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313" r:id="rId3"/>
    <p:sldId id="957" r:id="rId4"/>
    <p:sldId id="997" r:id="rId5"/>
    <p:sldId id="308" r:id="rId6"/>
    <p:sldId id="309" r:id="rId7"/>
    <p:sldId id="699" r:id="rId8"/>
    <p:sldId id="741" r:id="rId9"/>
    <p:sldId id="937" r:id="rId10"/>
    <p:sldId id="3565" r:id="rId11"/>
    <p:sldId id="3494" r:id="rId12"/>
    <p:sldId id="3566" r:id="rId13"/>
    <p:sldId id="3517" r:id="rId14"/>
    <p:sldId id="3537" r:id="rId15"/>
    <p:sldId id="3538" r:id="rId16"/>
    <p:sldId id="3528" r:id="rId17"/>
    <p:sldId id="3529" r:id="rId18"/>
    <p:sldId id="3530" r:id="rId19"/>
    <p:sldId id="3531" r:id="rId20"/>
    <p:sldId id="3532" r:id="rId21"/>
    <p:sldId id="3533" r:id="rId22"/>
    <p:sldId id="3527" r:id="rId23"/>
    <p:sldId id="3567" r:id="rId24"/>
    <p:sldId id="476" r:id="rId25"/>
    <p:sldId id="3575" r:id="rId26"/>
    <p:sldId id="956" r:id="rId27"/>
    <p:sldId id="487" r:id="rId28"/>
    <p:sldId id="1100" r:id="rId29"/>
    <p:sldId id="3546" r:id="rId30"/>
    <p:sldId id="1068" r:id="rId31"/>
    <p:sldId id="3573" r:id="rId32"/>
    <p:sldId id="1034" r:id="rId33"/>
    <p:sldId id="1035" r:id="rId34"/>
    <p:sldId id="3574" r:id="rId35"/>
    <p:sldId id="1057" r:id="rId36"/>
    <p:sldId id="2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0580" autoAdjust="0"/>
  </p:normalViewPr>
  <p:slideViewPr>
    <p:cSldViewPr snapToGrid="0">
      <p:cViewPr varScale="1">
        <p:scale>
          <a:sx n="44" d="100"/>
          <a:sy n="44" d="100"/>
        </p:scale>
        <p:origin x="6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C2B98F-3415-437C-8839-A93E667D1D12}" type="doc">
      <dgm:prSet loTypeId="urn:microsoft.com/office/officeart/2005/8/layout/bProcess3" loCatId="process" qsTypeId="urn:microsoft.com/office/officeart/2005/8/quickstyle/simple5" qsCatId="simple" csTypeId="urn:microsoft.com/office/officeart/2005/8/colors/accent0_3" csCatId="mainScheme" phldr="1"/>
      <dgm:spPr/>
    </dgm:pt>
    <dgm:pt modelId="{C61325E0-BA10-4F47-9187-09E9836D24F3}">
      <dgm:prSet phldrT="[Text]"/>
      <dgm:spPr/>
      <dgm:t>
        <a:bodyPr/>
        <a:lstStyle/>
        <a:p>
          <a:r>
            <a:rPr lang="en-US"/>
            <a:t>Intent to Establish Committee</a:t>
          </a:r>
        </a:p>
      </dgm:t>
    </dgm:pt>
    <dgm:pt modelId="{3AC44757-512E-4BB1-959B-8CC33EE35DEE}" type="parTrans" cxnId="{D144F319-DDF6-4DE1-8E0F-5618E7F6DC4B}">
      <dgm:prSet/>
      <dgm:spPr/>
      <dgm:t>
        <a:bodyPr/>
        <a:lstStyle/>
        <a:p>
          <a:endParaRPr lang="en-US"/>
        </a:p>
      </dgm:t>
    </dgm:pt>
    <dgm:pt modelId="{20EA25D5-DB97-42F1-A025-1832D00A9E1C}" type="sibTrans" cxnId="{D144F319-DDF6-4DE1-8E0F-5618E7F6DC4B}">
      <dgm:prSet/>
      <dgm:spPr>
        <a:ln w="38100"/>
      </dgm:spPr>
      <dgm:t>
        <a:bodyPr/>
        <a:lstStyle/>
        <a:p>
          <a:endParaRPr lang="en-US"/>
        </a:p>
      </dgm:t>
    </dgm:pt>
    <dgm:pt modelId="{DA89FC49-A713-42AE-BC42-6272D5686B02}">
      <dgm:prSet phldrT="[Text]"/>
      <dgm:spPr/>
      <dgm:t>
        <a:bodyPr/>
        <a:lstStyle/>
        <a:p>
          <a:r>
            <a:rPr lang="en-US"/>
            <a:t>Request for Nominations</a:t>
          </a:r>
        </a:p>
      </dgm:t>
    </dgm:pt>
    <dgm:pt modelId="{0F595B80-3DA5-4E31-96EE-3E12140AB067}" type="parTrans" cxnId="{ED8CC746-7E99-48D1-828C-2F8C504F8082}">
      <dgm:prSet/>
      <dgm:spPr/>
      <dgm:t>
        <a:bodyPr/>
        <a:lstStyle/>
        <a:p>
          <a:endParaRPr lang="en-US"/>
        </a:p>
      </dgm:t>
    </dgm:pt>
    <dgm:pt modelId="{FB10F098-E86C-476F-91B8-09B8B5CC30DC}" type="sibTrans" cxnId="{ED8CC746-7E99-48D1-828C-2F8C504F8082}">
      <dgm:prSet/>
      <dgm:spPr>
        <a:ln w="38100"/>
      </dgm:spPr>
      <dgm:t>
        <a:bodyPr/>
        <a:lstStyle/>
        <a:p>
          <a:endParaRPr lang="en-US"/>
        </a:p>
      </dgm:t>
    </dgm:pt>
    <dgm:pt modelId="{FF61AB26-DE8D-4274-B806-FFD82EC1FB72}">
      <dgm:prSet phldrT="[Text]"/>
      <dgm:spPr/>
      <dgm:t>
        <a:bodyPr/>
        <a:lstStyle/>
        <a:p>
          <a:r>
            <a:rPr lang="en-US"/>
            <a:t>Rounds of Negotiations</a:t>
          </a:r>
        </a:p>
      </dgm:t>
    </dgm:pt>
    <dgm:pt modelId="{D9234F76-D6D1-472D-86E6-75B2316F33B8}" type="parTrans" cxnId="{B59AADD5-BF11-4FC3-ACDF-F418C957B37D}">
      <dgm:prSet/>
      <dgm:spPr/>
      <dgm:t>
        <a:bodyPr/>
        <a:lstStyle/>
        <a:p>
          <a:endParaRPr lang="en-US"/>
        </a:p>
      </dgm:t>
    </dgm:pt>
    <dgm:pt modelId="{A233A371-317E-4292-ADB6-C37E409B0625}" type="sibTrans" cxnId="{B59AADD5-BF11-4FC3-ACDF-F418C957B37D}">
      <dgm:prSet/>
      <dgm:spPr>
        <a:ln w="38100"/>
      </dgm:spPr>
      <dgm:t>
        <a:bodyPr/>
        <a:lstStyle/>
        <a:p>
          <a:endParaRPr lang="en-US"/>
        </a:p>
      </dgm:t>
    </dgm:pt>
    <dgm:pt modelId="{9609E1FB-CB46-43C9-AE6A-7CCCE2C7CBFF}">
      <dgm:prSet phldrT="[Text]"/>
      <dgm:spPr/>
      <dgm:t>
        <a:bodyPr/>
        <a:lstStyle/>
        <a:p>
          <a:r>
            <a:rPr lang="en-US"/>
            <a:t>Proposed Rules Published</a:t>
          </a:r>
        </a:p>
      </dgm:t>
    </dgm:pt>
    <dgm:pt modelId="{FC0BF2B8-E0F3-4458-B5C6-F8F6AEBD5B28}" type="parTrans" cxnId="{9A6C9A57-0150-47EC-8C7F-F27FF6ABDB81}">
      <dgm:prSet/>
      <dgm:spPr/>
      <dgm:t>
        <a:bodyPr/>
        <a:lstStyle/>
        <a:p>
          <a:endParaRPr lang="en-US"/>
        </a:p>
      </dgm:t>
    </dgm:pt>
    <dgm:pt modelId="{D8617056-5BE1-461C-BD69-E3487C4F74E7}" type="sibTrans" cxnId="{9A6C9A57-0150-47EC-8C7F-F27FF6ABDB81}">
      <dgm:prSet/>
      <dgm:spPr>
        <a:ln w="38100"/>
      </dgm:spPr>
      <dgm:t>
        <a:bodyPr/>
        <a:lstStyle/>
        <a:p>
          <a:endParaRPr lang="en-US"/>
        </a:p>
      </dgm:t>
    </dgm:pt>
    <dgm:pt modelId="{C7318FEF-A27B-46CA-BB09-6E89399716EF}">
      <dgm:prSet phldrT="[Text]"/>
      <dgm:spPr/>
      <dgm:t>
        <a:bodyPr/>
        <a:lstStyle/>
        <a:p>
          <a:r>
            <a:rPr lang="en-US"/>
            <a:t>Comment Period</a:t>
          </a:r>
        </a:p>
      </dgm:t>
    </dgm:pt>
    <dgm:pt modelId="{5A5BAF74-171E-431B-9D29-977B7B7396D2}" type="parTrans" cxnId="{D5B414E9-7B20-40B1-B2E3-E79FAF5BD8A8}">
      <dgm:prSet/>
      <dgm:spPr/>
      <dgm:t>
        <a:bodyPr/>
        <a:lstStyle/>
        <a:p>
          <a:endParaRPr lang="en-US"/>
        </a:p>
      </dgm:t>
    </dgm:pt>
    <dgm:pt modelId="{6566DFFE-6394-4D9F-9DD7-B4E86639F78E}" type="sibTrans" cxnId="{D5B414E9-7B20-40B1-B2E3-E79FAF5BD8A8}">
      <dgm:prSet/>
      <dgm:spPr>
        <a:ln w="38100"/>
      </dgm:spPr>
      <dgm:t>
        <a:bodyPr/>
        <a:lstStyle/>
        <a:p>
          <a:endParaRPr lang="en-US"/>
        </a:p>
      </dgm:t>
    </dgm:pt>
    <dgm:pt modelId="{0EF43AD9-6091-4FCD-B464-78BAA6387895}">
      <dgm:prSet phldrT="[Text]"/>
      <dgm:spPr/>
      <dgm:t>
        <a:bodyPr/>
        <a:lstStyle/>
        <a:p>
          <a:r>
            <a:rPr lang="en-US"/>
            <a:t>Final Rules Published </a:t>
          </a:r>
          <a:br>
            <a:rPr lang="en-US"/>
          </a:br>
          <a:r>
            <a:rPr lang="en-US"/>
            <a:t>by Nov. 1</a:t>
          </a:r>
        </a:p>
      </dgm:t>
    </dgm:pt>
    <dgm:pt modelId="{0502FD1F-DF50-490C-8E3F-B2701D474B83}" type="parTrans" cxnId="{9DD20544-FB0D-4448-8957-20A8A05E5623}">
      <dgm:prSet/>
      <dgm:spPr/>
      <dgm:t>
        <a:bodyPr/>
        <a:lstStyle/>
        <a:p>
          <a:endParaRPr lang="en-US"/>
        </a:p>
      </dgm:t>
    </dgm:pt>
    <dgm:pt modelId="{5E9137E2-F1A4-4F25-BB8A-07C490322233}" type="sibTrans" cxnId="{9DD20544-FB0D-4448-8957-20A8A05E5623}">
      <dgm:prSet/>
      <dgm:spPr>
        <a:ln w="38100"/>
      </dgm:spPr>
      <dgm:t>
        <a:bodyPr/>
        <a:lstStyle/>
        <a:p>
          <a:endParaRPr lang="en-US"/>
        </a:p>
      </dgm:t>
    </dgm:pt>
    <dgm:pt modelId="{4E95C45D-3159-411D-8F9E-4A1D73B46345}">
      <dgm:prSet phldrT="[Text]"/>
      <dgm:spPr/>
      <dgm:t>
        <a:bodyPr/>
        <a:lstStyle/>
        <a:p>
          <a:r>
            <a:rPr lang="en-US"/>
            <a:t>Effective </a:t>
          </a:r>
          <a:br>
            <a:rPr lang="en-US"/>
          </a:br>
          <a:r>
            <a:rPr lang="en-US"/>
            <a:t>Next July 1</a:t>
          </a:r>
        </a:p>
      </dgm:t>
    </dgm:pt>
    <dgm:pt modelId="{DB82CE67-32C7-471E-A285-7DE55CD28497}" type="parTrans" cxnId="{26BF88C4-37C4-43B1-83DA-0E6F82CAAB5E}">
      <dgm:prSet/>
      <dgm:spPr/>
      <dgm:t>
        <a:bodyPr/>
        <a:lstStyle/>
        <a:p>
          <a:endParaRPr lang="en-US"/>
        </a:p>
      </dgm:t>
    </dgm:pt>
    <dgm:pt modelId="{02911ACD-D7A8-4F3D-B7BC-8331ABB1A525}" type="sibTrans" cxnId="{26BF88C4-37C4-43B1-83DA-0E6F82CAAB5E}">
      <dgm:prSet/>
      <dgm:spPr/>
      <dgm:t>
        <a:bodyPr/>
        <a:lstStyle/>
        <a:p>
          <a:endParaRPr lang="en-US"/>
        </a:p>
      </dgm:t>
    </dgm:pt>
    <dgm:pt modelId="{E60A8DFE-3367-4CF5-90C8-57EF3FACFF20}">
      <dgm:prSet phldrT="[Text]"/>
      <dgm:spPr/>
      <dgm:t>
        <a:bodyPr/>
        <a:lstStyle/>
        <a:p>
          <a:r>
            <a:rPr lang="en-US"/>
            <a:t>Public Hearings</a:t>
          </a:r>
        </a:p>
      </dgm:t>
    </dgm:pt>
    <dgm:pt modelId="{8948DB4E-BC75-48CB-9CE8-E70A3D6599DB}" type="parTrans" cxnId="{2E20519B-44DE-42C7-B521-585CB386172C}">
      <dgm:prSet/>
      <dgm:spPr/>
      <dgm:t>
        <a:bodyPr/>
        <a:lstStyle/>
        <a:p>
          <a:endParaRPr lang="en-US"/>
        </a:p>
      </dgm:t>
    </dgm:pt>
    <dgm:pt modelId="{6DACBF14-7349-4694-A20A-BA5D7064F68F}" type="sibTrans" cxnId="{2E20519B-44DE-42C7-B521-585CB386172C}">
      <dgm:prSet/>
      <dgm:spPr>
        <a:ln w="38100"/>
      </dgm:spPr>
      <dgm:t>
        <a:bodyPr/>
        <a:lstStyle/>
        <a:p>
          <a:endParaRPr lang="en-US"/>
        </a:p>
      </dgm:t>
    </dgm:pt>
    <dgm:pt modelId="{32BC4469-9F82-477C-826A-5A6195BF009D}" type="pres">
      <dgm:prSet presAssocID="{CAC2B98F-3415-437C-8839-A93E667D1D12}" presName="Name0" presStyleCnt="0">
        <dgm:presLayoutVars>
          <dgm:dir/>
          <dgm:resizeHandles val="exact"/>
        </dgm:presLayoutVars>
      </dgm:prSet>
      <dgm:spPr/>
    </dgm:pt>
    <dgm:pt modelId="{52BC380A-ECA1-4EEE-90BE-003AAEE21AB3}" type="pres">
      <dgm:prSet presAssocID="{C61325E0-BA10-4F47-9187-09E9836D24F3}" presName="node" presStyleLbl="node1" presStyleIdx="0" presStyleCnt="8">
        <dgm:presLayoutVars>
          <dgm:bulletEnabled val="1"/>
        </dgm:presLayoutVars>
      </dgm:prSet>
      <dgm:spPr/>
    </dgm:pt>
    <dgm:pt modelId="{8B5557A3-0C7B-4AEA-BA92-6A7BCE546650}" type="pres">
      <dgm:prSet presAssocID="{20EA25D5-DB97-42F1-A025-1832D00A9E1C}" presName="sibTrans" presStyleLbl="sibTrans1D1" presStyleIdx="0" presStyleCnt="7"/>
      <dgm:spPr/>
    </dgm:pt>
    <dgm:pt modelId="{252FC129-A8C9-43A5-B171-A5D3184C23EE}" type="pres">
      <dgm:prSet presAssocID="{20EA25D5-DB97-42F1-A025-1832D00A9E1C}" presName="connectorText" presStyleLbl="sibTrans1D1" presStyleIdx="0" presStyleCnt="7"/>
      <dgm:spPr/>
    </dgm:pt>
    <dgm:pt modelId="{7FAA1704-8183-4EB1-BE24-C02F12A1F705}" type="pres">
      <dgm:prSet presAssocID="{E60A8DFE-3367-4CF5-90C8-57EF3FACFF20}" presName="node" presStyleLbl="node1" presStyleIdx="1" presStyleCnt="8">
        <dgm:presLayoutVars>
          <dgm:bulletEnabled val="1"/>
        </dgm:presLayoutVars>
      </dgm:prSet>
      <dgm:spPr/>
    </dgm:pt>
    <dgm:pt modelId="{AD1C17A3-7BA5-49D0-A9F0-FDBB84BD0899}" type="pres">
      <dgm:prSet presAssocID="{6DACBF14-7349-4694-A20A-BA5D7064F68F}" presName="sibTrans" presStyleLbl="sibTrans1D1" presStyleIdx="1" presStyleCnt="7"/>
      <dgm:spPr/>
    </dgm:pt>
    <dgm:pt modelId="{B15A0607-D03F-4D64-8CB3-D704656E206F}" type="pres">
      <dgm:prSet presAssocID="{6DACBF14-7349-4694-A20A-BA5D7064F68F}" presName="connectorText" presStyleLbl="sibTrans1D1" presStyleIdx="1" presStyleCnt="7"/>
      <dgm:spPr/>
    </dgm:pt>
    <dgm:pt modelId="{2667A0E9-E8B1-4BC2-8C2B-D64CD6EBEE44}" type="pres">
      <dgm:prSet presAssocID="{DA89FC49-A713-42AE-BC42-6272D5686B02}" presName="node" presStyleLbl="node1" presStyleIdx="2" presStyleCnt="8">
        <dgm:presLayoutVars>
          <dgm:bulletEnabled val="1"/>
        </dgm:presLayoutVars>
      </dgm:prSet>
      <dgm:spPr/>
    </dgm:pt>
    <dgm:pt modelId="{9D440C54-4DAA-45ED-88BC-8B584FB4904A}" type="pres">
      <dgm:prSet presAssocID="{FB10F098-E86C-476F-91B8-09B8B5CC30DC}" presName="sibTrans" presStyleLbl="sibTrans1D1" presStyleIdx="2" presStyleCnt="7"/>
      <dgm:spPr/>
    </dgm:pt>
    <dgm:pt modelId="{AE4BB1F3-0846-42C3-BBA2-376E9CD7BD0B}" type="pres">
      <dgm:prSet presAssocID="{FB10F098-E86C-476F-91B8-09B8B5CC30DC}" presName="connectorText" presStyleLbl="sibTrans1D1" presStyleIdx="2" presStyleCnt="7"/>
      <dgm:spPr/>
    </dgm:pt>
    <dgm:pt modelId="{4101266F-DB3D-4D28-9F49-D6767D3C76CA}" type="pres">
      <dgm:prSet presAssocID="{FF61AB26-DE8D-4274-B806-FFD82EC1FB72}" presName="node" presStyleLbl="node1" presStyleIdx="3" presStyleCnt="8">
        <dgm:presLayoutVars>
          <dgm:bulletEnabled val="1"/>
        </dgm:presLayoutVars>
      </dgm:prSet>
      <dgm:spPr/>
    </dgm:pt>
    <dgm:pt modelId="{81CB2190-6BEF-4290-B391-83F707BD136C}" type="pres">
      <dgm:prSet presAssocID="{A233A371-317E-4292-ADB6-C37E409B0625}" presName="sibTrans" presStyleLbl="sibTrans1D1" presStyleIdx="3" presStyleCnt="7"/>
      <dgm:spPr/>
    </dgm:pt>
    <dgm:pt modelId="{63EDA342-A28B-4DDF-978F-D8A4F3641932}" type="pres">
      <dgm:prSet presAssocID="{A233A371-317E-4292-ADB6-C37E409B0625}" presName="connectorText" presStyleLbl="sibTrans1D1" presStyleIdx="3" presStyleCnt="7"/>
      <dgm:spPr/>
    </dgm:pt>
    <dgm:pt modelId="{8FC9D589-4B96-4087-893C-10C76B9AD213}" type="pres">
      <dgm:prSet presAssocID="{9609E1FB-CB46-43C9-AE6A-7CCCE2C7CBFF}" presName="node" presStyleLbl="node1" presStyleIdx="4" presStyleCnt="8">
        <dgm:presLayoutVars>
          <dgm:bulletEnabled val="1"/>
        </dgm:presLayoutVars>
      </dgm:prSet>
      <dgm:spPr/>
    </dgm:pt>
    <dgm:pt modelId="{55EA5156-7F82-4B3F-B428-4C2DECF06A11}" type="pres">
      <dgm:prSet presAssocID="{D8617056-5BE1-461C-BD69-E3487C4F74E7}" presName="sibTrans" presStyleLbl="sibTrans1D1" presStyleIdx="4" presStyleCnt="7"/>
      <dgm:spPr/>
    </dgm:pt>
    <dgm:pt modelId="{1CAFC7B0-3FF1-4E5F-91E6-5A7A0D36C4E7}" type="pres">
      <dgm:prSet presAssocID="{D8617056-5BE1-461C-BD69-E3487C4F74E7}" presName="connectorText" presStyleLbl="sibTrans1D1" presStyleIdx="4" presStyleCnt="7"/>
      <dgm:spPr/>
    </dgm:pt>
    <dgm:pt modelId="{00CD2D6D-5D2F-4C02-8E4E-11679D0088C6}" type="pres">
      <dgm:prSet presAssocID="{C7318FEF-A27B-46CA-BB09-6E89399716EF}" presName="node" presStyleLbl="node1" presStyleIdx="5" presStyleCnt="8">
        <dgm:presLayoutVars>
          <dgm:bulletEnabled val="1"/>
        </dgm:presLayoutVars>
      </dgm:prSet>
      <dgm:spPr/>
    </dgm:pt>
    <dgm:pt modelId="{EC53BC98-383D-49C5-B501-2CE3CBE75D2C}" type="pres">
      <dgm:prSet presAssocID="{6566DFFE-6394-4D9F-9DD7-B4E86639F78E}" presName="sibTrans" presStyleLbl="sibTrans1D1" presStyleIdx="5" presStyleCnt="7"/>
      <dgm:spPr/>
    </dgm:pt>
    <dgm:pt modelId="{B221A4B3-B0F3-4B2A-B440-0AAEBACEE7D9}" type="pres">
      <dgm:prSet presAssocID="{6566DFFE-6394-4D9F-9DD7-B4E86639F78E}" presName="connectorText" presStyleLbl="sibTrans1D1" presStyleIdx="5" presStyleCnt="7"/>
      <dgm:spPr/>
    </dgm:pt>
    <dgm:pt modelId="{9F96A1D2-8526-4F0C-AED1-F1CD7627EEB4}" type="pres">
      <dgm:prSet presAssocID="{0EF43AD9-6091-4FCD-B464-78BAA6387895}" presName="node" presStyleLbl="node1" presStyleIdx="6" presStyleCnt="8">
        <dgm:presLayoutVars>
          <dgm:bulletEnabled val="1"/>
        </dgm:presLayoutVars>
      </dgm:prSet>
      <dgm:spPr/>
    </dgm:pt>
    <dgm:pt modelId="{FD32909C-03DD-4CEC-A0F5-4A8468BACCDC}" type="pres">
      <dgm:prSet presAssocID="{5E9137E2-F1A4-4F25-BB8A-07C490322233}" presName="sibTrans" presStyleLbl="sibTrans1D1" presStyleIdx="6" presStyleCnt="7"/>
      <dgm:spPr/>
    </dgm:pt>
    <dgm:pt modelId="{BE1983B7-6064-42C9-936C-3D67D9F52060}" type="pres">
      <dgm:prSet presAssocID="{5E9137E2-F1A4-4F25-BB8A-07C490322233}" presName="connectorText" presStyleLbl="sibTrans1D1" presStyleIdx="6" presStyleCnt="7"/>
      <dgm:spPr/>
    </dgm:pt>
    <dgm:pt modelId="{598FF6B3-53DB-4114-9F42-064A76F0ABD4}" type="pres">
      <dgm:prSet presAssocID="{4E95C45D-3159-411D-8F9E-4A1D73B46345}" presName="node" presStyleLbl="node1" presStyleIdx="7" presStyleCnt="8">
        <dgm:presLayoutVars>
          <dgm:bulletEnabled val="1"/>
        </dgm:presLayoutVars>
      </dgm:prSet>
      <dgm:spPr/>
    </dgm:pt>
  </dgm:ptLst>
  <dgm:cxnLst>
    <dgm:cxn modelId="{8509CD00-CF1C-4E55-9BFD-B850D0853BD3}" type="presOf" srcId="{6DACBF14-7349-4694-A20A-BA5D7064F68F}" destId="{AD1C17A3-7BA5-49D0-A9F0-FDBB84BD0899}" srcOrd="0" destOrd="0" presId="urn:microsoft.com/office/officeart/2005/8/layout/bProcess3"/>
    <dgm:cxn modelId="{87AB4719-09DC-4033-89CD-BCC9D22622F7}" type="presOf" srcId="{C7318FEF-A27B-46CA-BB09-6E89399716EF}" destId="{00CD2D6D-5D2F-4C02-8E4E-11679D0088C6}" srcOrd="0" destOrd="0" presId="urn:microsoft.com/office/officeart/2005/8/layout/bProcess3"/>
    <dgm:cxn modelId="{D144F319-DDF6-4DE1-8E0F-5618E7F6DC4B}" srcId="{CAC2B98F-3415-437C-8839-A93E667D1D12}" destId="{C61325E0-BA10-4F47-9187-09E9836D24F3}" srcOrd="0" destOrd="0" parTransId="{3AC44757-512E-4BB1-959B-8CC33EE35DEE}" sibTransId="{20EA25D5-DB97-42F1-A025-1832D00A9E1C}"/>
    <dgm:cxn modelId="{A1173940-3BCE-44BF-A6B9-301C74B3CE72}" type="presOf" srcId="{CAC2B98F-3415-437C-8839-A93E667D1D12}" destId="{32BC4469-9F82-477C-826A-5A6195BF009D}" srcOrd="0" destOrd="0" presId="urn:microsoft.com/office/officeart/2005/8/layout/bProcess3"/>
    <dgm:cxn modelId="{9CD1F563-9CBA-42E2-B3B5-012F49306B49}" type="presOf" srcId="{6566DFFE-6394-4D9F-9DD7-B4E86639F78E}" destId="{B221A4B3-B0F3-4B2A-B440-0AAEBACEE7D9}" srcOrd="1" destOrd="0" presId="urn:microsoft.com/office/officeart/2005/8/layout/bProcess3"/>
    <dgm:cxn modelId="{9DD20544-FB0D-4448-8957-20A8A05E5623}" srcId="{CAC2B98F-3415-437C-8839-A93E667D1D12}" destId="{0EF43AD9-6091-4FCD-B464-78BAA6387895}" srcOrd="6" destOrd="0" parTransId="{0502FD1F-DF50-490C-8E3F-B2701D474B83}" sibTransId="{5E9137E2-F1A4-4F25-BB8A-07C490322233}"/>
    <dgm:cxn modelId="{77B30E66-EE37-4FBB-9E75-52ED8205E71F}" type="presOf" srcId="{D8617056-5BE1-461C-BD69-E3487C4F74E7}" destId="{55EA5156-7F82-4B3F-B428-4C2DECF06A11}" srcOrd="0" destOrd="0" presId="urn:microsoft.com/office/officeart/2005/8/layout/bProcess3"/>
    <dgm:cxn modelId="{ED8CC746-7E99-48D1-828C-2F8C504F8082}" srcId="{CAC2B98F-3415-437C-8839-A93E667D1D12}" destId="{DA89FC49-A713-42AE-BC42-6272D5686B02}" srcOrd="2" destOrd="0" parTransId="{0F595B80-3DA5-4E31-96EE-3E12140AB067}" sibTransId="{FB10F098-E86C-476F-91B8-09B8B5CC30DC}"/>
    <dgm:cxn modelId="{56EBDF49-FD69-4506-9F23-FBF2F58BBB66}" type="presOf" srcId="{9609E1FB-CB46-43C9-AE6A-7CCCE2C7CBFF}" destId="{8FC9D589-4B96-4087-893C-10C76B9AD213}" srcOrd="0" destOrd="0" presId="urn:microsoft.com/office/officeart/2005/8/layout/bProcess3"/>
    <dgm:cxn modelId="{BAF0C86A-1603-400E-A06F-E94CA34CB6F5}" type="presOf" srcId="{A233A371-317E-4292-ADB6-C37E409B0625}" destId="{81CB2190-6BEF-4290-B391-83F707BD136C}" srcOrd="0" destOrd="0" presId="urn:microsoft.com/office/officeart/2005/8/layout/bProcess3"/>
    <dgm:cxn modelId="{BF3ECC4E-F256-4410-BA82-6CE2EE7C1689}" type="presOf" srcId="{20EA25D5-DB97-42F1-A025-1832D00A9E1C}" destId="{8B5557A3-0C7B-4AEA-BA92-6A7BCE546650}" srcOrd="0" destOrd="0" presId="urn:microsoft.com/office/officeart/2005/8/layout/bProcess3"/>
    <dgm:cxn modelId="{6EA18152-5236-45B4-B4BC-87D70F262C9C}" type="presOf" srcId="{DA89FC49-A713-42AE-BC42-6272D5686B02}" destId="{2667A0E9-E8B1-4BC2-8C2B-D64CD6EBEE44}" srcOrd="0" destOrd="0" presId="urn:microsoft.com/office/officeart/2005/8/layout/bProcess3"/>
    <dgm:cxn modelId="{9A6C9A57-0150-47EC-8C7F-F27FF6ABDB81}" srcId="{CAC2B98F-3415-437C-8839-A93E667D1D12}" destId="{9609E1FB-CB46-43C9-AE6A-7CCCE2C7CBFF}" srcOrd="4" destOrd="0" parTransId="{FC0BF2B8-E0F3-4458-B5C6-F8F6AEBD5B28}" sibTransId="{D8617056-5BE1-461C-BD69-E3487C4F74E7}"/>
    <dgm:cxn modelId="{5BD6DA58-6F00-49FD-B03A-85CFD797CB87}" type="presOf" srcId="{D8617056-5BE1-461C-BD69-E3487C4F74E7}" destId="{1CAFC7B0-3FF1-4E5F-91E6-5A7A0D36C4E7}" srcOrd="1" destOrd="0" presId="urn:microsoft.com/office/officeart/2005/8/layout/bProcess3"/>
    <dgm:cxn modelId="{71C9107C-43E6-4B10-9293-57C3B7705224}" type="presOf" srcId="{FF61AB26-DE8D-4274-B806-FFD82EC1FB72}" destId="{4101266F-DB3D-4D28-9F49-D6767D3C76CA}" srcOrd="0" destOrd="0" presId="urn:microsoft.com/office/officeart/2005/8/layout/bProcess3"/>
    <dgm:cxn modelId="{2E20519B-44DE-42C7-B521-585CB386172C}" srcId="{CAC2B98F-3415-437C-8839-A93E667D1D12}" destId="{E60A8DFE-3367-4CF5-90C8-57EF3FACFF20}" srcOrd="1" destOrd="0" parTransId="{8948DB4E-BC75-48CB-9CE8-E70A3D6599DB}" sibTransId="{6DACBF14-7349-4694-A20A-BA5D7064F68F}"/>
    <dgm:cxn modelId="{B6AB1BBD-7E73-4662-9411-E440BEB70BDB}" type="presOf" srcId="{20EA25D5-DB97-42F1-A025-1832D00A9E1C}" destId="{252FC129-A8C9-43A5-B171-A5D3184C23EE}" srcOrd="1" destOrd="0" presId="urn:microsoft.com/office/officeart/2005/8/layout/bProcess3"/>
    <dgm:cxn modelId="{490164BD-9CC9-4FA3-A5B2-1F436AA207DE}" type="presOf" srcId="{FB10F098-E86C-476F-91B8-09B8B5CC30DC}" destId="{AE4BB1F3-0846-42C3-BBA2-376E9CD7BD0B}" srcOrd="1" destOrd="0" presId="urn:microsoft.com/office/officeart/2005/8/layout/bProcess3"/>
    <dgm:cxn modelId="{E6E72AC2-B052-4622-A417-44CDEF02CC0D}" type="presOf" srcId="{C61325E0-BA10-4F47-9187-09E9836D24F3}" destId="{52BC380A-ECA1-4EEE-90BE-003AAEE21AB3}" srcOrd="0" destOrd="0" presId="urn:microsoft.com/office/officeart/2005/8/layout/bProcess3"/>
    <dgm:cxn modelId="{26BF88C4-37C4-43B1-83DA-0E6F82CAAB5E}" srcId="{CAC2B98F-3415-437C-8839-A93E667D1D12}" destId="{4E95C45D-3159-411D-8F9E-4A1D73B46345}" srcOrd="7" destOrd="0" parTransId="{DB82CE67-32C7-471E-A285-7DE55CD28497}" sibTransId="{02911ACD-D7A8-4F3D-B7BC-8331ABB1A525}"/>
    <dgm:cxn modelId="{3DBA15D1-8A93-46AD-8B97-07556AE3D954}" type="presOf" srcId="{A233A371-317E-4292-ADB6-C37E409B0625}" destId="{63EDA342-A28B-4DDF-978F-D8A4F3641932}" srcOrd="1" destOrd="0" presId="urn:microsoft.com/office/officeart/2005/8/layout/bProcess3"/>
    <dgm:cxn modelId="{06483ED5-43C6-4CDD-B8CC-43F1EA0B965A}" type="presOf" srcId="{6DACBF14-7349-4694-A20A-BA5D7064F68F}" destId="{B15A0607-D03F-4D64-8CB3-D704656E206F}" srcOrd="1" destOrd="0" presId="urn:microsoft.com/office/officeart/2005/8/layout/bProcess3"/>
    <dgm:cxn modelId="{B59AADD5-BF11-4FC3-ACDF-F418C957B37D}" srcId="{CAC2B98F-3415-437C-8839-A93E667D1D12}" destId="{FF61AB26-DE8D-4274-B806-FFD82EC1FB72}" srcOrd="3" destOrd="0" parTransId="{D9234F76-D6D1-472D-86E6-75B2316F33B8}" sibTransId="{A233A371-317E-4292-ADB6-C37E409B0625}"/>
    <dgm:cxn modelId="{B2BFA6D9-5F19-4C1A-B27E-06DDB0E13A66}" type="presOf" srcId="{E60A8DFE-3367-4CF5-90C8-57EF3FACFF20}" destId="{7FAA1704-8183-4EB1-BE24-C02F12A1F705}" srcOrd="0" destOrd="0" presId="urn:microsoft.com/office/officeart/2005/8/layout/bProcess3"/>
    <dgm:cxn modelId="{D306D5DF-A707-45E9-8939-ECDB5552C0DF}" type="presOf" srcId="{5E9137E2-F1A4-4F25-BB8A-07C490322233}" destId="{FD32909C-03DD-4CEC-A0F5-4A8468BACCDC}" srcOrd="0" destOrd="0" presId="urn:microsoft.com/office/officeart/2005/8/layout/bProcess3"/>
    <dgm:cxn modelId="{D226CCE3-6A03-4304-A8E6-446FA2A27913}" type="presOf" srcId="{6566DFFE-6394-4D9F-9DD7-B4E86639F78E}" destId="{EC53BC98-383D-49C5-B501-2CE3CBE75D2C}" srcOrd="0" destOrd="0" presId="urn:microsoft.com/office/officeart/2005/8/layout/bProcess3"/>
    <dgm:cxn modelId="{D5B414E9-7B20-40B1-B2E3-E79FAF5BD8A8}" srcId="{CAC2B98F-3415-437C-8839-A93E667D1D12}" destId="{C7318FEF-A27B-46CA-BB09-6E89399716EF}" srcOrd="5" destOrd="0" parTransId="{5A5BAF74-171E-431B-9D29-977B7B7396D2}" sibTransId="{6566DFFE-6394-4D9F-9DD7-B4E86639F78E}"/>
    <dgm:cxn modelId="{3C3D69F3-9FF1-4755-A335-D6249B331053}" type="presOf" srcId="{FB10F098-E86C-476F-91B8-09B8B5CC30DC}" destId="{9D440C54-4DAA-45ED-88BC-8B584FB4904A}" srcOrd="0" destOrd="0" presId="urn:microsoft.com/office/officeart/2005/8/layout/bProcess3"/>
    <dgm:cxn modelId="{A31232F5-0076-4834-8B52-73B19558B9B8}" type="presOf" srcId="{4E95C45D-3159-411D-8F9E-4A1D73B46345}" destId="{598FF6B3-53DB-4114-9F42-064A76F0ABD4}" srcOrd="0" destOrd="0" presId="urn:microsoft.com/office/officeart/2005/8/layout/bProcess3"/>
    <dgm:cxn modelId="{3F6DC6F8-E758-4D61-97D2-4648A680BEAA}" type="presOf" srcId="{0EF43AD9-6091-4FCD-B464-78BAA6387895}" destId="{9F96A1D2-8526-4F0C-AED1-F1CD7627EEB4}" srcOrd="0" destOrd="0" presId="urn:microsoft.com/office/officeart/2005/8/layout/bProcess3"/>
    <dgm:cxn modelId="{B93F2FF9-5EB7-46D5-9F17-F3C1F68C509E}" type="presOf" srcId="{5E9137E2-F1A4-4F25-BB8A-07C490322233}" destId="{BE1983B7-6064-42C9-936C-3D67D9F52060}" srcOrd="1" destOrd="0" presId="urn:microsoft.com/office/officeart/2005/8/layout/bProcess3"/>
    <dgm:cxn modelId="{F3F07729-26D0-4466-8738-572A319C0DCD}" type="presParOf" srcId="{32BC4469-9F82-477C-826A-5A6195BF009D}" destId="{52BC380A-ECA1-4EEE-90BE-003AAEE21AB3}" srcOrd="0" destOrd="0" presId="urn:microsoft.com/office/officeart/2005/8/layout/bProcess3"/>
    <dgm:cxn modelId="{8AC3D319-EAB3-417F-94B9-8D5F8BDEC9E6}" type="presParOf" srcId="{32BC4469-9F82-477C-826A-5A6195BF009D}" destId="{8B5557A3-0C7B-4AEA-BA92-6A7BCE546650}" srcOrd="1" destOrd="0" presId="urn:microsoft.com/office/officeart/2005/8/layout/bProcess3"/>
    <dgm:cxn modelId="{7534C8ED-B598-414E-91C3-B3D7DFC5AB98}" type="presParOf" srcId="{8B5557A3-0C7B-4AEA-BA92-6A7BCE546650}" destId="{252FC129-A8C9-43A5-B171-A5D3184C23EE}" srcOrd="0" destOrd="0" presId="urn:microsoft.com/office/officeart/2005/8/layout/bProcess3"/>
    <dgm:cxn modelId="{E8E1D112-049E-45E0-A052-582D27A6D050}" type="presParOf" srcId="{32BC4469-9F82-477C-826A-5A6195BF009D}" destId="{7FAA1704-8183-4EB1-BE24-C02F12A1F705}" srcOrd="2" destOrd="0" presId="urn:microsoft.com/office/officeart/2005/8/layout/bProcess3"/>
    <dgm:cxn modelId="{3AB33676-A7DC-4E4D-A33C-79988AB50274}" type="presParOf" srcId="{32BC4469-9F82-477C-826A-5A6195BF009D}" destId="{AD1C17A3-7BA5-49D0-A9F0-FDBB84BD0899}" srcOrd="3" destOrd="0" presId="urn:microsoft.com/office/officeart/2005/8/layout/bProcess3"/>
    <dgm:cxn modelId="{C00F5F9D-EFD3-4FE9-AE98-0BDD5D6DCA9D}" type="presParOf" srcId="{AD1C17A3-7BA5-49D0-A9F0-FDBB84BD0899}" destId="{B15A0607-D03F-4D64-8CB3-D704656E206F}" srcOrd="0" destOrd="0" presId="urn:microsoft.com/office/officeart/2005/8/layout/bProcess3"/>
    <dgm:cxn modelId="{6F0CAB8B-5188-4212-BBD8-AFAAF817B69B}" type="presParOf" srcId="{32BC4469-9F82-477C-826A-5A6195BF009D}" destId="{2667A0E9-E8B1-4BC2-8C2B-D64CD6EBEE44}" srcOrd="4" destOrd="0" presId="urn:microsoft.com/office/officeart/2005/8/layout/bProcess3"/>
    <dgm:cxn modelId="{C7894643-2DD4-4616-AF93-C2BDE33162DC}" type="presParOf" srcId="{32BC4469-9F82-477C-826A-5A6195BF009D}" destId="{9D440C54-4DAA-45ED-88BC-8B584FB4904A}" srcOrd="5" destOrd="0" presId="urn:microsoft.com/office/officeart/2005/8/layout/bProcess3"/>
    <dgm:cxn modelId="{AAED5C8F-773B-4C10-B6ED-44883F25ADB0}" type="presParOf" srcId="{9D440C54-4DAA-45ED-88BC-8B584FB4904A}" destId="{AE4BB1F3-0846-42C3-BBA2-376E9CD7BD0B}" srcOrd="0" destOrd="0" presId="urn:microsoft.com/office/officeart/2005/8/layout/bProcess3"/>
    <dgm:cxn modelId="{23CB6498-7FF1-4085-9F99-07096105FDA3}" type="presParOf" srcId="{32BC4469-9F82-477C-826A-5A6195BF009D}" destId="{4101266F-DB3D-4D28-9F49-D6767D3C76CA}" srcOrd="6" destOrd="0" presId="urn:microsoft.com/office/officeart/2005/8/layout/bProcess3"/>
    <dgm:cxn modelId="{DE49382A-03F3-4F90-8500-2609A583910C}" type="presParOf" srcId="{32BC4469-9F82-477C-826A-5A6195BF009D}" destId="{81CB2190-6BEF-4290-B391-83F707BD136C}" srcOrd="7" destOrd="0" presId="urn:microsoft.com/office/officeart/2005/8/layout/bProcess3"/>
    <dgm:cxn modelId="{CFA2D30C-3A91-4D36-8EB2-4DA39E6206A0}" type="presParOf" srcId="{81CB2190-6BEF-4290-B391-83F707BD136C}" destId="{63EDA342-A28B-4DDF-978F-D8A4F3641932}" srcOrd="0" destOrd="0" presId="urn:microsoft.com/office/officeart/2005/8/layout/bProcess3"/>
    <dgm:cxn modelId="{3F2474A8-E7D1-4966-82B3-B376837119B7}" type="presParOf" srcId="{32BC4469-9F82-477C-826A-5A6195BF009D}" destId="{8FC9D589-4B96-4087-893C-10C76B9AD213}" srcOrd="8" destOrd="0" presId="urn:microsoft.com/office/officeart/2005/8/layout/bProcess3"/>
    <dgm:cxn modelId="{285E6290-EB75-4AEB-BE88-B1BA83B690C5}" type="presParOf" srcId="{32BC4469-9F82-477C-826A-5A6195BF009D}" destId="{55EA5156-7F82-4B3F-B428-4C2DECF06A11}" srcOrd="9" destOrd="0" presId="urn:microsoft.com/office/officeart/2005/8/layout/bProcess3"/>
    <dgm:cxn modelId="{CB8BFE92-B000-4E5E-8D91-48B4FA73F532}" type="presParOf" srcId="{55EA5156-7F82-4B3F-B428-4C2DECF06A11}" destId="{1CAFC7B0-3FF1-4E5F-91E6-5A7A0D36C4E7}" srcOrd="0" destOrd="0" presId="urn:microsoft.com/office/officeart/2005/8/layout/bProcess3"/>
    <dgm:cxn modelId="{34A1ECF4-286C-47AE-9837-9A6536DBF594}" type="presParOf" srcId="{32BC4469-9F82-477C-826A-5A6195BF009D}" destId="{00CD2D6D-5D2F-4C02-8E4E-11679D0088C6}" srcOrd="10" destOrd="0" presId="urn:microsoft.com/office/officeart/2005/8/layout/bProcess3"/>
    <dgm:cxn modelId="{75F761FC-F6DA-46E4-84B6-8E45E05C9C35}" type="presParOf" srcId="{32BC4469-9F82-477C-826A-5A6195BF009D}" destId="{EC53BC98-383D-49C5-B501-2CE3CBE75D2C}" srcOrd="11" destOrd="0" presId="urn:microsoft.com/office/officeart/2005/8/layout/bProcess3"/>
    <dgm:cxn modelId="{5776E340-D1E4-4CE3-ABEC-A76BC5262942}" type="presParOf" srcId="{EC53BC98-383D-49C5-B501-2CE3CBE75D2C}" destId="{B221A4B3-B0F3-4B2A-B440-0AAEBACEE7D9}" srcOrd="0" destOrd="0" presId="urn:microsoft.com/office/officeart/2005/8/layout/bProcess3"/>
    <dgm:cxn modelId="{76C416B5-E974-4994-95C6-DDCA93F2799B}" type="presParOf" srcId="{32BC4469-9F82-477C-826A-5A6195BF009D}" destId="{9F96A1D2-8526-4F0C-AED1-F1CD7627EEB4}" srcOrd="12" destOrd="0" presId="urn:microsoft.com/office/officeart/2005/8/layout/bProcess3"/>
    <dgm:cxn modelId="{A5864085-5E50-41F5-944D-24A34EE35274}" type="presParOf" srcId="{32BC4469-9F82-477C-826A-5A6195BF009D}" destId="{FD32909C-03DD-4CEC-A0F5-4A8468BACCDC}" srcOrd="13" destOrd="0" presId="urn:microsoft.com/office/officeart/2005/8/layout/bProcess3"/>
    <dgm:cxn modelId="{138C8091-A23D-4B4D-96EF-47EFA5BA6AB0}" type="presParOf" srcId="{FD32909C-03DD-4CEC-A0F5-4A8468BACCDC}" destId="{BE1983B7-6064-42C9-936C-3D67D9F52060}" srcOrd="0" destOrd="0" presId="urn:microsoft.com/office/officeart/2005/8/layout/bProcess3"/>
    <dgm:cxn modelId="{66B92757-4972-4714-BA6F-D0237DCEBF59}" type="presParOf" srcId="{32BC4469-9F82-477C-826A-5A6195BF009D}" destId="{598FF6B3-53DB-4114-9F42-064A76F0ABD4}"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557A3-0C7B-4AEA-BA92-6A7BCE546650}">
      <dsp:nvSpPr>
        <dsp:cNvPr id="0" name=""/>
        <dsp:cNvSpPr/>
      </dsp:nvSpPr>
      <dsp:spPr>
        <a:xfrm>
          <a:off x="1900155" y="808810"/>
          <a:ext cx="406441" cy="91440"/>
        </a:xfrm>
        <a:custGeom>
          <a:avLst/>
          <a:gdLst/>
          <a:ahLst/>
          <a:cxnLst/>
          <a:rect l="0" t="0" r="0" b="0"/>
          <a:pathLst>
            <a:path>
              <a:moveTo>
                <a:pt x="0" y="45720"/>
              </a:moveTo>
              <a:lnTo>
                <a:pt x="406441" y="4572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2450" y="852345"/>
        <a:ext cx="21852" cy="4370"/>
      </dsp:txXfrm>
    </dsp:sp>
    <dsp:sp modelId="{52BC380A-ECA1-4EEE-90BE-003AAEE21AB3}">
      <dsp:nvSpPr>
        <dsp:cNvPr id="0" name=""/>
        <dsp:cNvSpPr/>
      </dsp:nvSpPr>
      <dsp:spPr>
        <a:xfrm>
          <a:off x="1773" y="284476"/>
          <a:ext cx="1900181" cy="114010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Intent to Establish Committee</a:t>
          </a:r>
        </a:p>
      </dsp:txBody>
      <dsp:txXfrm>
        <a:off x="1773" y="284476"/>
        <a:ext cx="1900181" cy="1140109"/>
      </dsp:txXfrm>
    </dsp:sp>
    <dsp:sp modelId="{AD1C17A3-7BA5-49D0-A9F0-FDBB84BD0899}">
      <dsp:nvSpPr>
        <dsp:cNvPr id="0" name=""/>
        <dsp:cNvSpPr/>
      </dsp:nvSpPr>
      <dsp:spPr>
        <a:xfrm>
          <a:off x="4237379" y="808810"/>
          <a:ext cx="406441" cy="91440"/>
        </a:xfrm>
        <a:custGeom>
          <a:avLst/>
          <a:gdLst/>
          <a:ahLst/>
          <a:cxnLst/>
          <a:rect l="0" t="0" r="0" b="0"/>
          <a:pathLst>
            <a:path>
              <a:moveTo>
                <a:pt x="0" y="45720"/>
              </a:moveTo>
              <a:lnTo>
                <a:pt x="406441" y="4572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29673" y="852345"/>
        <a:ext cx="21852" cy="4370"/>
      </dsp:txXfrm>
    </dsp:sp>
    <dsp:sp modelId="{7FAA1704-8183-4EB1-BE24-C02F12A1F705}">
      <dsp:nvSpPr>
        <dsp:cNvPr id="0" name=""/>
        <dsp:cNvSpPr/>
      </dsp:nvSpPr>
      <dsp:spPr>
        <a:xfrm>
          <a:off x="2338997" y="284476"/>
          <a:ext cx="1900181" cy="114010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Public Hearings</a:t>
          </a:r>
        </a:p>
      </dsp:txBody>
      <dsp:txXfrm>
        <a:off x="2338997" y="284476"/>
        <a:ext cx="1900181" cy="1140109"/>
      </dsp:txXfrm>
    </dsp:sp>
    <dsp:sp modelId="{9D440C54-4DAA-45ED-88BC-8B584FB4904A}">
      <dsp:nvSpPr>
        <dsp:cNvPr id="0" name=""/>
        <dsp:cNvSpPr/>
      </dsp:nvSpPr>
      <dsp:spPr>
        <a:xfrm>
          <a:off x="6574602" y="808810"/>
          <a:ext cx="406441" cy="91440"/>
        </a:xfrm>
        <a:custGeom>
          <a:avLst/>
          <a:gdLst/>
          <a:ahLst/>
          <a:cxnLst/>
          <a:rect l="0" t="0" r="0" b="0"/>
          <a:pathLst>
            <a:path>
              <a:moveTo>
                <a:pt x="0" y="45720"/>
              </a:moveTo>
              <a:lnTo>
                <a:pt x="406441" y="4572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66897" y="852345"/>
        <a:ext cx="21852" cy="4370"/>
      </dsp:txXfrm>
    </dsp:sp>
    <dsp:sp modelId="{2667A0E9-E8B1-4BC2-8C2B-D64CD6EBEE44}">
      <dsp:nvSpPr>
        <dsp:cNvPr id="0" name=""/>
        <dsp:cNvSpPr/>
      </dsp:nvSpPr>
      <dsp:spPr>
        <a:xfrm>
          <a:off x="4676220" y="284476"/>
          <a:ext cx="1900181" cy="114010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Request for Nominations</a:t>
          </a:r>
        </a:p>
      </dsp:txBody>
      <dsp:txXfrm>
        <a:off x="4676220" y="284476"/>
        <a:ext cx="1900181" cy="1140109"/>
      </dsp:txXfrm>
    </dsp:sp>
    <dsp:sp modelId="{81CB2190-6BEF-4290-B391-83F707BD136C}">
      <dsp:nvSpPr>
        <dsp:cNvPr id="0" name=""/>
        <dsp:cNvSpPr/>
      </dsp:nvSpPr>
      <dsp:spPr>
        <a:xfrm>
          <a:off x="951864" y="1422785"/>
          <a:ext cx="7011670" cy="406441"/>
        </a:xfrm>
        <a:custGeom>
          <a:avLst/>
          <a:gdLst/>
          <a:ahLst/>
          <a:cxnLst/>
          <a:rect l="0" t="0" r="0" b="0"/>
          <a:pathLst>
            <a:path>
              <a:moveTo>
                <a:pt x="7011670" y="0"/>
              </a:moveTo>
              <a:lnTo>
                <a:pt x="7011670" y="220320"/>
              </a:lnTo>
              <a:lnTo>
                <a:pt x="0" y="220320"/>
              </a:lnTo>
              <a:lnTo>
                <a:pt x="0" y="406441"/>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82068" y="1623820"/>
        <a:ext cx="351263" cy="4370"/>
      </dsp:txXfrm>
    </dsp:sp>
    <dsp:sp modelId="{4101266F-DB3D-4D28-9F49-D6767D3C76CA}">
      <dsp:nvSpPr>
        <dsp:cNvPr id="0" name=""/>
        <dsp:cNvSpPr/>
      </dsp:nvSpPr>
      <dsp:spPr>
        <a:xfrm>
          <a:off x="7013444" y="284476"/>
          <a:ext cx="1900181" cy="114010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Rounds of Negotiations</a:t>
          </a:r>
        </a:p>
      </dsp:txBody>
      <dsp:txXfrm>
        <a:off x="7013444" y="284476"/>
        <a:ext cx="1900181" cy="1140109"/>
      </dsp:txXfrm>
    </dsp:sp>
    <dsp:sp modelId="{55EA5156-7F82-4B3F-B428-4C2DECF06A11}">
      <dsp:nvSpPr>
        <dsp:cNvPr id="0" name=""/>
        <dsp:cNvSpPr/>
      </dsp:nvSpPr>
      <dsp:spPr>
        <a:xfrm>
          <a:off x="1900155" y="2385961"/>
          <a:ext cx="406441" cy="91440"/>
        </a:xfrm>
        <a:custGeom>
          <a:avLst/>
          <a:gdLst/>
          <a:ahLst/>
          <a:cxnLst/>
          <a:rect l="0" t="0" r="0" b="0"/>
          <a:pathLst>
            <a:path>
              <a:moveTo>
                <a:pt x="0" y="45720"/>
              </a:moveTo>
              <a:lnTo>
                <a:pt x="406441" y="4572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2450" y="2429496"/>
        <a:ext cx="21852" cy="4370"/>
      </dsp:txXfrm>
    </dsp:sp>
    <dsp:sp modelId="{8FC9D589-4B96-4087-893C-10C76B9AD213}">
      <dsp:nvSpPr>
        <dsp:cNvPr id="0" name=""/>
        <dsp:cNvSpPr/>
      </dsp:nvSpPr>
      <dsp:spPr>
        <a:xfrm>
          <a:off x="1773" y="1861626"/>
          <a:ext cx="1900181" cy="114010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Proposed Rules Published</a:t>
          </a:r>
        </a:p>
      </dsp:txBody>
      <dsp:txXfrm>
        <a:off x="1773" y="1861626"/>
        <a:ext cx="1900181" cy="1140109"/>
      </dsp:txXfrm>
    </dsp:sp>
    <dsp:sp modelId="{EC53BC98-383D-49C5-B501-2CE3CBE75D2C}">
      <dsp:nvSpPr>
        <dsp:cNvPr id="0" name=""/>
        <dsp:cNvSpPr/>
      </dsp:nvSpPr>
      <dsp:spPr>
        <a:xfrm>
          <a:off x="4237379" y="2385961"/>
          <a:ext cx="406441" cy="91440"/>
        </a:xfrm>
        <a:custGeom>
          <a:avLst/>
          <a:gdLst/>
          <a:ahLst/>
          <a:cxnLst/>
          <a:rect l="0" t="0" r="0" b="0"/>
          <a:pathLst>
            <a:path>
              <a:moveTo>
                <a:pt x="0" y="45720"/>
              </a:moveTo>
              <a:lnTo>
                <a:pt x="406441" y="4572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29673" y="2429496"/>
        <a:ext cx="21852" cy="4370"/>
      </dsp:txXfrm>
    </dsp:sp>
    <dsp:sp modelId="{00CD2D6D-5D2F-4C02-8E4E-11679D0088C6}">
      <dsp:nvSpPr>
        <dsp:cNvPr id="0" name=""/>
        <dsp:cNvSpPr/>
      </dsp:nvSpPr>
      <dsp:spPr>
        <a:xfrm>
          <a:off x="2338997" y="1861626"/>
          <a:ext cx="1900181" cy="114010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Comment Period</a:t>
          </a:r>
        </a:p>
      </dsp:txBody>
      <dsp:txXfrm>
        <a:off x="2338997" y="1861626"/>
        <a:ext cx="1900181" cy="1140109"/>
      </dsp:txXfrm>
    </dsp:sp>
    <dsp:sp modelId="{FD32909C-03DD-4CEC-A0F5-4A8468BACCDC}">
      <dsp:nvSpPr>
        <dsp:cNvPr id="0" name=""/>
        <dsp:cNvSpPr/>
      </dsp:nvSpPr>
      <dsp:spPr>
        <a:xfrm>
          <a:off x="6574602" y="2385961"/>
          <a:ext cx="406441" cy="91440"/>
        </a:xfrm>
        <a:custGeom>
          <a:avLst/>
          <a:gdLst/>
          <a:ahLst/>
          <a:cxnLst/>
          <a:rect l="0" t="0" r="0" b="0"/>
          <a:pathLst>
            <a:path>
              <a:moveTo>
                <a:pt x="0" y="45720"/>
              </a:moveTo>
              <a:lnTo>
                <a:pt x="406441" y="4572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66897" y="2429496"/>
        <a:ext cx="21852" cy="4370"/>
      </dsp:txXfrm>
    </dsp:sp>
    <dsp:sp modelId="{9F96A1D2-8526-4F0C-AED1-F1CD7627EEB4}">
      <dsp:nvSpPr>
        <dsp:cNvPr id="0" name=""/>
        <dsp:cNvSpPr/>
      </dsp:nvSpPr>
      <dsp:spPr>
        <a:xfrm>
          <a:off x="4676220" y="1861626"/>
          <a:ext cx="1900181" cy="114010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Final Rules Published </a:t>
          </a:r>
          <a:br>
            <a:rPr lang="en-US" sz="2000" kern="1200"/>
          </a:br>
          <a:r>
            <a:rPr lang="en-US" sz="2000" kern="1200"/>
            <a:t>by Nov. 1</a:t>
          </a:r>
        </a:p>
      </dsp:txBody>
      <dsp:txXfrm>
        <a:off x="4676220" y="1861626"/>
        <a:ext cx="1900181" cy="1140109"/>
      </dsp:txXfrm>
    </dsp:sp>
    <dsp:sp modelId="{598FF6B3-53DB-4114-9F42-064A76F0ABD4}">
      <dsp:nvSpPr>
        <dsp:cNvPr id="0" name=""/>
        <dsp:cNvSpPr/>
      </dsp:nvSpPr>
      <dsp:spPr>
        <a:xfrm>
          <a:off x="7013444" y="1861626"/>
          <a:ext cx="1900181" cy="114010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Effective </a:t>
          </a:r>
          <a:br>
            <a:rPr lang="en-US" sz="2000" kern="1200"/>
          </a:br>
          <a:r>
            <a:rPr lang="en-US" sz="2000" kern="1200"/>
            <a:t>Next July 1</a:t>
          </a:r>
        </a:p>
      </dsp:txBody>
      <dsp:txXfrm>
        <a:off x="7013444" y="1861626"/>
        <a:ext cx="1900181" cy="114010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DA94F-2837-4419-9F19-20429B4B29C0}"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FB33C-AAC4-44A8-8193-DD6484D09F02}" type="slidenum">
              <a:rPr lang="en-US" smtClean="0"/>
              <a:t>‹#›</a:t>
            </a:fld>
            <a:endParaRPr lang="en-US"/>
          </a:p>
        </p:txBody>
      </p:sp>
    </p:spTree>
    <p:extLst>
      <p:ext uri="{BB962C8B-B14F-4D97-AF65-F5344CB8AC3E}">
        <p14:creationId xmlns:p14="http://schemas.microsoft.com/office/powerpoint/2010/main" val="49383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C441F8-7EB6-0A44-BF8F-3CDED2E7C1EB}" type="slidenum">
              <a:rPr lang="en-US" smtClean="0"/>
              <a:t>1</a:t>
            </a:fld>
            <a:endParaRPr lang="en-US"/>
          </a:p>
        </p:txBody>
      </p:sp>
    </p:spTree>
    <p:extLst>
      <p:ext uri="{BB962C8B-B14F-4D97-AF65-F5344CB8AC3E}">
        <p14:creationId xmlns:p14="http://schemas.microsoft.com/office/powerpoint/2010/main" val="3685050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9DD4ED59-31E9-4A94-BB64-1349F6E2CBC0}" type="slidenum">
              <a:rPr lang="en-US" smtClean="0"/>
              <a:t>11</a:t>
            </a:fld>
            <a:endParaRPr lang="en-US"/>
          </a:p>
        </p:txBody>
      </p:sp>
    </p:spTree>
    <p:extLst>
      <p:ext uri="{BB962C8B-B14F-4D97-AF65-F5344CB8AC3E}">
        <p14:creationId xmlns:p14="http://schemas.microsoft.com/office/powerpoint/2010/main" val="2170087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ACC441F8-7EB6-0A44-BF8F-3CDED2E7C1EB}" type="slidenum">
              <a:rPr lang="en-US" smtClean="0"/>
              <a:t>12</a:t>
            </a:fld>
            <a:endParaRPr lang="en-US"/>
          </a:p>
        </p:txBody>
      </p:sp>
    </p:spTree>
    <p:extLst>
      <p:ext uri="{BB962C8B-B14F-4D97-AF65-F5344CB8AC3E}">
        <p14:creationId xmlns:p14="http://schemas.microsoft.com/office/powerpoint/2010/main" val="3685050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ACA6BCD7-FAFB-4DB6-8328-7625B2B7B8AD}" type="slidenum">
              <a:rPr lang="en-US" smtClean="0"/>
              <a:t>13</a:t>
            </a:fld>
            <a:endParaRPr lang="en-US"/>
          </a:p>
        </p:txBody>
      </p:sp>
    </p:spTree>
    <p:extLst>
      <p:ext uri="{BB962C8B-B14F-4D97-AF65-F5344CB8AC3E}">
        <p14:creationId xmlns:p14="http://schemas.microsoft.com/office/powerpoint/2010/main" val="3948579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a:p>
            <a:endParaRPr lang="en-US" dirty="0"/>
          </a:p>
          <a:p>
            <a:endParaRPr lang="en-US" dirty="0"/>
          </a:p>
        </p:txBody>
      </p:sp>
      <p:sp>
        <p:nvSpPr>
          <p:cNvPr id="4" name="Slide Number Placeholder 3"/>
          <p:cNvSpPr>
            <a:spLocks noGrp="1"/>
          </p:cNvSpPr>
          <p:nvPr>
            <p:ph type="sldNum" sz="quarter" idx="5"/>
          </p:nvPr>
        </p:nvSpPr>
        <p:spPr/>
        <p:txBody>
          <a:bodyPr/>
          <a:lstStyle/>
          <a:p>
            <a:fld id="{F7F32DC4-D6C9-4E2A-9CE7-1B49EDE298BF}" type="slidenum">
              <a:rPr lang="en-US" smtClean="0"/>
              <a:pPr/>
              <a:t>14</a:t>
            </a:fld>
            <a:endParaRPr lang="en-US" dirty="0"/>
          </a:p>
        </p:txBody>
      </p:sp>
    </p:spTree>
    <p:extLst>
      <p:ext uri="{BB962C8B-B14F-4D97-AF65-F5344CB8AC3E}">
        <p14:creationId xmlns:p14="http://schemas.microsoft.com/office/powerpoint/2010/main" val="1325297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SCOTT – </a:t>
            </a:r>
          </a:p>
          <a:p>
            <a:endParaRPr lang="en-US" b="1" dirty="0"/>
          </a:p>
          <a:p>
            <a:r>
              <a:rPr lang="en-US" b="1" dirty="0"/>
              <a:t>Interpretation…..</a:t>
            </a:r>
          </a:p>
          <a:p>
            <a:r>
              <a:rPr lang="en-US" b="1" dirty="0"/>
              <a:t>When it comes to the act of explaining, reframing, or showing your own understanding of something, for example your Institutions Policy or Procedure, everyone must be on the same page. </a:t>
            </a:r>
          </a:p>
          <a:p>
            <a:endParaRPr lang="en-US" b="1" dirty="0"/>
          </a:p>
          <a:p>
            <a:r>
              <a:rPr lang="en-US" b="1" dirty="0"/>
              <a:t>Your Legal Counsel, Supervisors, Decision Makers, Cashiers, Whomever that would engage a student, so that all these folks that have to explain, enforce, and interpret, are all on the same page, repeating the same talking points, walking and talking the same. You have to be 100% consistent when enforcing Policy or Procedure OR you may not be compliant. </a:t>
            </a:r>
          </a:p>
          <a:p>
            <a:endParaRPr lang="en-US" b="1" dirty="0"/>
          </a:p>
          <a:p>
            <a:r>
              <a:rPr lang="en-US" b="1" dirty="0"/>
              <a:t>What you don’t want to happen is to have the scenario of reading scripture, 100 people can read the same verse, and we’ll have 100 different interpretations. You won’t be in compliance. That is a logistical</a:t>
            </a:r>
            <a:r>
              <a:rPr lang="en-US" b="1" baseline="0" dirty="0"/>
              <a:t> nightmare, impossible to manage and enforce. </a:t>
            </a:r>
            <a:endParaRPr lang="en-US" b="1" dirty="0"/>
          </a:p>
          <a:p>
            <a:endParaRPr lang="en-US" b="1" dirty="0"/>
          </a:p>
          <a:p>
            <a:r>
              <a:rPr lang="en-US" b="1" dirty="0"/>
              <a:t>So this may be the perfect opportunity to discuss the question from Tena Flannery from Morehead State University. Her question is a perfect example of Interpretation!!! </a:t>
            </a:r>
          </a:p>
        </p:txBody>
      </p:sp>
      <p:sp>
        <p:nvSpPr>
          <p:cNvPr id="4" name="Slide Number Placeholder 3"/>
          <p:cNvSpPr>
            <a:spLocks noGrp="1"/>
          </p:cNvSpPr>
          <p:nvPr>
            <p:ph type="sldNum" sz="quarter" idx="5"/>
          </p:nvPr>
        </p:nvSpPr>
        <p:spPr/>
        <p:txBody>
          <a:bodyPr/>
          <a:lstStyle/>
          <a:p>
            <a:fld id="{F7F32DC4-D6C9-4E2A-9CE7-1B49EDE298BF}" type="slidenum">
              <a:rPr lang="en-US" smtClean="0"/>
              <a:pPr/>
              <a:t>15</a:t>
            </a:fld>
            <a:endParaRPr lang="en-US" dirty="0"/>
          </a:p>
        </p:txBody>
      </p:sp>
    </p:spTree>
    <p:extLst>
      <p:ext uri="{BB962C8B-B14F-4D97-AF65-F5344CB8AC3E}">
        <p14:creationId xmlns:p14="http://schemas.microsoft.com/office/powerpoint/2010/main" val="275321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SCOTT -</a:t>
            </a:r>
          </a:p>
        </p:txBody>
      </p:sp>
      <p:sp>
        <p:nvSpPr>
          <p:cNvPr id="4" name="Slide Number Placeholder 3"/>
          <p:cNvSpPr>
            <a:spLocks noGrp="1"/>
          </p:cNvSpPr>
          <p:nvPr>
            <p:ph type="sldNum" sz="quarter" idx="5"/>
          </p:nvPr>
        </p:nvSpPr>
        <p:spPr/>
        <p:txBody>
          <a:bodyPr/>
          <a:lstStyle/>
          <a:p>
            <a:fld id="{846FB33C-AAC4-44A8-8193-DD6484D09F02}" type="slidenum">
              <a:rPr lang="en-US" smtClean="0"/>
              <a:t>16</a:t>
            </a:fld>
            <a:endParaRPr lang="en-US"/>
          </a:p>
        </p:txBody>
      </p:sp>
    </p:spTree>
    <p:extLst>
      <p:ext uri="{BB962C8B-B14F-4D97-AF65-F5344CB8AC3E}">
        <p14:creationId xmlns:p14="http://schemas.microsoft.com/office/powerpoint/2010/main" val="2695645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p:nvPr>
        </p:nvSpPr>
        <p:spPr/>
        <p:txBody>
          <a:bodyPr/>
          <a:lstStyle/>
          <a:p>
            <a:pPr>
              <a:defRPr/>
            </a:pPr>
            <a:fld id="{5B371EEE-59D2-4FBC-85AE-B9329CB909A3}" type="slidenum">
              <a:rPr lang="en-GB" smtClean="0"/>
              <a:pPr>
                <a:defRPr/>
              </a:pPr>
              <a:t>17</a:t>
            </a:fld>
            <a:endParaRPr lang="en-GB" dirty="0"/>
          </a:p>
        </p:txBody>
      </p:sp>
    </p:spTree>
    <p:extLst>
      <p:ext uri="{BB962C8B-B14F-4D97-AF65-F5344CB8AC3E}">
        <p14:creationId xmlns:p14="http://schemas.microsoft.com/office/powerpoint/2010/main" val="2694487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SCOTT - </a:t>
            </a:r>
          </a:p>
        </p:txBody>
      </p:sp>
      <p:sp>
        <p:nvSpPr>
          <p:cNvPr id="4" name="Slide Number Placeholder 3"/>
          <p:cNvSpPr>
            <a:spLocks noGrp="1"/>
          </p:cNvSpPr>
          <p:nvPr>
            <p:ph type="sldNum" sz="quarter" idx="5"/>
          </p:nvPr>
        </p:nvSpPr>
        <p:spPr/>
        <p:txBody>
          <a:bodyPr/>
          <a:lstStyle/>
          <a:p>
            <a:fld id="{846FB33C-AAC4-44A8-8193-DD6484D09F02}" type="slidenum">
              <a:rPr lang="en-US" smtClean="0"/>
              <a:t>18</a:t>
            </a:fld>
            <a:endParaRPr lang="en-US"/>
          </a:p>
        </p:txBody>
      </p:sp>
    </p:spTree>
    <p:extLst>
      <p:ext uri="{BB962C8B-B14F-4D97-AF65-F5344CB8AC3E}">
        <p14:creationId xmlns:p14="http://schemas.microsoft.com/office/powerpoint/2010/main" val="950051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846FB33C-AAC4-44A8-8193-DD6484D09F02}" type="slidenum">
              <a:rPr lang="en-US" smtClean="0"/>
              <a:t>19</a:t>
            </a:fld>
            <a:endParaRPr lang="en-US"/>
          </a:p>
        </p:txBody>
      </p:sp>
    </p:spTree>
    <p:extLst>
      <p:ext uri="{BB962C8B-B14F-4D97-AF65-F5344CB8AC3E}">
        <p14:creationId xmlns:p14="http://schemas.microsoft.com/office/powerpoint/2010/main" val="2767313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SCOTT - </a:t>
            </a:r>
          </a:p>
        </p:txBody>
      </p:sp>
      <p:sp>
        <p:nvSpPr>
          <p:cNvPr id="4" name="Slide Number Placeholder 3"/>
          <p:cNvSpPr>
            <a:spLocks noGrp="1"/>
          </p:cNvSpPr>
          <p:nvPr>
            <p:ph type="sldNum" sz="quarter" idx="5"/>
          </p:nvPr>
        </p:nvSpPr>
        <p:spPr/>
        <p:txBody>
          <a:bodyPr/>
          <a:lstStyle/>
          <a:p>
            <a:fld id="{846FB33C-AAC4-44A8-8193-DD6484D09F02}" type="slidenum">
              <a:rPr lang="en-US" smtClean="0"/>
              <a:t>20</a:t>
            </a:fld>
            <a:endParaRPr lang="en-US"/>
          </a:p>
        </p:txBody>
      </p:sp>
    </p:spTree>
    <p:extLst>
      <p:ext uri="{BB962C8B-B14F-4D97-AF65-F5344CB8AC3E}">
        <p14:creationId xmlns:p14="http://schemas.microsoft.com/office/powerpoint/2010/main" val="323042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SCOTT – </a:t>
            </a:r>
          </a:p>
          <a:p>
            <a:pPr marL="158750" indent="0">
              <a:buNone/>
            </a:pPr>
            <a:endParaRPr lang="en-US" b="1" dirty="0"/>
          </a:p>
          <a:p>
            <a:pPr marL="158750" indent="0">
              <a:buNone/>
            </a:pPr>
            <a:r>
              <a:rPr lang="en-US" b="1" dirty="0"/>
              <a:t>This is usually my Ice Breaker….</a:t>
            </a:r>
          </a:p>
          <a:p>
            <a:pPr marL="158750" indent="0">
              <a:buNone/>
            </a:pPr>
            <a:endParaRPr lang="en-US" b="1" dirty="0"/>
          </a:p>
          <a:p>
            <a:pPr marL="158750" indent="0">
              <a:buNone/>
            </a:pPr>
            <a:r>
              <a:rPr lang="en-US" b="1" dirty="0"/>
              <a:t>Scott Medley assumes no responsibility or liability for any errors or omissions in the content of this presentation. The information contained in this presentation is provided on an "as is" basis with no guarantees of completeness, accuracy, usefulness or timeliness. </a:t>
            </a:r>
          </a:p>
        </p:txBody>
      </p:sp>
      <p:sp>
        <p:nvSpPr>
          <p:cNvPr id="4" name="Slide Number Placeholder 3"/>
          <p:cNvSpPr>
            <a:spLocks noGrp="1"/>
          </p:cNvSpPr>
          <p:nvPr>
            <p:ph type="sldNum" sz="quarter" idx="5"/>
          </p:nvPr>
        </p:nvSpPr>
        <p:spPr/>
        <p:txBody>
          <a:bodyPr/>
          <a:lstStyle/>
          <a:p>
            <a:fld id="{F7F32DC4-D6C9-4E2A-9CE7-1B49EDE298BF}" type="slidenum">
              <a:rPr lang="en-US" smtClean="0"/>
              <a:pPr/>
              <a:t>3</a:t>
            </a:fld>
            <a:endParaRPr lang="en-US" dirty="0"/>
          </a:p>
        </p:txBody>
      </p:sp>
    </p:spTree>
    <p:extLst>
      <p:ext uri="{BB962C8B-B14F-4D97-AF65-F5344CB8AC3E}">
        <p14:creationId xmlns:p14="http://schemas.microsoft.com/office/powerpoint/2010/main" val="970813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846FB33C-AAC4-44A8-8193-DD6484D09F02}" type="slidenum">
              <a:rPr lang="en-US" smtClean="0"/>
              <a:t>21</a:t>
            </a:fld>
            <a:endParaRPr lang="en-US"/>
          </a:p>
        </p:txBody>
      </p:sp>
    </p:spTree>
    <p:extLst>
      <p:ext uri="{BB962C8B-B14F-4D97-AF65-F5344CB8AC3E}">
        <p14:creationId xmlns:p14="http://schemas.microsoft.com/office/powerpoint/2010/main" val="3898430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846FB33C-AAC4-44A8-8193-DD6484D09F02}" type="slidenum">
              <a:rPr lang="en-US" smtClean="0"/>
              <a:t>22</a:t>
            </a:fld>
            <a:endParaRPr lang="en-US"/>
          </a:p>
        </p:txBody>
      </p:sp>
    </p:spTree>
    <p:extLst>
      <p:ext uri="{BB962C8B-B14F-4D97-AF65-F5344CB8AC3E}">
        <p14:creationId xmlns:p14="http://schemas.microsoft.com/office/powerpoint/2010/main" val="1368881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Slide Number Placeholder 3"/>
          <p:cNvSpPr>
            <a:spLocks noGrp="1"/>
          </p:cNvSpPr>
          <p:nvPr>
            <p:ph type="sldNum" sz="quarter" idx="5"/>
          </p:nvPr>
        </p:nvSpPr>
        <p:spPr/>
        <p:txBody>
          <a:bodyPr/>
          <a:lstStyle/>
          <a:p>
            <a:fld id="{846FB33C-AAC4-44A8-8193-DD6484D09F02}" type="slidenum">
              <a:rPr lang="en-US" smtClean="0"/>
              <a:t>23</a:t>
            </a:fld>
            <a:endParaRPr lang="en-US"/>
          </a:p>
        </p:txBody>
      </p:sp>
    </p:spTree>
    <p:extLst>
      <p:ext uri="{BB962C8B-B14F-4D97-AF65-F5344CB8AC3E}">
        <p14:creationId xmlns:p14="http://schemas.microsoft.com/office/powerpoint/2010/main" val="276772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846FB33C-AAC4-44A8-8193-DD6484D09F02}" type="slidenum">
              <a:rPr lang="en-US" smtClean="0"/>
              <a:t>24</a:t>
            </a:fld>
            <a:endParaRPr lang="en-US"/>
          </a:p>
        </p:txBody>
      </p:sp>
    </p:spTree>
    <p:extLst>
      <p:ext uri="{BB962C8B-B14F-4D97-AF65-F5344CB8AC3E}">
        <p14:creationId xmlns:p14="http://schemas.microsoft.com/office/powerpoint/2010/main" val="1018573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AB1160 – amendments made and passed Assembly – off to Senate.</a:t>
            </a:r>
            <a:r>
              <a:rPr lang="en-US" sz="1200" kern="1200" baseline="0" dirty="0">
                <a:solidFill>
                  <a:schemeClr val="tx1"/>
                </a:solidFill>
                <a:effectLst/>
                <a:latin typeface="Times New Roman" pitchFamily="18" charset="0"/>
                <a:ea typeface="+mn-ea"/>
                <a:cs typeface="+mn-cs"/>
              </a:rPr>
              <a:t>  Now it sits.  </a:t>
            </a:r>
            <a:endParaRPr lang="en-US" sz="1200" kern="1200" dirty="0">
              <a:solidFill>
                <a:schemeClr val="tx1"/>
              </a:solidFill>
              <a:effectLst/>
              <a:latin typeface="Times New Roman" pitchFamily="18" charset="0"/>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Minnesota bill -huge collection debt bill.  Andy from ACA said there are a lot of amendments to the bill-including statue of limitations, it is staying at 6 years.  Amendments should be out soon. Definition what a debt collector has been removed.  COHEAO got a group with ACA to do a sign on opposition.</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New Jersey bill 82121: Introduced in January 2024 like the NY bill.  Registration of private education lenders.  COHEAO keeping an eye on the bill.</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r>
              <a:rPr lang="en-US" dirty="0"/>
              <a:t>CO 24-1380 </a:t>
            </a:r>
            <a:r>
              <a:rPr lang="en-US" sz="1200" b="0" i="0" kern="1200" dirty="0">
                <a:solidFill>
                  <a:schemeClr val="tx1"/>
                </a:solidFill>
                <a:effectLst/>
                <a:latin typeface="Times New Roman" pitchFamily="18" charset="0"/>
                <a:ea typeface="+mn-ea"/>
                <a:cs typeface="+mn-cs"/>
              </a:rPr>
              <a:t>this Bill does 2 things.  First, this Bill will bar a debt collector from pursuing judicial remedies in their own name – essentially barring assignments on all consumer debts – unless the collector becomes a debt buyer.  Second, this Bill will prevent debt collectors from having the ability to get a bench warrant in any litigation. </a:t>
            </a:r>
          </a:p>
          <a:p>
            <a:endParaRPr lang="en-US" sz="1200" b="0" i="0" kern="1200" dirty="0">
              <a:solidFill>
                <a:schemeClr val="tx1"/>
              </a:solidFill>
              <a:effectLst/>
              <a:latin typeface="Times New Roman" pitchFamily="18" charset="0"/>
              <a:ea typeface="+mn-ea"/>
              <a:cs typeface="+mn-cs"/>
            </a:endParaRPr>
          </a:p>
          <a:p>
            <a:r>
              <a:rPr lang="en-US" sz="1200" b="0" i="0" kern="1200" dirty="0">
                <a:solidFill>
                  <a:schemeClr val="tx1"/>
                </a:solidFill>
                <a:effectLst/>
                <a:latin typeface="Times New Roman" pitchFamily="18" charset="0"/>
                <a:ea typeface="+mn-ea"/>
                <a:cs typeface="+mn-cs"/>
              </a:rPr>
              <a:t>Student Loan Equity Act- Schools after register in state of CO if they service Private Student Loans to CO residents-seeking clarification </a:t>
            </a:r>
          </a:p>
          <a:p>
            <a:endParaRPr lang="en-US" sz="1200" b="0" i="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Times New Roman" pitchFamily="18" charset="0"/>
                <a:ea typeface="+mn-ea"/>
                <a:cs typeface="+mn-cs"/>
              </a:rPr>
              <a:t>To learn more detail on the state compliance issues join COHEAO participate in our bi weekly Advocacy Grass Roots Meetings.  See me for details. </a:t>
            </a:r>
            <a:endParaRPr lang="en-US" dirty="0"/>
          </a:p>
          <a:p>
            <a:endParaRPr lang="en-US" sz="1200" b="0" i="0" kern="1200" dirty="0">
              <a:solidFill>
                <a:schemeClr val="tx1"/>
              </a:solidFill>
              <a:effectLst/>
              <a:latin typeface="Times New Roman" pitchFamily="18" charset="0"/>
              <a:ea typeface="+mn-ea"/>
              <a:cs typeface="+mn-cs"/>
            </a:endParaRPr>
          </a:p>
          <a:p>
            <a:endParaRPr lang="en-US" sz="1200" b="0" i="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25</a:t>
            </a:fld>
            <a:endParaRPr lang="en-US" altLang="en-US"/>
          </a:p>
        </p:txBody>
      </p:sp>
    </p:spTree>
    <p:extLst>
      <p:ext uri="{BB962C8B-B14F-4D97-AF65-F5344CB8AC3E}">
        <p14:creationId xmlns:p14="http://schemas.microsoft.com/office/powerpoint/2010/main" val="3425249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KAREN</a:t>
            </a:r>
          </a:p>
        </p:txBody>
      </p:sp>
      <p:sp>
        <p:nvSpPr>
          <p:cNvPr id="4" name="Slide Number Placeholder 3"/>
          <p:cNvSpPr>
            <a:spLocks noGrp="1"/>
          </p:cNvSpPr>
          <p:nvPr>
            <p:ph type="sldNum" sz="quarter" idx="5"/>
          </p:nvPr>
        </p:nvSpPr>
        <p:spPr/>
        <p:txBody>
          <a:bodyPr/>
          <a:lstStyle/>
          <a:p>
            <a:fld id="{F7F32DC4-D6C9-4E2A-9CE7-1B49EDE298BF}" type="slidenum">
              <a:rPr lang="en-US" smtClean="0"/>
              <a:pPr/>
              <a:t>26</a:t>
            </a:fld>
            <a:endParaRPr lang="en-US" dirty="0"/>
          </a:p>
        </p:txBody>
      </p:sp>
    </p:spTree>
    <p:extLst>
      <p:ext uri="{BB962C8B-B14F-4D97-AF65-F5344CB8AC3E}">
        <p14:creationId xmlns:p14="http://schemas.microsoft.com/office/powerpoint/2010/main" val="3197367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259" lvl="1">
              <a:lnSpc>
                <a:spcPts val="4199"/>
              </a:lnSpc>
            </a:pPr>
            <a:r>
              <a:rPr lang="en-US" sz="4000" dirty="0">
                <a:solidFill>
                  <a:srgbClr val="3871C1"/>
                </a:solidFill>
                <a:latin typeface="Open Sans"/>
              </a:rPr>
              <a:t>KAREN</a:t>
            </a:r>
          </a:p>
          <a:p>
            <a:pPr marL="302259" lvl="1">
              <a:lnSpc>
                <a:spcPts val="4199"/>
              </a:lnSpc>
            </a:pPr>
            <a:r>
              <a:rPr lang="en-US" sz="4000" dirty="0">
                <a:solidFill>
                  <a:srgbClr val="3871C1"/>
                </a:solidFill>
                <a:latin typeface="Open Sans"/>
              </a:rPr>
              <a:t>State Activity</a:t>
            </a:r>
          </a:p>
          <a:p>
            <a:pPr marL="873759" lvl="1" indent="-571500">
              <a:lnSpc>
                <a:spcPts val="4199"/>
              </a:lnSpc>
              <a:buFont typeface="Arial" panose="020B0604020202020204" pitchFamily="34" charset="0"/>
              <a:buChar char="•"/>
            </a:pPr>
            <a:r>
              <a:rPr lang="en-US" sz="3200" dirty="0">
                <a:solidFill>
                  <a:srgbClr val="3871C1"/>
                </a:solidFill>
                <a:latin typeface="Open Sans"/>
              </a:rPr>
              <a:t>Significant increase interest</a:t>
            </a:r>
          </a:p>
          <a:p>
            <a:pPr marL="873759" lvl="1" indent="-571500">
              <a:lnSpc>
                <a:spcPts val="4199"/>
              </a:lnSpc>
              <a:buFont typeface="Arial" panose="020B0604020202020204" pitchFamily="34" charset="0"/>
              <a:buChar char="•"/>
            </a:pPr>
            <a:r>
              <a:rPr lang="en-US" sz="3200" dirty="0">
                <a:solidFill>
                  <a:srgbClr val="3871C1"/>
                </a:solidFill>
                <a:latin typeface="Open Sans"/>
              </a:rPr>
              <a:t>13 states have passed laws</a:t>
            </a:r>
          </a:p>
          <a:p>
            <a:pPr marL="1330959" lvl="2" indent="-571500">
              <a:lnSpc>
                <a:spcPts val="4199"/>
              </a:lnSpc>
              <a:buFont typeface="Arial" panose="020B0604020202020204" pitchFamily="34" charset="0"/>
              <a:buChar char="•"/>
            </a:pPr>
            <a:r>
              <a:rPr lang="en-US" sz="2800" dirty="0">
                <a:solidFill>
                  <a:srgbClr val="3871C1"/>
                </a:solidFill>
                <a:latin typeface="Open Sans"/>
              </a:rPr>
              <a:t>Range of impact</a:t>
            </a:r>
          </a:p>
          <a:p>
            <a:pPr marL="873759" lvl="1" indent="-571500">
              <a:lnSpc>
                <a:spcPts val="4199"/>
              </a:lnSpc>
              <a:buFont typeface="Arial" panose="020B0604020202020204" pitchFamily="34" charset="0"/>
              <a:buChar char="•"/>
            </a:pPr>
            <a:r>
              <a:rPr lang="en-US" sz="3200" dirty="0">
                <a:solidFill>
                  <a:srgbClr val="3871C1"/>
                </a:solidFill>
                <a:latin typeface="Open Sans"/>
              </a:rPr>
              <a:t>8 states debating legislation last year</a:t>
            </a:r>
          </a:p>
          <a:p>
            <a:pPr marL="1330959" lvl="2" indent="-571500">
              <a:lnSpc>
                <a:spcPts val="4199"/>
              </a:lnSpc>
              <a:buFont typeface="Arial" panose="020B0604020202020204" pitchFamily="34" charset="0"/>
              <a:buChar char="•"/>
            </a:pPr>
            <a:r>
              <a:rPr lang="en-US" sz="2800" dirty="0">
                <a:solidFill>
                  <a:srgbClr val="3871C1"/>
                </a:solidFill>
                <a:latin typeface="Open Sans"/>
              </a:rPr>
              <a:t>Some revising existing law</a:t>
            </a:r>
            <a:endParaRPr lang="en-US" sz="2799" dirty="0">
              <a:solidFill>
                <a:srgbClr val="3871C1"/>
              </a:solidFill>
              <a:latin typeface="Open San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Times New Roman" pitchFamily="18" charset="0"/>
              <a:ea typeface="+mn-ea"/>
              <a:cs typeface="+mn-cs"/>
            </a:endParaRPr>
          </a:p>
          <a:p>
            <a:r>
              <a:rPr lang="en-US" dirty="0"/>
              <a:t>There are several sessions that address</a:t>
            </a:r>
            <a:r>
              <a:rPr lang="en-US" baseline="0" dirty="0"/>
              <a:t> transcript withholding:  Today at 4:30pm Christina Cardinale and Caleb </a:t>
            </a:r>
            <a:r>
              <a:rPr lang="en-US" baseline="0" dirty="0" err="1"/>
              <a:t>Rosenburg</a:t>
            </a:r>
            <a:r>
              <a:rPr lang="en-US" baseline="0" dirty="0"/>
              <a:t> will be presenting Collecting Student Accounts Post Transcript Laws, and tomorrow there is a session presented by </a:t>
            </a:r>
            <a:r>
              <a:rPr lang="en-US" baseline="0" dirty="0" err="1"/>
              <a:t>Annamaria</a:t>
            </a:r>
            <a:r>
              <a:rPr lang="en-US" baseline="0" dirty="0"/>
              <a:t> </a:t>
            </a:r>
            <a:r>
              <a:rPr lang="en-US" baseline="0" dirty="0" err="1"/>
              <a:t>Veneziano</a:t>
            </a:r>
            <a:r>
              <a:rPr lang="en-US" baseline="0" dirty="0"/>
              <a:t>, and Robert Mirabel titled State or </a:t>
            </a:r>
            <a:r>
              <a:rPr lang="en-US" baseline="0" dirty="0" err="1"/>
              <a:t>Provate</a:t>
            </a:r>
            <a:r>
              <a:rPr lang="en-US" baseline="0" dirty="0"/>
              <a:t>: A Comparative Approach to the Ever-changing Transcript Withholding Regulation.  </a:t>
            </a:r>
            <a:endParaRPr lang="en-US" dirty="0"/>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27</a:t>
            </a:fld>
            <a:endParaRPr lang="en-US" altLang="en-US"/>
          </a:p>
        </p:txBody>
      </p:sp>
    </p:spTree>
    <p:extLst>
      <p:ext uri="{BB962C8B-B14F-4D97-AF65-F5344CB8AC3E}">
        <p14:creationId xmlns:p14="http://schemas.microsoft.com/office/powerpoint/2010/main" val="1921220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marL="158750" indent="0">
              <a:buNone/>
            </a:pPr>
            <a:r>
              <a:rPr lang="en-US" sz="1200" b="0" i="0" kern="1200" dirty="0">
                <a:solidFill>
                  <a:srgbClr val="000000"/>
                </a:solidFill>
                <a:effectLst/>
                <a:latin typeface="Times New Roman" pitchFamily="18" charset="0"/>
                <a:ea typeface="+mn-ea"/>
                <a:cs typeface="+mn-cs"/>
              </a:rPr>
              <a:t>KAREN</a:t>
            </a:r>
          </a:p>
          <a:p>
            <a:endParaRPr lang="en-US" sz="1200" b="0" i="0" kern="1200" dirty="0">
              <a:solidFill>
                <a:srgbClr val="000000"/>
              </a:solidFill>
              <a:effectLst/>
              <a:latin typeface="Times New Roman" pitchFamily="18" charset="0"/>
              <a:ea typeface="+mn-ea"/>
              <a:cs typeface="+mn-cs"/>
            </a:endParaRPr>
          </a:p>
          <a:p>
            <a:endParaRPr lang="en-US" sz="1200" b="0" i="0" kern="1200" dirty="0">
              <a:solidFill>
                <a:srgbClr val="000000"/>
              </a:solidFill>
              <a:effectLst/>
              <a:latin typeface="Times New Roman" pitchFamily="18" charset="0"/>
              <a:ea typeface="+mn-ea"/>
              <a:cs typeface="+mn-cs"/>
            </a:endParaRPr>
          </a:p>
        </p:txBody>
      </p:sp>
    </p:spTree>
    <p:extLst>
      <p:ext uri="{BB962C8B-B14F-4D97-AF65-F5344CB8AC3E}">
        <p14:creationId xmlns:p14="http://schemas.microsoft.com/office/powerpoint/2010/main" val="3394489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marL="158750" indent="0">
              <a:buNone/>
            </a:pPr>
            <a:r>
              <a:rPr lang="en-US" sz="1200" b="0" i="0" kern="1200" dirty="0">
                <a:solidFill>
                  <a:srgbClr val="000000"/>
                </a:solidFill>
                <a:effectLst/>
                <a:latin typeface="Times New Roman" pitchFamily="18" charset="0"/>
                <a:ea typeface="+mn-ea"/>
                <a:cs typeface="+mn-cs"/>
              </a:rPr>
              <a:t>KAREN </a:t>
            </a:r>
          </a:p>
          <a:p>
            <a:pPr marL="158750" indent="0">
              <a:buNone/>
            </a:pPr>
            <a:endParaRPr lang="en-US" sz="1200" b="0" i="0" kern="1200" dirty="0">
              <a:solidFill>
                <a:srgbClr val="000000"/>
              </a:solidFill>
              <a:effectLst/>
              <a:latin typeface="Times New Roman" pitchFamily="18" charset="0"/>
              <a:ea typeface="+mn-ea"/>
              <a:cs typeface="+mn-cs"/>
            </a:endParaRPr>
          </a:p>
          <a:p>
            <a:r>
              <a:rPr lang="en-US" sz="1200" b="0" i="0" kern="1200" dirty="0">
                <a:solidFill>
                  <a:srgbClr val="000000"/>
                </a:solidFill>
                <a:effectLst/>
                <a:latin typeface="Times New Roman" pitchFamily="18" charset="0"/>
                <a:ea typeface="+mn-ea"/>
                <a:cs typeface="+mn-cs"/>
              </a:rPr>
              <a:t>Newest Law- Oregon </a:t>
            </a:r>
          </a:p>
          <a:p>
            <a:endParaRPr lang="en-US" sz="1200" b="0" i="0" kern="1200" dirty="0">
              <a:solidFill>
                <a:srgbClr val="000000"/>
              </a:solidFill>
              <a:effectLst/>
              <a:latin typeface="Times New Roman" pitchFamily="18" charset="0"/>
              <a:ea typeface="+mn-ea"/>
              <a:cs typeface="+mn-cs"/>
            </a:endParaRPr>
          </a:p>
          <a:p>
            <a:r>
              <a:rPr lang="en-US" sz="1200" b="0" i="0" kern="1200" dirty="0">
                <a:solidFill>
                  <a:srgbClr val="000000"/>
                </a:solidFill>
                <a:effectLst/>
                <a:latin typeface="Times New Roman" pitchFamily="18" charset="0"/>
                <a:ea typeface="+mn-ea"/>
                <a:cs typeface="+mn-cs"/>
              </a:rPr>
              <a:t>Prohibits post-secondary institutions of education that are based in Oregon from refusing to provide transcript to current or former student because student owes debt to institution. Requires institutions to submit report to Higher Education Coordinating Commission by September 15, 2024, detailing </a:t>
            </a:r>
            <a:r>
              <a:rPr lang="en-US" sz="1200" b="0" i="1" kern="1200" dirty="0">
                <a:solidFill>
                  <a:srgbClr val="000000"/>
                </a:solidFill>
                <a:effectLst/>
                <a:latin typeface="Times New Roman" pitchFamily="18" charset="0"/>
                <a:ea typeface="+mn-ea"/>
                <a:cs typeface="+mn-cs"/>
              </a:rPr>
              <a:t>policies relating to providing transcripts and transcript holds</a:t>
            </a:r>
            <a:r>
              <a:rPr lang="en-US" sz="1200" b="0" i="0" kern="1200" dirty="0">
                <a:solidFill>
                  <a:srgbClr val="000000"/>
                </a:solidFill>
                <a:effectLst/>
                <a:latin typeface="Times New Roman" pitchFamily="18" charset="0"/>
                <a:ea typeface="+mn-ea"/>
                <a:cs typeface="+mn-cs"/>
              </a:rPr>
              <a:t>]</a:t>
            </a:r>
            <a:r>
              <a:rPr lang="en-US" sz="1200" b="1" i="0" kern="1200" dirty="0">
                <a:solidFill>
                  <a:srgbClr val="000000"/>
                </a:solidFill>
                <a:effectLst/>
                <a:latin typeface="Times New Roman" pitchFamily="18" charset="0"/>
                <a:ea typeface="+mn-ea"/>
                <a:cs typeface="+mn-cs"/>
              </a:rPr>
              <a:t> number of current and former students who owe debt to institution and institution's policy and procedures on phasing out transcript holds</a:t>
            </a:r>
            <a:endParaRPr lang="en-US" dirty="0"/>
          </a:p>
        </p:txBody>
      </p:sp>
    </p:spTree>
    <p:extLst>
      <p:ext uri="{BB962C8B-B14F-4D97-AF65-F5344CB8AC3E}">
        <p14:creationId xmlns:p14="http://schemas.microsoft.com/office/powerpoint/2010/main" val="2004194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a:t>KAREN</a:t>
            </a:r>
          </a:p>
        </p:txBody>
      </p:sp>
    </p:spTree>
    <p:extLst>
      <p:ext uri="{BB962C8B-B14F-4D97-AF65-F5344CB8AC3E}">
        <p14:creationId xmlns:p14="http://schemas.microsoft.com/office/powerpoint/2010/main" val="170523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marL="158750" indent="0">
              <a:buNone/>
            </a:pPr>
            <a:r>
              <a:rPr lang="en-US" b="1" dirty="0"/>
              <a:t>SCOTT – </a:t>
            </a:r>
          </a:p>
          <a:p>
            <a:pPr marL="158750" indent="0">
              <a:buNone/>
            </a:pPr>
            <a:endParaRPr lang="en-US" b="1" dirty="0"/>
          </a:p>
          <a:p>
            <a:pPr marL="158750" indent="0">
              <a:buNone/>
            </a:pPr>
            <a:r>
              <a:rPr lang="en-US" b="1" dirty="0"/>
              <a:t>When it comes to the act of explaining, reframing, or otherwise showing your own understanding of something, for example your Institutions Policy or Procedure, on this and that and that and this, everyone must be on the same page. This will ensure Federal, State and Local Compliance and equally important, a fair and consistent enforcement of the Policy or Procedure when dealing with students. </a:t>
            </a:r>
          </a:p>
          <a:p>
            <a:pPr marL="158750" indent="0">
              <a:buNone/>
            </a:pPr>
            <a:endParaRPr lang="en-US" b="1" baseline="0" dirty="0"/>
          </a:p>
          <a:p>
            <a:pPr marL="158750" indent="0">
              <a:buNone/>
            </a:pPr>
            <a:endParaRPr lang="en-US" b="1" baseline="0" dirty="0"/>
          </a:p>
          <a:p>
            <a:pPr marL="158750" indent="0">
              <a:buNone/>
            </a:pPr>
            <a:endParaRPr lang="en-US" b="1" dirty="0"/>
          </a:p>
          <a:p>
            <a:pPr marL="158750" indent="0">
              <a:buNone/>
            </a:pPr>
            <a:endParaRPr lang="en-US" b="1" dirty="0"/>
          </a:p>
        </p:txBody>
      </p:sp>
      <p:sp>
        <p:nvSpPr>
          <p:cNvPr id="53252" name="Slide Number Placeholder 3"/>
          <p:cNvSpPr>
            <a:spLocks noGrp="1"/>
          </p:cNvSpPr>
          <p:nvPr>
            <p:ph type="sldNum" sz="quarter" idx="5"/>
          </p:nvPr>
        </p:nvSpPr>
        <p:spPr/>
        <p:txBody>
          <a:bodyPr/>
          <a:lstStyle/>
          <a:p>
            <a:pPr>
              <a:defRPr/>
            </a:pPr>
            <a:fld id="{46A199B0-8C0D-4EC4-949B-03EE0F41BD87}" type="slidenum">
              <a:rPr lang="en-US" smtClean="0"/>
              <a:pPr>
                <a:defRPr/>
              </a:pPr>
              <a:t>4</a:t>
            </a:fld>
            <a:endParaRPr lang="en-US" dirty="0"/>
          </a:p>
        </p:txBody>
      </p:sp>
    </p:spTree>
    <p:extLst>
      <p:ext uri="{BB962C8B-B14F-4D97-AF65-F5344CB8AC3E}">
        <p14:creationId xmlns:p14="http://schemas.microsoft.com/office/powerpoint/2010/main" val="2223310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SCOTT -  </a:t>
            </a:r>
          </a:p>
          <a:p>
            <a:pPr marL="158750" indent="0">
              <a:buNone/>
            </a:pPr>
            <a:endParaRPr lang="en-US" b="1" dirty="0"/>
          </a:p>
          <a:p>
            <a:pPr marL="158750" indent="0">
              <a:buNone/>
            </a:pPr>
            <a:r>
              <a:rPr lang="en-US" b="1" dirty="0"/>
              <a:t>NOW WHAT? My message hasn’t changed….We still need Jesus! </a:t>
            </a:r>
          </a:p>
          <a:p>
            <a:pPr marL="158750" indent="0">
              <a:buNone/>
            </a:pPr>
            <a:endParaRPr lang="en-US" b="1" dirty="0"/>
          </a:p>
          <a:p>
            <a:pPr marL="158750" indent="0">
              <a:buNone/>
            </a:pPr>
            <a:r>
              <a:rPr lang="en-US" b="1" dirty="0"/>
              <a:t>How do we adapt, adjust and overcome? </a:t>
            </a:r>
          </a:p>
          <a:p>
            <a:pPr marL="158750" indent="0">
              <a:buNone/>
            </a:pPr>
            <a:endParaRPr lang="en-US" b="1" dirty="0"/>
          </a:p>
          <a:p>
            <a:pPr marL="158750" indent="0">
              <a:buNone/>
            </a:pPr>
            <a:r>
              <a:rPr lang="en-US" b="1" dirty="0"/>
              <a:t>As restrictions on this practices increase nationwide, institutions will be more hand-cuffed and will be forced to look for other methods to recover delinquent debt. Institutions may want to consider:</a:t>
            </a:r>
          </a:p>
          <a:p>
            <a:pPr marL="158750" indent="0">
              <a:buNone/>
            </a:pPr>
            <a:endParaRPr lang="en-US" b="1" dirty="0"/>
          </a:p>
          <a:p>
            <a:pPr marL="158750" indent="0">
              <a:buNone/>
            </a:pPr>
            <a:r>
              <a:rPr lang="en-US" b="1" dirty="0"/>
              <a:t>Preventing the student from re-enrolling in classes until the delinquent balance is paid.</a:t>
            </a:r>
          </a:p>
          <a:p>
            <a:pPr marL="158750" indent="0">
              <a:buNone/>
            </a:pPr>
            <a:r>
              <a:rPr lang="en-US" b="1" dirty="0"/>
              <a:t>Placing the delinquent balance with an outside collection agency earlier.</a:t>
            </a:r>
          </a:p>
          <a:p>
            <a:pPr marL="158750" indent="0">
              <a:buNone/>
            </a:pPr>
            <a:r>
              <a:rPr lang="en-US" b="1" dirty="0"/>
              <a:t>Allowing credit reporting or litigation on delinquent accounts.</a:t>
            </a:r>
          </a:p>
          <a:p>
            <a:pPr marL="158750" indent="0">
              <a:buNone/>
            </a:pPr>
            <a:endParaRPr lang="en-US" b="1" dirty="0"/>
          </a:p>
        </p:txBody>
      </p:sp>
      <p:sp>
        <p:nvSpPr>
          <p:cNvPr id="4" name="Slide Number Placeholder 3"/>
          <p:cNvSpPr>
            <a:spLocks noGrp="1"/>
          </p:cNvSpPr>
          <p:nvPr>
            <p:ph type="sldNum"/>
          </p:nvPr>
        </p:nvSpPr>
        <p:spPr/>
        <p:txBody>
          <a:bodyPr/>
          <a:lstStyle/>
          <a:p>
            <a:pPr>
              <a:defRPr/>
            </a:pPr>
            <a:fld id="{5B371EEE-59D2-4FBC-85AE-B9329CB909A3}" type="slidenum">
              <a:rPr lang="en-GB" smtClean="0"/>
              <a:pPr>
                <a:defRPr/>
              </a:pPr>
              <a:t>31</a:t>
            </a:fld>
            <a:endParaRPr lang="en-GB" dirty="0"/>
          </a:p>
        </p:txBody>
      </p:sp>
    </p:spTree>
    <p:extLst>
      <p:ext uri="{BB962C8B-B14F-4D97-AF65-F5344CB8AC3E}">
        <p14:creationId xmlns:p14="http://schemas.microsoft.com/office/powerpoint/2010/main" val="4184644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SCOTT –</a:t>
            </a:r>
          </a:p>
          <a:p>
            <a:pPr marL="158750" indent="0">
              <a:buNone/>
            </a:pPr>
            <a:endParaRPr lang="en-US" b="1" dirty="0"/>
          </a:p>
          <a:p>
            <a:pPr marL="158750" indent="0">
              <a:buNone/>
            </a:pPr>
            <a:r>
              <a:rPr lang="en-US" b="1" dirty="0"/>
              <a:t>Documentation is written information that describes and explains a Policy, Procedure, or Service. It can take many different forms, such as Student Handbook, SFRA’s, School Website. </a:t>
            </a:r>
          </a:p>
          <a:p>
            <a:pPr marL="158750" indent="0">
              <a:buNone/>
            </a:pPr>
            <a:endParaRPr lang="en-US" b="1" dirty="0"/>
          </a:p>
          <a:p>
            <a:pPr marL="158750" indent="0">
              <a:buNone/>
            </a:pPr>
            <a:r>
              <a:rPr lang="en-US" b="1" dirty="0"/>
              <a:t>As</a:t>
            </a:r>
            <a:r>
              <a:rPr lang="en-US" b="1" baseline="0" dirty="0"/>
              <a:t> you read these bullet points, our messaging is to….</a:t>
            </a:r>
            <a:r>
              <a:rPr lang="en-US" b="1" dirty="0"/>
              <a:t>Develop clear and concise policies and procedures that make it absolutely impossible to be misunderstood and document them. Compliance enforcement must be consistent across the board to all students. </a:t>
            </a:r>
          </a:p>
        </p:txBody>
      </p:sp>
      <p:sp>
        <p:nvSpPr>
          <p:cNvPr id="4" name="Slide Number Placeholder 3"/>
          <p:cNvSpPr>
            <a:spLocks noGrp="1"/>
          </p:cNvSpPr>
          <p:nvPr>
            <p:ph type="sldNum" sz="quarter" idx="10"/>
          </p:nvPr>
        </p:nvSpPr>
        <p:spPr/>
        <p:txBody>
          <a:bodyPr/>
          <a:lstStyle/>
          <a:p>
            <a:fld id="{5ACAE610-19F6-4EE9-A477-BA7543D9D435}" type="slidenum">
              <a:rPr lang="en-US" smtClean="0"/>
              <a:pPr/>
              <a:t>32</a:t>
            </a:fld>
            <a:endParaRPr lang="en-US" dirty="0"/>
          </a:p>
        </p:txBody>
      </p:sp>
    </p:spTree>
    <p:extLst>
      <p:ext uri="{BB962C8B-B14F-4D97-AF65-F5344CB8AC3E}">
        <p14:creationId xmlns:p14="http://schemas.microsoft.com/office/powerpoint/2010/main" val="1245189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KAREN</a:t>
            </a:r>
          </a:p>
        </p:txBody>
      </p:sp>
      <p:sp>
        <p:nvSpPr>
          <p:cNvPr id="4" name="Slide Number Placeholder 3"/>
          <p:cNvSpPr>
            <a:spLocks noGrp="1"/>
          </p:cNvSpPr>
          <p:nvPr>
            <p:ph type="sldNum" sz="quarter" idx="10"/>
          </p:nvPr>
        </p:nvSpPr>
        <p:spPr/>
        <p:txBody>
          <a:bodyPr/>
          <a:lstStyle/>
          <a:p>
            <a:fld id="{5ACAE610-19F6-4EE9-A477-BA7543D9D435}" type="slidenum">
              <a:rPr lang="en-US" smtClean="0"/>
              <a:pPr/>
              <a:t>33</a:t>
            </a:fld>
            <a:endParaRPr lang="en-US" dirty="0"/>
          </a:p>
        </p:txBody>
      </p:sp>
    </p:spTree>
    <p:extLst>
      <p:ext uri="{BB962C8B-B14F-4D97-AF65-F5344CB8AC3E}">
        <p14:creationId xmlns:p14="http://schemas.microsoft.com/office/powerpoint/2010/main" val="845283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KAREN</a:t>
            </a:r>
          </a:p>
        </p:txBody>
      </p:sp>
      <p:sp>
        <p:nvSpPr>
          <p:cNvPr id="4" name="Slide Number Placeholder 3"/>
          <p:cNvSpPr>
            <a:spLocks noGrp="1"/>
          </p:cNvSpPr>
          <p:nvPr>
            <p:ph type="sldNum"/>
          </p:nvPr>
        </p:nvSpPr>
        <p:spPr/>
        <p:txBody>
          <a:bodyPr/>
          <a:lstStyle/>
          <a:p>
            <a:pPr>
              <a:defRPr/>
            </a:pPr>
            <a:fld id="{5B371EEE-59D2-4FBC-85AE-B9329CB909A3}" type="slidenum">
              <a:rPr lang="en-GB" smtClean="0"/>
              <a:pPr>
                <a:defRPr/>
              </a:pPr>
              <a:t>34</a:t>
            </a:fld>
            <a:endParaRPr lang="en-GB" dirty="0"/>
          </a:p>
        </p:txBody>
      </p:sp>
    </p:spTree>
    <p:extLst>
      <p:ext uri="{BB962C8B-B14F-4D97-AF65-F5344CB8AC3E}">
        <p14:creationId xmlns:p14="http://schemas.microsoft.com/office/powerpoint/2010/main" val="2988804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BOTH</a:t>
            </a:r>
          </a:p>
        </p:txBody>
      </p:sp>
    </p:spTree>
    <p:extLst>
      <p:ext uri="{BB962C8B-B14F-4D97-AF65-F5344CB8AC3E}">
        <p14:creationId xmlns:p14="http://schemas.microsoft.com/office/powerpoint/2010/main" val="44438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SCOTT – </a:t>
            </a:r>
          </a:p>
          <a:p>
            <a:endParaRPr lang="en-US" b="1" dirty="0">
              <a:solidFill>
                <a:srgbClr val="FF0000"/>
              </a:solidFill>
            </a:endParaRPr>
          </a:p>
          <a:p>
            <a:r>
              <a:rPr lang="en-US" b="1" dirty="0">
                <a:solidFill>
                  <a:srgbClr val="FF0000"/>
                </a:solidFill>
              </a:rPr>
              <a:t>How’d we get here, it wasn’t my idea. But now that we’re here, what do we do, how do we comply, how do we serve the student and recover our receivables, how do we expand our reach not our staff, how do we improve retention, how do we do what we used to do? </a:t>
            </a:r>
          </a:p>
          <a:p>
            <a:endParaRPr lang="en-US" b="1" dirty="0">
              <a:solidFill>
                <a:srgbClr val="FF0000"/>
              </a:solidFill>
            </a:endParaRPr>
          </a:p>
          <a:p>
            <a:r>
              <a:rPr lang="en-US" b="1" dirty="0">
                <a:solidFill>
                  <a:srgbClr val="FF0000"/>
                </a:solidFill>
              </a:rPr>
              <a:t>The key word for this slide is STRATEGY and then to make that strategy a documented Policy or Procedure. </a:t>
            </a:r>
          </a:p>
          <a:p>
            <a:r>
              <a:rPr lang="en-US" b="1" dirty="0">
                <a:solidFill>
                  <a:srgbClr val="FF0000"/>
                </a:solidFill>
              </a:rPr>
              <a:t>I’m talking Starsky and Hutch, Batman and Robin, SpongeBob and Patrick, Tom and Jerry, Bert and Ernie. </a:t>
            </a:r>
          </a:p>
          <a:p>
            <a:endParaRPr lang="en-US" b="1" dirty="0">
              <a:solidFill>
                <a:srgbClr val="FF0000"/>
              </a:solidFill>
            </a:endParaRPr>
          </a:p>
          <a:p>
            <a:r>
              <a:rPr lang="en-US" b="1" dirty="0">
                <a:solidFill>
                  <a:srgbClr val="FF0000"/>
                </a:solidFill>
              </a:rPr>
              <a:t>Joined at the hip, I’ve got your back, you’ve got mine. The Higher Education landscape is a minefield and we have to navigate this compliance minefield together, it’s the only way we will make it. A true committed</a:t>
            </a:r>
            <a:r>
              <a:rPr lang="en-US" b="1" baseline="0" dirty="0">
                <a:solidFill>
                  <a:srgbClr val="FF0000"/>
                </a:solidFill>
              </a:rPr>
              <a:t> </a:t>
            </a:r>
            <a:r>
              <a:rPr lang="en-US" b="1" dirty="0">
                <a:solidFill>
                  <a:srgbClr val="FF0000"/>
                </a:solidFill>
              </a:rPr>
              <a:t>partnership, that goes beyond a signed contract. </a:t>
            </a:r>
          </a:p>
          <a:p>
            <a:endParaRPr lang="en-US" b="1" dirty="0">
              <a:solidFill>
                <a:srgbClr val="FF0000"/>
              </a:solidFill>
            </a:endParaRPr>
          </a:p>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846FB33C-AAC4-44A8-8193-DD6484D09F02}" type="slidenum">
              <a:rPr lang="en-US" smtClean="0"/>
              <a:t>5</a:t>
            </a:fld>
            <a:endParaRPr lang="en-US"/>
          </a:p>
        </p:txBody>
      </p:sp>
    </p:spTree>
    <p:extLst>
      <p:ext uri="{BB962C8B-B14F-4D97-AF65-F5344CB8AC3E}">
        <p14:creationId xmlns:p14="http://schemas.microsoft.com/office/powerpoint/2010/main" val="399347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SCOTT –</a:t>
            </a:r>
          </a:p>
          <a:p>
            <a:endParaRPr lang="en-US" b="1" dirty="0"/>
          </a:p>
          <a:p>
            <a:r>
              <a:rPr lang="en-US" b="1" dirty="0"/>
              <a:t>Run! Run as fast as you can, drink a can of Red Bull</a:t>
            </a:r>
            <a:r>
              <a:rPr lang="en-US" b="1" baseline="0" dirty="0"/>
              <a:t> and run like you have wings. </a:t>
            </a:r>
            <a:r>
              <a:rPr lang="en-US" b="1" dirty="0"/>
              <a:t>If you do not have a safe place or cannot reach it, go as high and as far inland as possible, at least 100 feet above sea, avoid fallen power lines and stay away from weakened structures. </a:t>
            </a:r>
          </a:p>
          <a:p>
            <a:endParaRPr lang="en-US" b="1" dirty="0"/>
          </a:p>
          <a:p>
            <a:r>
              <a:rPr lang="en-US" b="1" dirty="0"/>
              <a:t>Even if you did all that, you can’t escape</a:t>
            </a:r>
            <a:r>
              <a:rPr lang="en-US" b="1" baseline="0" dirty="0"/>
              <a:t> the Compliance Tsunami. </a:t>
            </a:r>
            <a:endParaRPr lang="en-US" b="1" dirty="0"/>
          </a:p>
          <a:p>
            <a:endParaRPr lang="en-US" b="1" dirty="0"/>
          </a:p>
          <a:p>
            <a:r>
              <a:rPr lang="en-US" b="1" dirty="0"/>
              <a:t>The legislative landscape surrounding the collection of debt owed to higher education institutions has seen an increase in restrictions on the tools used by institutions to recoup delinquent debt owed by students. Several states across the country have adopted or are considering legislation that:</a:t>
            </a:r>
          </a:p>
          <a:p>
            <a:endParaRPr lang="en-US" b="1" dirty="0"/>
          </a:p>
          <a:p>
            <a:pPr marL="171450" indent="-171450">
              <a:buFont typeface="Wingdings" panose="05000000000000000000" pitchFamily="2" charset="2"/>
              <a:buChar char="Ø"/>
            </a:pPr>
            <a:r>
              <a:rPr lang="en-US" b="1" dirty="0"/>
              <a:t>Prevent schools from withholding transcripts as a means to collect a debt.</a:t>
            </a:r>
          </a:p>
          <a:p>
            <a:pPr marL="171450" indent="-171450">
              <a:buFont typeface="Wingdings" panose="05000000000000000000" pitchFamily="2" charset="2"/>
              <a:buChar char="Ø"/>
            </a:pPr>
            <a:r>
              <a:rPr lang="en-US" b="1" dirty="0"/>
              <a:t>Prevent schools from adding the cost/fees of an outside collection agency to the balance owed.</a:t>
            </a:r>
          </a:p>
          <a:p>
            <a:pPr marL="171450" indent="-171450">
              <a:buFont typeface="Wingdings" panose="05000000000000000000" pitchFamily="2" charset="2"/>
              <a:buChar char="Ø"/>
            </a:pPr>
            <a:r>
              <a:rPr lang="en-US" b="1" dirty="0"/>
              <a:t>Limit or prohibit the collection of out of statute debt.</a:t>
            </a:r>
          </a:p>
          <a:p>
            <a:endParaRPr lang="en-US" b="1" dirty="0"/>
          </a:p>
          <a:p>
            <a:r>
              <a:rPr lang="en-US" b="1" dirty="0"/>
              <a:t>So What’s Next –</a:t>
            </a:r>
          </a:p>
          <a:p>
            <a:endParaRPr lang="en-US" b="1" dirty="0"/>
          </a:p>
          <a:p>
            <a:r>
              <a:rPr lang="en-US" b="1" dirty="0"/>
              <a:t>Tsunami</a:t>
            </a:r>
            <a:r>
              <a:rPr lang="en-US" b="1" baseline="0" dirty="0"/>
              <a:t> after Tsunami! </a:t>
            </a:r>
          </a:p>
          <a:p>
            <a:endParaRPr lang="en-US" b="1" baseline="0" dirty="0"/>
          </a:p>
          <a:p>
            <a:r>
              <a:rPr lang="en-US" b="1" dirty="0"/>
              <a:t>Any act deemed abusive under the Consumer Financial Protection Act, CFPB, US Dept of Education will continue to receive the attention and regulation. I</a:t>
            </a:r>
            <a:r>
              <a:rPr lang="en-US" b="1" baseline="0" dirty="0"/>
              <a:t> expect an i</a:t>
            </a:r>
            <a:r>
              <a:rPr lang="en-US" b="1" dirty="0"/>
              <a:t>ncrease from State-to-State Regulations as Karen will share in a few</a:t>
            </a:r>
            <a:r>
              <a:rPr lang="en-US" b="1" baseline="0" dirty="0"/>
              <a:t> slides</a:t>
            </a:r>
          </a:p>
          <a:p>
            <a:endParaRPr lang="en-US" b="1" dirty="0"/>
          </a:p>
          <a:p>
            <a:pPr marL="171450" indent="-171450">
              <a:buFont typeface="Wingdings" panose="05000000000000000000" pitchFamily="2" charset="2"/>
              <a:buChar char="Ø"/>
            </a:pPr>
            <a:r>
              <a:rPr lang="en-US" b="1" dirty="0"/>
              <a:t>I’m expecting Reg 26 – A Regulation for each letter of the alphabet. </a:t>
            </a:r>
          </a:p>
          <a:p>
            <a:pPr marL="171450" indent="-171450">
              <a:buFont typeface="Wingdings" panose="05000000000000000000" pitchFamily="2" charset="2"/>
              <a:buChar char="Ø"/>
            </a:pPr>
            <a:r>
              <a:rPr lang="en-US" b="1" dirty="0"/>
              <a:t>Credit Reporting,</a:t>
            </a:r>
            <a:r>
              <a:rPr lang="en-US" b="1" baseline="0" dirty="0"/>
              <a:t> with recent restrictions on reporting Medical Debt, it has me concerned. </a:t>
            </a:r>
            <a:endParaRPr lang="en-US" b="1" dirty="0"/>
          </a:p>
          <a:p>
            <a:endParaRPr lang="en-US" b="1" dirty="0"/>
          </a:p>
          <a:p>
            <a:endParaRPr lang="en-US" b="1" dirty="0"/>
          </a:p>
        </p:txBody>
      </p:sp>
      <p:sp>
        <p:nvSpPr>
          <p:cNvPr id="4" name="Slide Number Placeholder 3"/>
          <p:cNvSpPr>
            <a:spLocks noGrp="1"/>
          </p:cNvSpPr>
          <p:nvPr>
            <p:ph type="sldNum" sz="quarter" idx="5"/>
          </p:nvPr>
        </p:nvSpPr>
        <p:spPr/>
        <p:txBody>
          <a:bodyPr/>
          <a:lstStyle/>
          <a:p>
            <a:fld id="{846FB33C-AAC4-44A8-8193-DD6484D09F02}" type="slidenum">
              <a:rPr lang="en-US" smtClean="0"/>
              <a:t>6</a:t>
            </a:fld>
            <a:endParaRPr lang="en-US"/>
          </a:p>
        </p:txBody>
      </p:sp>
    </p:spTree>
    <p:extLst>
      <p:ext uri="{BB962C8B-B14F-4D97-AF65-F5344CB8AC3E}">
        <p14:creationId xmlns:p14="http://schemas.microsoft.com/office/powerpoint/2010/main" val="2678571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KAREN</a:t>
            </a:r>
          </a:p>
        </p:txBody>
      </p:sp>
      <p:sp>
        <p:nvSpPr>
          <p:cNvPr id="4" name="Slide Number Placeholder 3"/>
          <p:cNvSpPr>
            <a:spLocks noGrp="1"/>
          </p:cNvSpPr>
          <p:nvPr>
            <p:ph type="sldNum"/>
          </p:nvPr>
        </p:nvSpPr>
        <p:spPr/>
        <p:txBody>
          <a:bodyPr/>
          <a:lstStyle/>
          <a:p>
            <a:pPr>
              <a:defRPr/>
            </a:pPr>
            <a:fld id="{5B371EEE-59D2-4FBC-85AE-B9329CB909A3}" type="slidenum">
              <a:rPr lang="en-GB" smtClean="0"/>
              <a:pPr>
                <a:defRPr/>
              </a:pPr>
              <a:t>7</a:t>
            </a:fld>
            <a:endParaRPr lang="en-GB" dirty="0"/>
          </a:p>
        </p:txBody>
      </p:sp>
    </p:spTree>
    <p:extLst>
      <p:ext uri="{BB962C8B-B14F-4D97-AF65-F5344CB8AC3E}">
        <p14:creationId xmlns:p14="http://schemas.microsoft.com/office/powerpoint/2010/main" val="1943925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SCOTT – </a:t>
            </a:r>
          </a:p>
          <a:p>
            <a:pPr marL="158750" indent="0">
              <a:buNone/>
            </a:pPr>
            <a:endParaRPr lang="en-US" b="1" dirty="0"/>
          </a:p>
          <a:p>
            <a:pPr marL="158750" indent="0">
              <a:buNone/>
            </a:pPr>
            <a:r>
              <a:rPr lang="en-US" b="1" dirty="0"/>
              <a:t>When I look at this screen, I think…We need Jesus! </a:t>
            </a:r>
          </a:p>
          <a:p>
            <a:pPr marL="158750" indent="0">
              <a:buNone/>
            </a:pPr>
            <a:endParaRPr lang="en-US" b="1" dirty="0"/>
          </a:p>
          <a:p>
            <a:pPr marL="158750" indent="0">
              <a:buNone/>
            </a:pPr>
            <a:r>
              <a:rPr lang="en-US" b="1" dirty="0"/>
              <a:t>Educational institutions and your agency partners must navigate a complex landscape of compliance requirements, so what do you think is the next, HOT TOPIC that</a:t>
            </a:r>
            <a:r>
              <a:rPr lang="en-US" b="1" baseline="0" dirty="0"/>
              <a:t> will </a:t>
            </a:r>
            <a:r>
              <a:rPr lang="en-US" b="1" dirty="0"/>
              <a:t>jump off this slide that may be the next “BIG THING”</a:t>
            </a:r>
          </a:p>
          <a:p>
            <a:pPr marL="158750" indent="0">
              <a:buNone/>
            </a:pPr>
            <a:endParaRPr lang="en-US" b="1" dirty="0"/>
          </a:p>
          <a:p>
            <a:pPr marL="158750" indent="0">
              <a:buNone/>
            </a:pPr>
            <a:r>
              <a:rPr lang="en-US" b="1" dirty="0"/>
              <a:t>Along with these 12 bullet points listed,</a:t>
            </a:r>
            <a:r>
              <a:rPr lang="en-US" b="1" baseline="0" dirty="0"/>
              <a:t> </a:t>
            </a:r>
            <a:r>
              <a:rPr lang="en-US" b="1" dirty="0"/>
              <a:t>you can add </a:t>
            </a:r>
          </a:p>
          <a:p>
            <a:pPr marL="158750" indent="0">
              <a:buNone/>
            </a:pPr>
            <a:endParaRPr lang="en-US" b="1" dirty="0"/>
          </a:p>
          <a:p>
            <a:pPr marL="158750" indent="0">
              <a:buNone/>
            </a:pPr>
            <a:r>
              <a:rPr lang="en-US" b="1" dirty="0"/>
              <a:t>Staff turnover</a:t>
            </a:r>
          </a:p>
          <a:p>
            <a:pPr marL="158750" indent="0">
              <a:buNone/>
            </a:pPr>
            <a:r>
              <a:rPr lang="en-US" b="1" dirty="0"/>
              <a:t>Student Workers, your seasoned experienced veterans are being replaced with Student Workers</a:t>
            </a:r>
          </a:p>
          <a:p>
            <a:pPr marL="158750" indent="0">
              <a:buNone/>
            </a:pPr>
            <a:r>
              <a:rPr lang="en-US" b="1" dirty="0"/>
              <a:t>Training </a:t>
            </a:r>
          </a:p>
          <a:p>
            <a:pPr marL="158750" indent="0">
              <a:buNone/>
            </a:pPr>
            <a:endParaRPr lang="en-US" b="1" dirty="0"/>
          </a:p>
        </p:txBody>
      </p:sp>
    </p:spTree>
    <p:extLst>
      <p:ext uri="{BB962C8B-B14F-4D97-AF65-F5344CB8AC3E}">
        <p14:creationId xmlns:p14="http://schemas.microsoft.com/office/powerpoint/2010/main" val="3743079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KAREN</a:t>
            </a:r>
          </a:p>
        </p:txBody>
      </p:sp>
      <p:sp>
        <p:nvSpPr>
          <p:cNvPr id="4" name="Slide Number Placeholder 3"/>
          <p:cNvSpPr>
            <a:spLocks noGrp="1"/>
          </p:cNvSpPr>
          <p:nvPr>
            <p:ph type="sldNum"/>
          </p:nvPr>
        </p:nvSpPr>
        <p:spPr/>
        <p:txBody>
          <a:bodyPr/>
          <a:lstStyle/>
          <a:p>
            <a:pPr>
              <a:defRPr/>
            </a:pPr>
            <a:fld id="{5B371EEE-59D2-4FBC-85AE-B9329CB909A3}" type="slidenum">
              <a:rPr lang="en-GB" smtClean="0"/>
              <a:pPr>
                <a:defRPr/>
              </a:pPr>
              <a:t>9</a:t>
            </a:fld>
            <a:endParaRPr lang="en-GB" dirty="0"/>
          </a:p>
        </p:txBody>
      </p:sp>
    </p:spTree>
    <p:extLst>
      <p:ext uri="{BB962C8B-B14F-4D97-AF65-F5344CB8AC3E}">
        <p14:creationId xmlns:p14="http://schemas.microsoft.com/office/powerpoint/2010/main" val="2835869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4525"/>
            <a:ext cx="5851525" cy="5146675"/>
          </a:xfrm>
        </p:spPr>
        <p:txBody>
          <a:bodyPr>
            <a:normAutofit/>
          </a:bodyPr>
          <a:lstStyle/>
          <a:p>
            <a:pPr marL="158750" indent="0">
              <a:buNone/>
            </a:pPr>
            <a:r>
              <a:rPr lang="en-US" dirty="0"/>
              <a:t>KAREN</a:t>
            </a:r>
          </a:p>
        </p:txBody>
      </p:sp>
      <p:sp>
        <p:nvSpPr>
          <p:cNvPr id="4" name="Slide Number Placeholder 3"/>
          <p:cNvSpPr>
            <a:spLocks noGrp="1"/>
          </p:cNvSpPr>
          <p:nvPr>
            <p:ph type="sldNum" sz="quarter" idx="10"/>
          </p:nvPr>
        </p:nvSpPr>
        <p:spPr/>
        <p:txBody>
          <a:bodyPr/>
          <a:lstStyle/>
          <a:p>
            <a:pPr>
              <a:defRPr/>
            </a:pPr>
            <a:fld id="{CBF5FA8D-0659-46E2-90DD-2E38E120D6F3}" type="slidenum">
              <a:rPr lang="en-US" smtClean="0"/>
              <a:pPr>
                <a:defRPr/>
              </a:pPr>
              <a:t>10</a:t>
            </a:fld>
            <a:endParaRPr lang="en-US" dirty="0"/>
          </a:p>
        </p:txBody>
      </p:sp>
    </p:spTree>
    <p:extLst>
      <p:ext uri="{BB962C8B-B14F-4D97-AF65-F5344CB8AC3E}">
        <p14:creationId xmlns:p14="http://schemas.microsoft.com/office/powerpoint/2010/main" val="3976992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AF3A-BB68-472D-9493-83BE3A1356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FFD423-E010-456A-BFFC-5C5DA4EBCF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BB402F-C543-4182-B7A5-F6FE43896B86}"/>
              </a:ext>
            </a:extLst>
          </p:cNvPr>
          <p:cNvSpPr>
            <a:spLocks noGrp="1"/>
          </p:cNvSpPr>
          <p:nvPr>
            <p:ph type="dt" sz="half" idx="10"/>
          </p:nvPr>
        </p:nvSpPr>
        <p:spPr/>
        <p:txBody>
          <a:bodyPr/>
          <a:lstStyle/>
          <a:p>
            <a:fld id="{DB035FB9-53ED-4FEC-9EE5-D1180B77BA1F}" type="datetimeFigureOut">
              <a:rPr lang="en-US" smtClean="0"/>
              <a:t>4/29/2024</a:t>
            </a:fld>
            <a:endParaRPr lang="en-US"/>
          </a:p>
        </p:txBody>
      </p:sp>
      <p:sp>
        <p:nvSpPr>
          <p:cNvPr id="5" name="Footer Placeholder 4">
            <a:extLst>
              <a:ext uri="{FF2B5EF4-FFF2-40B4-BE49-F238E27FC236}">
                <a16:creationId xmlns:a16="http://schemas.microsoft.com/office/drawing/2014/main" id="{D08C352D-9767-4A06-9CB6-15375FBED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CC2FC-3EBB-4C03-AB28-C6376FC618C5}"/>
              </a:ext>
            </a:extLst>
          </p:cNvPr>
          <p:cNvSpPr>
            <a:spLocks noGrp="1"/>
          </p:cNvSpPr>
          <p:nvPr>
            <p:ph type="sldNum" sz="quarter" idx="12"/>
          </p:nvPr>
        </p:nvSpPr>
        <p:spPr/>
        <p:txBody>
          <a:bodyPr/>
          <a:lstStyle/>
          <a:p>
            <a:fld id="{D46E0967-FFD7-4972-8E13-91CF419D8244}" type="slidenum">
              <a:rPr lang="en-US" smtClean="0"/>
              <a:t>‹#›</a:t>
            </a:fld>
            <a:endParaRPr lang="en-US"/>
          </a:p>
        </p:txBody>
      </p:sp>
    </p:spTree>
    <p:extLst>
      <p:ext uri="{BB962C8B-B14F-4D97-AF65-F5344CB8AC3E}">
        <p14:creationId xmlns:p14="http://schemas.microsoft.com/office/powerpoint/2010/main" val="175318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B143-ECEB-46C9-8739-363EE83F2A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80EAFF-9AAC-48B7-B25B-8A23FC4643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AD868-F162-4A1C-8857-D66EFE8FE378}"/>
              </a:ext>
            </a:extLst>
          </p:cNvPr>
          <p:cNvSpPr>
            <a:spLocks noGrp="1"/>
          </p:cNvSpPr>
          <p:nvPr>
            <p:ph type="dt" sz="half" idx="10"/>
          </p:nvPr>
        </p:nvSpPr>
        <p:spPr/>
        <p:txBody>
          <a:bodyPr/>
          <a:lstStyle/>
          <a:p>
            <a:fld id="{DB035FB9-53ED-4FEC-9EE5-D1180B77BA1F}" type="datetimeFigureOut">
              <a:rPr lang="en-US" smtClean="0"/>
              <a:t>4/29/2024</a:t>
            </a:fld>
            <a:endParaRPr lang="en-US"/>
          </a:p>
        </p:txBody>
      </p:sp>
      <p:sp>
        <p:nvSpPr>
          <p:cNvPr id="5" name="Footer Placeholder 4">
            <a:extLst>
              <a:ext uri="{FF2B5EF4-FFF2-40B4-BE49-F238E27FC236}">
                <a16:creationId xmlns:a16="http://schemas.microsoft.com/office/drawing/2014/main" id="{51F1DE97-6698-4517-8F71-000070231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8321C-61E1-47A2-BF4B-4CC943A59E7A}"/>
              </a:ext>
            </a:extLst>
          </p:cNvPr>
          <p:cNvSpPr>
            <a:spLocks noGrp="1"/>
          </p:cNvSpPr>
          <p:nvPr>
            <p:ph type="sldNum" sz="quarter" idx="12"/>
          </p:nvPr>
        </p:nvSpPr>
        <p:spPr/>
        <p:txBody>
          <a:bodyPr/>
          <a:lstStyle/>
          <a:p>
            <a:fld id="{D46E0967-FFD7-4972-8E13-91CF419D8244}" type="slidenum">
              <a:rPr lang="en-US" smtClean="0"/>
              <a:t>‹#›</a:t>
            </a:fld>
            <a:endParaRPr lang="en-US"/>
          </a:p>
        </p:txBody>
      </p:sp>
    </p:spTree>
    <p:extLst>
      <p:ext uri="{BB962C8B-B14F-4D97-AF65-F5344CB8AC3E}">
        <p14:creationId xmlns:p14="http://schemas.microsoft.com/office/powerpoint/2010/main" val="410890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B0C87F-467B-4581-A53C-2B68985C12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97B5D-7933-4EE2-B70E-D12421EA7F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6C4DE-08FD-4D04-9E2E-5E5335770104}"/>
              </a:ext>
            </a:extLst>
          </p:cNvPr>
          <p:cNvSpPr>
            <a:spLocks noGrp="1"/>
          </p:cNvSpPr>
          <p:nvPr>
            <p:ph type="dt" sz="half" idx="10"/>
          </p:nvPr>
        </p:nvSpPr>
        <p:spPr/>
        <p:txBody>
          <a:bodyPr/>
          <a:lstStyle/>
          <a:p>
            <a:fld id="{DB035FB9-53ED-4FEC-9EE5-D1180B77BA1F}" type="datetimeFigureOut">
              <a:rPr lang="en-US" smtClean="0"/>
              <a:t>4/29/2024</a:t>
            </a:fld>
            <a:endParaRPr lang="en-US"/>
          </a:p>
        </p:txBody>
      </p:sp>
      <p:sp>
        <p:nvSpPr>
          <p:cNvPr id="5" name="Footer Placeholder 4">
            <a:extLst>
              <a:ext uri="{FF2B5EF4-FFF2-40B4-BE49-F238E27FC236}">
                <a16:creationId xmlns:a16="http://schemas.microsoft.com/office/drawing/2014/main" id="{09A54CDF-66CA-449C-88F0-FA23DAF6D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FB291-86C8-462A-BC29-0AB9E389E185}"/>
              </a:ext>
            </a:extLst>
          </p:cNvPr>
          <p:cNvSpPr>
            <a:spLocks noGrp="1"/>
          </p:cNvSpPr>
          <p:nvPr>
            <p:ph type="sldNum" sz="quarter" idx="12"/>
          </p:nvPr>
        </p:nvSpPr>
        <p:spPr/>
        <p:txBody>
          <a:bodyPr/>
          <a:lstStyle/>
          <a:p>
            <a:fld id="{D46E0967-FFD7-4972-8E13-91CF419D8244}" type="slidenum">
              <a:rPr lang="en-US" smtClean="0"/>
              <a:t>‹#›</a:t>
            </a:fld>
            <a:endParaRPr lang="en-US"/>
          </a:p>
        </p:txBody>
      </p:sp>
    </p:spTree>
    <p:extLst>
      <p:ext uri="{BB962C8B-B14F-4D97-AF65-F5344CB8AC3E}">
        <p14:creationId xmlns:p14="http://schemas.microsoft.com/office/powerpoint/2010/main" val="416073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67C5-C6E8-4DF5-813F-00CC6F38A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D9BD07-7745-4D28-B8F0-9E2BB15FC1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AE522-353A-4D22-87FF-4B6F2C24022B}"/>
              </a:ext>
            </a:extLst>
          </p:cNvPr>
          <p:cNvSpPr>
            <a:spLocks noGrp="1"/>
          </p:cNvSpPr>
          <p:nvPr>
            <p:ph type="dt" sz="half" idx="10"/>
          </p:nvPr>
        </p:nvSpPr>
        <p:spPr/>
        <p:txBody>
          <a:bodyPr/>
          <a:lstStyle/>
          <a:p>
            <a:fld id="{DB035FB9-53ED-4FEC-9EE5-D1180B77BA1F}" type="datetimeFigureOut">
              <a:rPr lang="en-US" smtClean="0"/>
              <a:t>4/29/2024</a:t>
            </a:fld>
            <a:endParaRPr lang="en-US"/>
          </a:p>
        </p:txBody>
      </p:sp>
      <p:sp>
        <p:nvSpPr>
          <p:cNvPr id="5" name="Footer Placeholder 4">
            <a:extLst>
              <a:ext uri="{FF2B5EF4-FFF2-40B4-BE49-F238E27FC236}">
                <a16:creationId xmlns:a16="http://schemas.microsoft.com/office/drawing/2014/main" id="{61B8C34A-6D7D-4908-9E66-B91ECA41A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4E26C-3A1B-446E-8405-A04A2E101882}"/>
              </a:ext>
            </a:extLst>
          </p:cNvPr>
          <p:cNvSpPr>
            <a:spLocks noGrp="1"/>
          </p:cNvSpPr>
          <p:nvPr>
            <p:ph type="sldNum" sz="quarter" idx="12"/>
          </p:nvPr>
        </p:nvSpPr>
        <p:spPr/>
        <p:txBody>
          <a:bodyPr/>
          <a:lstStyle/>
          <a:p>
            <a:fld id="{D46E0967-FFD7-4972-8E13-91CF419D8244}" type="slidenum">
              <a:rPr lang="en-US" smtClean="0"/>
              <a:t>‹#›</a:t>
            </a:fld>
            <a:endParaRPr lang="en-US"/>
          </a:p>
        </p:txBody>
      </p:sp>
    </p:spTree>
    <p:extLst>
      <p:ext uri="{BB962C8B-B14F-4D97-AF65-F5344CB8AC3E}">
        <p14:creationId xmlns:p14="http://schemas.microsoft.com/office/powerpoint/2010/main" val="1197197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A042C-7D35-4D7A-9044-9CE44014AA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5BFB2E-0E04-42C5-AB4C-E0C3AB5568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B7443B-D486-4CD6-89D8-4D10D5FC922E}"/>
              </a:ext>
            </a:extLst>
          </p:cNvPr>
          <p:cNvSpPr>
            <a:spLocks noGrp="1"/>
          </p:cNvSpPr>
          <p:nvPr>
            <p:ph type="dt" sz="half" idx="10"/>
          </p:nvPr>
        </p:nvSpPr>
        <p:spPr/>
        <p:txBody>
          <a:bodyPr/>
          <a:lstStyle/>
          <a:p>
            <a:fld id="{DB035FB9-53ED-4FEC-9EE5-D1180B77BA1F}" type="datetimeFigureOut">
              <a:rPr lang="en-US" smtClean="0"/>
              <a:t>4/29/2024</a:t>
            </a:fld>
            <a:endParaRPr lang="en-US"/>
          </a:p>
        </p:txBody>
      </p:sp>
      <p:sp>
        <p:nvSpPr>
          <p:cNvPr id="5" name="Footer Placeholder 4">
            <a:extLst>
              <a:ext uri="{FF2B5EF4-FFF2-40B4-BE49-F238E27FC236}">
                <a16:creationId xmlns:a16="http://schemas.microsoft.com/office/drawing/2014/main" id="{A5BDF8DC-6C9B-47BE-8441-7336703E0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EB4FB-0AD0-45E1-A7E9-8BF069CDDD1B}"/>
              </a:ext>
            </a:extLst>
          </p:cNvPr>
          <p:cNvSpPr>
            <a:spLocks noGrp="1"/>
          </p:cNvSpPr>
          <p:nvPr>
            <p:ph type="sldNum" sz="quarter" idx="12"/>
          </p:nvPr>
        </p:nvSpPr>
        <p:spPr/>
        <p:txBody>
          <a:bodyPr/>
          <a:lstStyle/>
          <a:p>
            <a:fld id="{D46E0967-FFD7-4972-8E13-91CF419D8244}" type="slidenum">
              <a:rPr lang="en-US" smtClean="0"/>
              <a:t>‹#›</a:t>
            </a:fld>
            <a:endParaRPr lang="en-US"/>
          </a:p>
        </p:txBody>
      </p:sp>
    </p:spTree>
    <p:extLst>
      <p:ext uri="{BB962C8B-B14F-4D97-AF65-F5344CB8AC3E}">
        <p14:creationId xmlns:p14="http://schemas.microsoft.com/office/powerpoint/2010/main" val="205307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D81B3-7B5D-48D9-B0DB-D0A056FE62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A57D04-2F41-4AB8-B1FA-85E6C255A4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10E44E-0137-4376-BB34-83C03E7EBE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9465A9-E677-4A0B-9621-9D8391F83410}"/>
              </a:ext>
            </a:extLst>
          </p:cNvPr>
          <p:cNvSpPr>
            <a:spLocks noGrp="1"/>
          </p:cNvSpPr>
          <p:nvPr>
            <p:ph type="dt" sz="half" idx="10"/>
          </p:nvPr>
        </p:nvSpPr>
        <p:spPr/>
        <p:txBody>
          <a:bodyPr/>
          <a:lstStyle/>
          <a:p>
            <a:fld id="{DB035FB9-53ED-4FEC-9EE5-D1180B77BA1F}" type="datetimeFigureOut">
              <a:rPr lang="en-US" smtClean="0"/>
              <a:t>4/29/2024</a:t>
            </a:fld>
            <a:endParaRPr lang="en-US"/>
          </a:p>
        </p:txBody>
      </p:sp>
      <p:sp>
        <p:nvSpPr>
          <p:cNvPr id="6" name="Footer Placeholder 5">
            <a:extLst>
              <a:ext uri="{FF2B5EF4-FFF2-40B4-BE49-F238E27FC236}">
                <a16:creationId xmlns:a16="http://schemas.microsoft.com/office/drawing/2014/main" id="{00D0B8EF-BE87-42D4-894E-8594879A3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DFD146-6C89-44A1-B44D-5E16F817A6CB}"/>
              </a:ext>
            </a:extLst>
          </p:cNvPr>
          <p:cNvSpPr>
            <a:spLocks noGrp="1"/>
          </p:cNvSpPr>
          <p:nvPr>
            <p:ph type="sldNum" sz="quarter" idx="12"/>
          </p:nvPr>
        </p:nvSpPr>
        <p:spPr/>
        <p:txBody>
          <a:bodyPr/>
          <a:lstStyle/>
          <a:p>
            <a:fld id="{D46E0967-FFD7-4972-8E13-91CF419D8244}" type="slidenum">
              <a:rPr lang="en-US" smtClean="0"/>
              <a:t>‹#›</a:t>
            </a:fld>
            <a:endParaRPr lang="en-US"/>
          </a:p>
        </p:txBody>
      </p:sp>
    </p:spTree>
    <p:extLst>
      <p:ext uri="{BB962C8B-B14F-4D97-AF65-F5344CB8AC3E}">
        <p14:creationId xmlns:p14="http://schemas.microsoft.com/office/powerpoint/2010/main" val="244076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53AE-89BA-4409-A27F-60B238F09B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023464-8F0D-4D36-8091-6F3C3A553F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C83AA-50D3-4704-B332-871F3E55D0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CAA14D-8A13-40E3-8337-03230DA36F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F97F34-9904-4A15-AC99-22F3746BE7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B1DB5-F3D0-4D79-817F-85F933D2BE87}"/>
              </a:ext>
            </a:extLst>
          </p:cNvPr>
          <p:cNvSpPr>
            <a:spLocks noGrp="1"/>
          </p:cNvSpPr>
          <p:nvPr>
            <p:ph type="dt" sz="half" idx="10"/>
          </p:nvPr>
        </p:nvSpPr>
        <p:spPr/>
        <p:txBody>
          <a:bodyPr/>
          <a:lstStyle/>
          <a:p>
            <a:fld id="{DB035FB9-53ED-4FEC-9EE5-D1180B77BA1F}" type="datetimeFigureOut">
              <a:rPr lang="en-US" smtClean="0"/>
              <a:t>4/29/2024</a:t>
            </a:fld>
            <a:endParaRPr lang="en-US"/>
          </a:p>
        </p:txBody>
      </p:sp>
      <p:sp>
        <p:nvSpPr>
          <p:cNvPr id="8" name="Footer Placeholder 7">
            <a:extLst>
              <a:ext uri="{FF2B5EF4-FFF2-40B4-BE49-F238E27FC236}">
                <a16:creationId xmlns:a16="http://schemas.microsoft.com/office/drawing/2014/main" id="{F51C7671-DE65-4EA8-9914-B4017FC767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435440-94CC-4A49-A207-59F154C76D2C}"/>
              </a:ext>
            </a:extLst>
          </p:cNvPr>
          <p:cNvSpPr>
            <a:spLocks noGrp="1"/>
          </p:cNvSpPr>
          <p:nvPr>
            <p:ph type="sldNum" sz="quarter" idx="12"/>
          </p:nvPr>
        </p:nvSpPr>
        <p:spPr/>
        <p:txBody>
          <a:bodyPr/>
          <a:lstStyle/>
          <a:p>
            <a:fld id="{D46E0967-FFD7-4972-8E13-91CF419D8244}" type="slidenum">
              <a:rPr lang="en-US" smtClean="0"/>
              <a:t>‹#›</a:t>
            </a:fld>
            <a:endParaRPr lang="en-US"/>
          </a:p>
        </p:txBody>
      </p:sp>
    </p:spTree>
    <p:extLst>
      <p:ext uri="{BB962C8B-B14F-4D97-AF65-F5344CB8AC3E}">
        <p14:creationId xmlns:p14="http://schemas.microsoft.com/office/powerpoint/2010/main" val="168799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ACC0-05EA-4D18-9E2F-8B9CF63891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467A9F-1D1C-401C-B372-650AC50176B4}"/>
              </a:ext>
            </a:extLst>
          </p:cNvPr>
          <p:cNvSpPr>
            <a:spLocks noGrp="1"/>
          </p:cNvSpPr>
          <p:nvPr>
            <p:ph type="dt" sz="half" idx="10"/>
          </p:nvPr>
        </p:nvSpPr>
        <p:spPr/>
        <p:txBody>
          <a:bodyPr/>
          <a:lstStyle/>
          <a:p>
            <a:fld id="{DB035FB9-53ED-4FEC-9EE5-D1180B77BA1F}" type="datetimeFigureOut">
              <a:rPr lang="en-US" smtClean="0"/>
              <a:t>4/29/2024</a:t>
            </a:fld>
            <a:endParaRPr lang="en-US"/>
          </a:p>
        </p:txBody>
      </p:sp>
      <p:sp>
        <p:nvSpPr>
          <p:cNvPr id="4" name="Footer Placeholder 3">
            <a:extLst>
              <a:ext uri="{FF2B5EF4-FFF2-40B4-BE49-F238E27FC236}">
                <a16:creationId xmlns:a16="http://schemas.microsoft.com/office/drawing/2014/main" id="{CB36FE71-56AC-4E5D-8564-AAC262416C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846FC0-3051-4978-98AF-DC805B5F4FB8}"/>
              </a:ext>
            </a:extLst>
          </p:cNvPr>
          <p:cNvSpPr>
            <a:spLocks noGrp="1"/>
          </p:cNvSpPr>
          <p:nvPr>
            <p:ph type="sldNum" sz="quarter" idx="12"/>
          </p:nvPr>
        </p:nvSpPr>
        <p:spPr/>
        <p:txBody>
          <a:bodyPr/>
          <a:lstStyle/>
          <a:p>
            <a:fld id="{D46E0967-FFD7-4972-8E13-91CF419D8244}" type="slidenum">
              <a:rPr lang="en-US" smtClean="0"/>
              <a:t>‹#›</a:t>
            </a:fld>
            <a:endParaRPr lang="en-US"/>
          </a:p>
        </p:txBody>
      </p:sp>
    </p:spTree>
    <p:extLst>
      <p:ext uri="{BB962C8B-B14F-4D97-AF65-F5344CB8AC3E}">
        <p14:creationId xmlns:p14="http://schemas.microsoft.com/office/powerpoint/2010/main" val="26459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5A928-9F72-484D-9BCB-C487023A128F}"/>
              </a:ext>
            </a:extLst>
          </p:cNvPr>
          <p:cNvSpPr>
            <a:spLocks noGrp="1"/>
          </p:cNvSpPr>
          <p:nvPr>
            <p:ph type="dt" sz="half" idx="10"/>
          </p:nvPr>
        </p:nvSpPr>
        <p:spPr/>
        <p:txBody>
          <a:bodyPr/>
          <a:lstStyle/>
          <a:p>
            <a:fld id="{DB035FB9-53ED-4FEC-9EE5-D1180B77BA1F}" type="datetimeFigureOut">
              <a:rPr lang="en-US" smtClean="0"/>
              <a:t>4/29/2024</a:t>
            </a:fld>
            <a:endParaRPr lang="en-US"/>
          </a:p>
        </p:txBody>
      </p:sp>
      <p:sp>
        <p:nvSpPr>
          <p:cNvPr id="3" name="Footer Placeholder 2">
            <a:extLst>
              <a:ext uri="{FF2B5EF4-FFF2-40B4-BE49-F238E27FC236}">
                <a16:creationId xmlns:a16="http://schemas.microsoft.com/office/drawing/2014/main" id="{96474D57-0D03-4F61-A448-0B494852A1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FE964E-E758-4D3E-A6EB-2A5834A04F7B}"/>
              </a:ext>
            </a:extLst>
          </p:cNvPr>
          <p:cNvSpPr>
            <a:spLocks noGrp="1"/>
          </p:cNvSpPr>
          <p:nvPr>
            <p:ph type="sldNum" sz="quarter" idx="12"/>
          </p:nvPr>
        </p:nvSpPr>
        <p:spPr/>
        <p:txBody>
          <a:bodyPr/>
          <a:lstStyle/>
          <a:p>
            <a:fld id="{D46E0967-FFD7-4972-8E13-91CF419D8244}" type="slidenum">
              <a:rPr lang="en-US" smtClean="0"/>
              <a:t>‹#›</a:t>
            </a:fld>
            <a:endParaRPr lang="en-US"/>
          </a:p>
        </p:txBody>
      </p:sp>
    </p:spTree>
    <p:extLst>
      <p:ext uri="{BB962C8B-B14F-4D97-AF65-F5344CB8AC3E}">
        <p14:creationId xmlns:p14="http://schemas.microsoft.com/office/powerpoint/2010/main" val="405528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CD18-213C-4A61-835B-A3CD5B74F3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91497C-2FE8-4E14-A7E6-E475D4C635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961868-9F7F-4C52-8C83-2D071B620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B8EA3-6762-4DA8-97BE-4228197DDC7E}"/>
              </a:ext>
            </a:extLst>
          </p:cNvPr>
          <p:cNvSpPr>
            <a:spLocks noGrp="1"/>
          </p:cNvSpPr>
          <p:nvPr>
            <p:ph type="dt" sz="half" idx="10"/>
          </p:nvPr>
        </p:nvSpPr>
        <p:spPr/>
        <p:txBody>
          <a:bodyPr/>
          <a:lstStyle/>
          <a:p>
            <a:fld id="{DB035FB9-53ED-4FEC-9EE5-D1180B77BA1F}" type="datetimeFigureOut">
              <a:rPr lang="en-US" smtClean="0"/>
              <a:t>4/29/2024</a:t>
            </a:fld>
            <a:endParaRPr lang="en-US"/>
          </a:p>
        </p:txBody>
      </p:sp>
      <p:sp>
        <p:nvSpPr>
          <p:cNvPr id="6" name="Footer Placeholder 5">
            <a:extLst>
              <a:ext uri="{FF2B5EF4-FFF2-40B4-BE49-F238E27FC236}">
                <a16:creationId xmlns:a16="http://schemas.microsoft.com/office/drawing/2014/main" id="{728A293D-1C1F-4700-AF55-3E2CA98F62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6EC59-D685-4F79-8B15-ADC81C9CF6AF}"/>
              </a:ext>
            </a:extLst>
          </p:cNvPr>
          <p:cNvSpPr>
            <a:spLocks noGrp="1"/>
          </p:cNvSpPr>
          <p:nvPr>
            <p:ph type="sldNum" sz="quarter" idx="12"/>
          </p:nvPr>
        </p:nvSpPr>
        <p:spPr/>
        <p:txBody>
          <a:bodyPr/>
          <a:lstStyle/>
          <a:p>
            <a:fld id="{D46E0967-FFD7-4972-8E13-91CF419D8244}" type="slidenum">
              <a:rPr lang="en-US" smtClean="0"/>
              <a:t>‹#›</a:t>
            </a:fld>
            <a:endParaRPr lang="en-US"/>
          </a:p>
        </p:txBody>
      </p:sp>
    </p:spTree>
    <p:extLst>
      <p:ext uri="{BB962C8B-B14F-4D97-AF65-F5344CB8AC3E}">
        <p14:creationId xmlns:p14="http://schemas.microsoft.com/office/powerpoint/2010/main" val="80029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A1CB6-68BF-4447-A407-5B5192C51A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88D4D-8CBA-41F8-B486-5BB84CEC86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23F1F6-F0C9-4609-88C3-A987AC4F3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122233-6A83-4D8F-A26F-14CEAB29C236}"/>
              </a:ext>
            </a:extLst>
          </p:cNvPr>
          <p:cNvSpPr>
            <a:spLocks noGrp="1"/>
          </p:cNvSpPr>
          <p:nvPr>
            <p:ph type="dt" sz="half" idx="10"/>
          </p:nvPr>
        </p:nvSpPr>
        <p:spPr/>
        <p:txBody>
          <a:bodyPr/>
          <a:lstStyle/>
          <a:p>
            <a:fld id="{DB035FB9-53ED-4FEC-9EE5-D1180B77BA1F}" type="datetimeFigureOut">
              <a:rPr lang="en-US" smtClean="0"/>
              <a:t>4/29/2024</a:t>
            </a:fld>
            <a:endParaRPr lang="en-US"/>
          </a:p>
        </p:txBody>
      </p:sp>
      <p:sp>
        <p:nvSpPr>
          <p:cNvPr id="6" name="Footer Placeholder 5">
            <a:extLst>
              <a:ext uri="{FF2B5EF4-FFF2-40B4-BE49-F238E27FC236}">
                <a16:creationId xmlns:a16="http://schemas.microsoft.com/office/drawing/2014/main" id="{A1543E16-B1A6-4F1C-86F0-67ACC158B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5DCAA-C56E-4613-883C-A2EDBEEB7089}"/>
              </a:ext>
            </a:extLst>
          </p:cNvPr>
          <p:cNvSpPr>
            <a:spLocks noGrp="1"/>
          </p:cNvSpPr>
          <p:nvPr>
            <p:ph type="sldNum" sz="quarter" idx="12"/>
          </p:nvPr>
        </p:nvSpPr>
        <p:spPr/>
        <p:txBody>
          <a:bodyPr/>
          <a:lstStyle/>
          <a:p>
            <a:fld id="{D46E0967-FFD7-4972-8E13-91CF419D8244}" type="slidenum">
              <a:rPr lang="en-US" smtClean="0"/>
              <a:t>‹#›</a:t>
            </a:fld>
            <a:endParaRPr lang="en-US"/>
          </a:p>
        </p:txBody>
      </p:sp>
    </p:spTree>
    <p:extLst>
      <p:ext uri="{BB962C8B-B14F-4D97-AF65-F5344CB8AC3E}">
        <p14:creationId xmlns:p14="http://schemas.microsoft.com/office/powerpoint/2010/main" val="423841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E74198-D8F9-425F-9AF1-77F6F8490F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2B36C1-CC2B-41F1-A6B8-E47C612551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D4FF0-A0DC-40A3-B106-41A94736AB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35FB9-53ED-4FEC-9EE5-D1180B77BA1F}" type="datetimeFigureOut">
              <a:rPr lang="en-US" smtClean="0"/>
              <a:t>4/29/2024</a:t>
            </a:fld>
            <a:endParaRPr lang="en-US"/>
          </a:p>
        </p:txBody>
      </p:sp>
      <p:sp>
        <p:nvSpPr>
          <p:cNvPr id="5" name="Footer Placeholder 4">
            <a:extLst>
              <a:ext uri="{FF2B5EF4-FFF2-40B4-BE49-F238E27FC236}">
                <a16:creationId xmlns:a16="http://schemas.microsoft.com/office/drawing/2014/main" id="{D8AD5410-8CB6-4EA1-8ADC-3440DC57E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C2C279-2E82-4C40-B970-87582A5451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E0967-FFD7-4972-8E13-91CF419D8244}" type="slidenum">
              <a:rPr lang="en-US" smtClean="0"/>
              <a:t>‹#›</a:t>
            </a:fld>
            <a:endParaRPr lang="en-US"/>
          </a:p>
        </p:txBody>
      </p:sp>
    </p:spTree>
    <p:extLst>
      <p:ext uri="{BB962C8B-B14F-4D97-AF65-F5344CB8AC3E}">
        <p14:creationId xmlns:p14="http://schemas.microsoft.com/office/powerpoint/2010/main" val="2117714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billtrack50.com/billdetail/1711974" TargetMode="External"/><Relationship Id="rId7" Type="http://schemas.openxmlformats.org/officeDocument/2006/relationships/hyperlink" Target="https://coag.gov/office-sections/consumer-protection/consumer-credit-unit/student-loan-servicers-act/#:~:text=The%20Student%20Loan%20Equity%20Act,loans%20owed%20by%20Colorado%20resident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leg.colorado.gov/bills/hb24-1380" TargetMode="External"/><Relationship Id="rId5" Type="http://schemas.openxmlformats.org/officeDocument/2006/relationships/hyperlink" Target="https://legiscan.com/NJ/drafts/A2121/2024" TargetMode="External"/><Relationship Id="rId4" Type="http://schemas.openxmlformats.org/officeDocument/2006/relationships/hyperlink" Target="https://trackbill.com/bill/california-assembly-bill-1160-protecting-students-from-creditor-colleges-act/2371616/"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consumerfsblog.com/2018/07/california-enacts-consumer-privacy-act-of-2018/" TargetMode="External"/><Relationship Id="rId13" Type="http://schemas.openxmlformats.org/officeDocument/2006/relationships/hyperlink" Target="https://consumerfsblog.com/2023/03/iowa-becomes-sixth-state-to-enact-comprehensive-consumer-data-privacy-law/" TargetMode="External"/><Relationship Id="rId18" Type="http://schemas.openxmlformats.org/officeDocument/2006/relationships/hyperlink" Target="https://consumerfsblog.com/2023/07/oregon-enacts-comprehensive-consumer-data-privacy-act-with-limited-glba-exemption/" TargetMode="External"/><Relationship Id="rId3" Type="http://schemas.openxmlformats.org/officeDocument/2006/relationships/hyperlink" Target="https://legiscan.com/DC/text/B24-0357/2021" TargetMode="External"/><Relationship Id="rId21" Type="http://schemas.openxmlformats.org/officeDocument/2006/relationships/hyperlink" Target="https://consumerfsblog.com/2024/03/new-hampshire-enacts-comprehensive-consumer-data-privacy-law/" TargetMode="External"/><Relationship Id="rId7" Type="http://schemas.openxmlformats.org/officeDocument/2006/relationships/hyperlink" Target="https://apps.legislature.ky.gov/record/24rs/hb15.html" TargetMode="External"/><Relationship Id="rId12" Type="http://schemas.openxmlformats.org/officeDocument/2006/relationships/hyperlink" Target="https://consumerfsblog.com/2022/05/fifth-state-in-the-union-becomes-fifth-state-to-enact-data-privacy-legislation/" TargetMode="External"/><Relationship Id="rId17" Type="http://schemas.openxmlformats.org/officeDocument/2006/relationships/hyperlink" Target="https://consumerfsblog.com/2023/06/texas-enacts-data-privacy-and-security-act-with-small-business-exception/" TargetMode="External"/><Relationship Id="rId2" Type="http://schemas.openxmlformats.org/officeDocument/2006/relationships/notesSlide" Target="../notesSlides/notesSlide25.xml"/><Relationship Id="rId16" Type="http://schemas.openxmlformats.org/officeDocument/2006/relationships/hyperlink" Target="https://consumerfsblog.com/2023/05/montana-enacts-comprehensive-consumer-data-privacy-law/" TargetMode="External"/><Relationship Id="rId20" Type="http://schemas.openxmlformats.org/officeDocument/2006/relationships/hyperlink" Target="https://consumerfsblog.com/2024/01/new-jersey-enacts-comprehensive-consumer-data-privacy-law/" TargetMode="External"/><Relationship Id="rId1" Type="http://schemas.openxmlformats.org/officeDocument/2006/relationships/slideLayout" Target="../slideLayouts/slideLayout2.xml"/><Relationship Id="rId6" Type="http://schemas.openxmlformats.org/officeDocument/2006/relationships/hyperlink" Target="https://malegislature.gov/Bills/193/S2638" TargetMode="External"/><Relationship Id="rId11" Type="http://schemas.openxmlformats.org/officeDocument/2006/relationships/hyperlink" Target="https://consumerfsblog.com/2022/03/utah-speedily-becomes-fourth-state-to-enact-consumer-data-privacy-legislation/" TargetMode="External"/><Relationship Id="rId5" Type="http://schemas.openxmlformats.org/officeDocument/2006/relationships/hyperlink" Target="https://leg.colorado.gov/bills/hb24-1380" TargetMode="External"/><Relationship Id="rId15" Type="http://schemas.openxmlformats.org/officeDocument/2006/relationships/hyperlink" Target="https://consumerfsblog.com/2023/05/tennessee-information-protection-act-with-nist-security-standards-enacted/" TargetMode="External"/><Relationship Id="rId10" Type="http://schemas.openxmlformats.org/officeDocument/2006/relationships/hyperlink" Target="https://consumerfsblog.com/2021/07/colorado-enacts-comprehensive-consumer-data-privacy-legislation/" TargetMode="External"/><Relationship Id="rId19" Type="http://schemas.openxmlformats.org/officeDocument/2006/relationships/hyperlink" Target="https://consumerfsblog.com/2023/09/delaware-enacts-personal-data-privacy-act/" TargetMode="External"/><Relationship Id="rId4" Type="http://schemas.openxmlformats.org/officeDocument/2006/relationships/hyperlink" Target="https://legiscan.com/NJ/bill/A2121/2024" TargetMode="External"/><Relationship Id="rId9" Type="http://schemas.openxmlformats.org/officeDocument/2006/relationships/hyperlink" Target="https://consumerfsblog.com/2021/03/in-no-time-at-all-virginia-consumer-data-protection-act-becomes-law/" TargetMode="External"/><Relationship Id="rId14" Type="http://schemas.openxmlformats.org/officeDocument/2006/relationships/hyperlink" Target="https://consumerfsblog.com/2023/05/indiana-enacts-comprehensive-consumer-data-privacy-law/" TargetMode="External"/><Relationship Id="rId22"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hyperlink" Target="https://leg.colorado.gov/bills/hb22-1049" TargetMode="External"/><Relationship Id="rId3" Type="http://schemas.openxmlformats.org/officeDocument/2006/relationships/hyperlink" Target="https://app.leg.wa.gov/billsummary?BillNumber=6614&amp;Year=2018" TargetMode="External"/><Relationship Id="rId7" Type="http://schemas.openxmlformats.org/officeDocument/2006/relationships/hyperlink" Target="http://www.mainelegislature.org/legis/bills/display_ps.asp?ld=1838&amp;PID=1456&amp;snum=13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legiscan.com/OH/bill/HB110/2021" TargetMode="External"/><Relationship Id="rId5" Type="http://schemas.openxmlformats.org/officeDocument/2006/relationships/hyperlink" Target="H.F.%206%20&amp;%207" TargetMode="External"/><Relationship Id="rId4" Type="http://schemas.openxmlformats.org/officeDocument/2006/relationships/hyperlink" Target="https://www.legis.la.gov/legis/BillInfo.aspx?i=238435" TargetMode="External"/><Relationship Id="rId9"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hyperlink" Target="https://mgaleg.maryland.gov/mgawebsite/Legislation/Details/sb0248?ys=2023RS" TargetMode="External"/><Relationship Id="rId3" Type="http://schemas.openxmlformats.org/officeDocument/2006/relationships/hyperlink" Target="https://www.nysenate.gov/legislation/bills/2021/s5924" TargetMode="External"/><Relationship Id="rId7" Type="http://schemas.openxmlformats.org/officeDocument/2006/relationships/hyperlink" Target="https://www.cga.ct.gov/asp/CGABillStatus/cgabillstatus.asp?selBillType=Bill&amp;bill_num=SB922"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ilga.gov/legislation/BillStatus.asp?GA=103&amp;DocTypeID=SB&amp;DocNum=49&amp;GAID=17&amp;SessionID=112&amp;LegID=143150" TargetMode="External"/><Relationship Id="rId5" Type="http://schemas.openxmlformats.org/officeDocument/2006/relationships/hyperlink" Target="https://iga.in.gov/legislative/2023/bills/senate/404" TargetMode="External"/><Relationship Id="rId10" Type="http://schemas.openxmlformats.org/officeDocument/2006/relationships/image" Target="../media/image13.png"/><Relationship Id="rId4" Type="http://schemas.openxmlformats.org/officeDocument/2006/relationships/hyperlink" Target="https://www.ilga.gov/legislation/publicacts/fulltext.asp?Name=102-0998" TargetMode="External"/><Relationship Id="rId9" Type="http://schemas.openxmlformats.org/officeDocument/2006/relationships/hyperlink" Target="https://olis.oregonlegislature.gov/liz/2023R1/Measures/Overview/SB42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njleg.state.nj.us/bill-search/2022/S3538" TargetMode="External"/><Relationship Id="rId13" Type="http://schemas.openxmlformats.org/officeDocument/2006/relationships/image" Target="../media/image13.png"/><Relationship Id="rId3" Type="http://schemas.openxmlformats.org/officeDocument/2006/relationships/hyperlink" Target="https://legis.la.gov/legis/BillInfo.aspx?i=241752" TargetMode="External"/><Relationship Id="rId7" Type="http://schemas.openxmlformats.org/officeDocument/2006/relationships/hyperlink" Target="https://www.njleg.state.nj.us/bill-search/2022/S1115" TargetMode="External"/><Relationship Id="rId12" Type="http://schemas.openxmlformats.org/officeDocument/2006/relationships/hyperlink" Target="https://lis.virginia.gov/cgi-bin/legp604.exe?221+sum+HB732"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njleg.state.nj.us/bill-search/2022/A1198" TargetMode="External"/><Relationship Id="rId11" Type="http://schemas.openxmlformats.org/officeDocument/2006/relationships/hyperlink" Target="https://lis.virginia.gov/cgi-bin/legp604.exe?ses=221&amp;typ=bil&amp;val=sb159&amp;submit=GO&amp;eType=EmailBlastContent&amp;eId=34b01798-059b-49f8-b4f9-27d2ee4ce4de" TargetMode="External"/><Relationship Id="rId5" Type="http://schemas.openxmlformats.org/officeDocument/2006/relationships/hyperlink" Target="https://house.mo.gov/bill.aspx?bill=HB1789&amp;year=2022&amp;code=R" TargetMode="External"/><Relationship Id="rId10" Type="http://schemas.openxmlformats.org/officeDocument/2006/relationships/hyperlink" Target="https://legiscan.com/RI/bill/H7061/2022" TargetMode="External"/><Relationship Id="rId4" Type="http://schemas.openxmlformats.org/officeDocument/2006/relationships/hyperlink" Target="https://malegislature.gov/Bills/193/H1277" TargetMode="External"/><Relationship Id="rId9" Type="http://schemas.openxmlformats.org/officeDocument/2006/relationships/hyperlink" Target="http://www.oklegislature.gov/BillInfo.aspx?Bill=HB3014&amp;session=220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coheao.org/" TargetMode="External"/><Relationship Id="rId7" Type="http://schemas.openxmlformats.org/officeDocument/2006/relationships/hyperlink" Target="http://www.ncmstl.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ailto:kreddick@ncmstl.com" TargetMode="External"/><Relationship Id="rId5" Type="http://schemas.openxmlformats.org/officeDocument/2006/relationships/hyperlink" Target="https://www.consumerfinance.gov/" TargetMode="External"/><Relationship Id="rId4" Type="http://schemas.openxmlformats.org/officeDocument/2006/relationships/hyperlink" Target="https://fsapartners.ed.gov/hom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1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3178" y="5497900"/>
            <a:ext cx="4435944" cy="935524"/>
          </a:xfrm>
          <a:prstGeom prst="rect">
            <a:avLst/>
          </a:prstGeom>
        </p:spPr>
      </p:pic>
      <p:pic>
        <p:nvPicPr>
          <p:cNvPr id="5" name="Picture 4"/>
          <p:cNvPicPr>
            <a:picLocks noChangeAspect="1"/>
          </p:cNvPicPr>
          <p:nvPr/>
        </p:nvPicPr>
        <p:blipFill>
          <a:blip r:embed="rId4"/>
          <a:stretch>
            <a:fillRect/>
          </a:stretch>
        </p:blipFill>
        <p:spPr>
          <a:xfrm>
            <a:off x="9429884" y="252630"/>
            <a:ext cx="2359985" cy="1743572"/>
          </a:xfrm>
          <a:prstGeom prst="rect">
            <a:avLst/>
          </a:prstGeom>
        </p:spPr>
      </p:pic>
      <p:sp>
        <p:nvSpPr>
          <p:cNvPr id="12" name="Title 1">
            <a:extLst>
              <a:ext uri="{FF2B5EF4-FFF2-40B4-BE49-F238E27FC236}">
                <a16:creationId xmlns:a16="http://schemas.microsoft.com/office/drawing/2014/main" id="{233F3B40-67E5-479D-A093-0789E5057C61}"/>
              </a:ext>
            </a:extLst>
          </p:cNvPr>
          <p:cNvSpPr txBox="1">
            <a:spLocks/>
          </p:cNvSpPr>
          <p:nvPr/>
        </p:nvSpPr>
        <p:spPr>
          <a:xfrm>
            <a:off x="2209800" y="2857500"/>
            <a:ext cx="7772400" cy="1143000"/>
          </a:xfrm>
          <a:prstGeom prst="rect">
            <a:avLst/>
          </a:prstGeom>
        </p:spPr>
        <p:txBody>
          <a:bodyPr spcFirstLastPara="1" vert="horz" wrap="square" lIns="68580" tIns="34291" rIns="68580" bIns="34291" numCol="1" rtlCol="0" anchor="ctr" anchorCtr="0" compatLnSpc="1">
            <a:prstTxWarp prst="textNoShape">
              <a:avLst/>
            </a:prstTxWarp>
            <a:noAutofit/>
            <a:scene3d>
              <a:camera prst="orthographicFront"/>
              <a:lightRig rig="soft" dir="t"/>
            </a:scene3d>
            <a:sp3d prstMaterial="softEdge">
              <a:bevelT w="25400" h="254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Times New Roman" panose="02020603050405020304" pitchFamily="18" charset="0"/>
                <a:cs typeface="Times New Roman" panose="02020603050405020304" pitchFamily="18" charset="0"/>
              </a:rPr>
              <a:t>COMPLIANCE </a:t>
            </a:r>
          </a:p>
          <a:p>
            <a:pPr algn="ctr"/>
            <a:r>
              <a:rPr lang="en-US" sz="4000" b="1" dirty="0">
                <a:latin typeface="Times New Roman" panose="02020603050405020304" pitchFamily="18" charset="0"/>
                <a:cs typeface="Times New Roman" panose="02020603050405020304" pitchFamily="18" charset="0"/>
              </a:rPr>
              <a:t>&amp; </a:t>
            </a:r>
          </a:p>
          <a:p>
            <a:pPr algn="ctr"/>
            <a:r>
              <a:rPr lang="en-US" sz="4000" b="1" dirty="0">
                <a:latin typeface="Times New Roman" panose="02020603050405020304" pitchFamily="18" charset="0"/>
                <a:cs typeface="Times New Roman" panose="02020603050405020304" pitchFamily="18" charset="0"/>
              </a:rPr>
              <a:t>REGULATORY UPDATE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33500" y="190500"/>
            <a:ext cx="8229600" cy="1143000"/>
          </a:xfrm>
        </p:spPr>
        <p:txBody>
          <a:bodyPr>
            <a:normAutofit/>
          </a:bodyPr>
          <a:lstStyle/>
          <a:p>
            <a:pPr eaLnBrk="1" hangingPunct="1"/>
            <a:r>
              <a:rPr lang="en-US" b="1" dirty="0">
                <a:latin typeface="Arial" panose="020B0604020202020204" pitchFamily="34" charset="0"/>
                <a:cs typeface="Arial" panose="020B0604020202020204" pitchFamily="34" charset="0"/>
              </a:rPr>
              <a:t>Here is how……………</a:t>
            </a:r>
          </a:p>
        </p:txBody>
      </p:sp>
      <p:sp>
        <p:nvSpPr>
          <p:cNvPr id="3" name="Content Placeholder 2"/>
          <p:cNvSpPr>
            <a:spLocks noGrp="1"/>
          </p:cNvSpPr>
          <p:nvPr>
            <p:ph idx="1"/>
          </p:nvPr>
        </p:nvSpPr>
        <p:spPr>
          <a:xfrm>
            <a:off x="2362200" y="1228253"/>
            <a:ext cx="6347715" cy="4800600"/>
          </a:xfrm>
        </p:spPr>
        <p:txBody>
          <a:bodyPr>
            <a:normAutofit/>
          </a:bodyPr>
          <a:lstStyle/>
          <a:p>
            <a:pPr indent="-464808">
              <a:buSzPct val="100000"/>
              <a:buFont typeface="Wingdings" panose="05000000000000000000" pitchFamily="2" charset="2"/>
              <a:buChar char="Ø"/>
              <a:defRPr/>
            </a:pPr>
            <a:r>
              <a:rPr lang="en-US" sz="4000" dirty="0"/>
              <a:t>Regulations</a:t>
            </a:r>
          </a:p>
          <a:p>
            <a:pPr lvl="1">
              <a:lnSpc>
                <a:spcPct val="90000"/>
              </a:lnSpc>
              <a:buSzPct val="100000"/>
              <a:defRPr/>
            </a:pPr>
            <a:r>
              <a:rPr lang="en-US" sz="4000" dirty="0"/>
              <a:t>	CFPB</a:t>
            </a:r>
          </a:p>
          <a:p>
            <a:pPr lvl="1">
              <a:lnSpc>
                <a:spcPct val="90000"/>
              </a:lnSpc>
              <a:buSzPct val="100000"/>
              <a:defRPr/>
            </a:pPr>
            <a:r>
              <a:rPr lang="en-US" sz="4000" dirty="0"/>
              <a:t>	DOE</a:t>
            </a:r>
          </a:p>
          <a:p>
            <a:pPr indent="-464808">
              <a:buSzPct val="100000"/>
              <a:buFont typeface="Wingdings" panose="05000000000000000000" pitchFamily="2" charset="2"/>
              <a:buChar char="Ø"/>
              <a:defRPr/>
            </a:pPr>
            <a:r>
              <a:rPr lang="en-US" sz="4000" dirty="0"/>
              <a:t>Legislation</a:t>
            </a:r>
          </a:p>
          <a:p>
            <a:pPr lvl="1">
              <a:lnSpc>
                <a:spcPct val="90000"/>
              </a:lnSpc>
              <a:buSzPct val="100000"/>
              <a:defRPr/>
            </a:pPr>
            <a:r>
              <a:rPr lang="en-US" sz="4000" dirty="0"/>
              <a:t>Federal</a:t>
            </a:r>
          </a:p>
          <a:p>
            <a:pPr lvl="1">
              <a:lnSpc>
                <a:spcPct val="90000"/>
              </a:lnSpc>
              <a:buSzPct val="100000"/>
              <a:defRPr/>
            </a:pPr>
            <a:r>
              <a:rPr lang="en-US" sz="4000" dirty="0"/>
              <a:t>State Law</a:t>
            </a:r>
          </a:p>
          <a:p>
            <a:pPr indent="-464808">
              <a:buSzPct val="100000"/>
              <a:buFont typeface="Wingdings" panose="05000000000000000000" pitchFamily="2" charset="2"/>
              <a:buChar char="Ø"/>
              <a:defRPr/>
            </a:pPr>
            <a:r>
              <a:rPr lang="en-US" sz="4000" dirty="0"/>
              <a:t>Judicial – Case Law</a:t>
            </a:r>
          </a:p>
          <a:p>
            <a:pPr>
              <a:lnSpc>
                <a:spcPct val="90000"/>
              </a:lnSpc>
              <a:buSzPct val="100000"/>
              <a:buFont typeface="Wingdings" panose="05000000000000000000" pitchFamily="2" charset="2"/>
              <a:buChar char="Ø"/>
              <a:defRPr/>
            </a:pPr>
            <a:endParaRPr lang="en-US" sz="2200" dirty="0">
              <a:latin typeface="Arial" panose="020B0604020202020204" pitchFamily="34" charset="0"/>
              <a:cs typeface="Arial" panose="020B0604020202020204" pitchFamily="34" charset="0"/>
            </a:endParaRPr>
          </a:p>
          <a:p>
            <a:pPr marL="1040105" lvl="1" indent="-457189">
              <a:spcBef>
                <a:spcPts val="900"/>
              </a:spcBef>
              <a:defRPr/>
            </a:pPr>
            <a:endParaRPr lang="en-US" sz="2200" dirty="0">
              <a:latin typeface="Arial" panose="020B0604020202020204" pitchFamily="34" charset="0"/>
              <a:cs typeface="Arial" panose="020B0604020202020204" pitchFamily="34" charset="0"/>
            </a:endParaRPr>
          </a:p>
          <a:p>
            <a:pPr marL="274313" indent="-274313">
              <a:buClr>
                <a:schemeClr val="accent3"/>
              </a:buClr>
              <a:buFont typeface="Wingdings 2"/>
              <a:buChar char=""/>
              <a:defRPr/>
            </a:pPr>
            <a:endParaRPr lang="en-US" sz="2200" dirty="0">
              <a:latin typeface="Arial" panose="020B0604020202020204" pitchFamily="34" charset="0"/>
              <a:cs typeface="Arial" panose="020B0604020202020204" pitchFamily="34" charset="0"/>
            </a:endParaRPr>
          </a:p>
        </p:txBody>
      </p:sp>
      <p:pic>
        <p:nvPicPr>
          <p:cNvPr id="6" name="Picture 1" descr="ncm">
            <a:extLst>
              <a:ext uri="{FF2B5EF4-FFF2-40B4-BE49-F238E27FC236}">
                <a16:creationId xmlns:a16="http://schemas.microsoft.com/office/drawing/2014/main" id="{109E688A-9C32-40DE-B22B-720986DD10EF}"/>
              </a:ext>
            </a:extLst>
          </p:cNvPr>
          <p:cNvPicPr>
            <a:picLocks noChangeAspect="1" noChangeArrowheads="1"/>
          </p:cNvPicPr>
          <p:nvPr/>
        </p:nvPicPr>
        <p:blipFill>
          <a:blip r:embed="rId3" cstate="print"/>
          <a:srcRect/>
          <a:stretch>
            <a:fillRect/>
          </a:stretch>
        </p:blipFill>
        <p:spPr bwMode="auto">
          <a:xfrm>
            <a:off x="10458291" y="6112217"/>
            <a:ext cx="1143000" cy="577851"/>
          </a:xfrm>
          <a:prstGeom prst="rect">
            <a:avLst/>
          </a:prstGeom>
          <a:noFill/>
          <a:ln w="9525">
            <a:noFill/>
            <a:miter lim="800000"/>
            <a:headEnd/>
            <a:tailEnd/>
          </a:ln>
        </p:spPr>
      </p:pic>
      <p:pic>
        <p:nvPicPr>
          <p:cNvPr id="5" name="Picture 4">
            <a:extLst>
              <a:ext uri="{FF2B5EF4-FFF2-40B4-BE49-F238E27FC236}">
                <a16:creationId xmlns:a16="http://schemas.microsoft.com/office/drawing/2014/main" id="{C5643D9D-6851-4C69-A315-FD74C7EFBFF1}"/>
              </a:ext>
            </a:extLst>
          </p:cNvPr>
          <p:cNvPicPr>
            <a:picLocks noChangeAspect="1"/>
          </p:cNvPicPr>
          <p:nvPr/>
        </p:nvPicPr>
        <p:blipFill>
          <a:blip r:embed="rId4"/>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329573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B1C8EBF-3EFC-F807-DA22-CCBCFC0775C0}"/>
              </a:ext>
            </a:extLst>
          </p:cNvPr>
          <p:cNvGraphicFramePr>
            <a:graphicFrameLocks noGrp="1"/>
          </p:cNvGraphicFramePr>
          <p:nvPr>
            <p:ph idx="1"/>
            <p:extLst>
              <p:ext uri="{D42A27DB-BD31-4B8C-83A1-F6EECF244321}">
                <p14:modId xmlns:p14="http://schemas.microsoft.com/office/powerpoint/2010/main" val="1065935200"/>
              </p:ext>
            </p:extLst>
          </p:nvPr>
        </p:nvGraphicFramePr>
        <p:xfrm>
          <a:off x="1435255" y="1690688"/>
          <a:ext cx="8915400" cy="3286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9D5B019-259F-7D06-3AF3-7D72EC0832BA}"/>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ED’s Negotiated Rulemaking Process</a:t>
            </a:r>
            <a:br>
              <a:rPr lang="en-US" b="1" dirty="0"/>
            </a:br>
            <a:endParaRPr lang="en-US" sz="1500" dirty="0"/>
          </a:p>
        </p:txBody>
      </p:sp>
      <p:pic>
        <p:nvPicPr>
          <p:cNvPr id="5" name="Picture 4">
            <a:extLst>
              <a:ext uri="{FF2B5EF4-FFF2-40B4-BE49-F238E27FC236}">
                <a16:creationId xmlns:a16="http://schemas.microsoft.com/office/drawing/2014/main" id="{4698D4D7-7CB4-4F9A-BA7C-B76C56FE691D}"/>
              </a:ext>
            </a:extLst>
          </p:cNvPr>
          <p:cNvPicPr>
            <a:picLocks noChangeAspect="1"/>
          </p:cNvPicPr>
          <p:nvPr/>
        </p:nvPicPr>
        <p:blipFill>
          <a:blip r:embed="rId8"/>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6641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12981" y="2313949"/>
            <a:ext cx="9566037" cy="1812356"/>
          </a:xfrm>
          <a:prstGeom prst="rect">
            <a:avLst/>
          </a:prstGeom>
        </p:spPr>
      </p:pic>
      <p:pic>
        <p:nvPicPr>
          <p:cNvPr id="6" name="Picture 5">
            <a:extLst>
              <a:ext uri="{FF2B5EF4-FFF2-40B4-BE49-F238E27FC236}">
                <a16:creationId xmlns:a16="http://schemas.microsoft.com/office/drawing/2014/main" id="{E972EC47-FAB8-4693-8ADC-CD336CE31A77}"/>
              </a:ext>
            </a:extLst>
          </p:cNvPr>
          <p:cNvPicPr>
            <a:picLocks noChangeAspect="1"/>
          </p:cNvPicPr>
          <p:nvPr/>
        </p:nvPicPr>
        <p:blipFill>
          <a:blip r:embed="rId4"/>
          <a:stretch>
            <a:fillRect/>
          </a:stretch>
        </p:blipFill>
        <p:spPr>
          <a:xfrm>
            <a:off x="801513" y="5824075"/>
            <a:ext cx="10991558" cy="10339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7D849-6FB6-2094-E241-0A09A037AC0B}"/>
              </a:ext>
            </a:extLst>
          </p:cNvPr>
          <p:cNvSpPr>
            <a:spLocks noGrp="1"/>
          </p:cNvSpPr>
          <p:nvPr>
            <p:ph idx="1"/>
          </p:nvPr>
        </p:nvSpPr>
        <p:spPr/>
        <p:txBody>
          <a:bodyPr/>
          <a:lstStyle/>
          <a:p>
            <a:r>
              <a:rPr lang="en-US" dirty="0"/>
              <a:t>Financial Value Transparency + Gainful Employment (9/28/23)</a:t>
            </a:r>
          </a:p>
          <a:p>
            <a:r>
              <a:rPr lang="en-US" dirty="0"/>
              <a:t>Financial Responsibility (10/31/23)</a:t>
            </a:r>
          </a:p>
          <a:p>
            <a:r>
              <a:rPr lang="en-US" dirty="0"/>
              <a:t>Certification Procedures (10/31/23)</a:t>
            </a:r>
          </a:p>
          <a:p>
            <a:r>
              <a:rPr lang="en-US" dirty="0"/>
              <a:t>Ability to Benefit (10/31/23)</a:t>
            </a:r>
          </a:p>
          <a:p>
            <a:r>
              <a:rPr lang="en-US" dirty="0"/>
              <a:t>Administrative Capability (10/31/23)</a:t>
            </a:r>
          </a:p>
          <a:p>
            <a:endParaRPr lang="en-US" dirty="0"/>
          </a:p>
          <a:p>
            <a:pPr marL="0" indent="0">
              <a:buNone/>
            </a:pPr>
            <a:r>
              <a:rPr lang="en-US" b="1" dirty="0"/>
              <a:t>All Effective July 1, 2024</a:t>
            </a:r>
          </a:p>
        </p:txBody>
      </p:sp>
      <p:sp>
        <p:nvSpPr>
          <p:cNvPr id="2" name="Title 1">
            <a:extLst>
              <a:ext uri="{FF2B5EF4-FFF2-40B4-BE49-F238E27FC236}">
                <a16:creationId xmlns:a16="http://schemas.microsoft.com/office/drawing/2014/main" id="{EA62FE64-F4FB-9E20-291B-FBCCCAA248DE}"/>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Final Rules Published this Fall (ED)</a:t>
            </a:r>
          </a:p>
        </p:txBody>
      </p:sp>
      <p:pic>
        <p:nvPicPr>
          <p:cNvPr id="4" name="Picture 3" descr="Logo&#10;&#10;Description automatically generated">
            <a:extLst>
              <a:ext uri="{FF2B5EF4-FFF2-40B4-BE49-F238E27FC236}">
                <a16:creationId xmlns:a16="http://schemas.microsoft.com/office/drawing/2014/main" id="{A09CCD8E-D8AD-FED1-31FD-494CDAF66A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5893" y="2914277"/>
            <a:ext cx="2174033" cy="2174033"/>
          </a:xfrm>
          <a:prstGeom prst="rect">
            <a:avLst/>
          </a:prstGeom>
        </p:spPr>
      </p:pic>
      <p:pic>
        <p:nvPicPr>
          <p:cNvPr id="5" name="Picture 4">
            <a:extLst>
              <a:ext uri="{FF2B5EF4-FFF2-40B4-BE49-F238E27FC236}">
                <a16:creationId xmlns:a16="http://schemas.microsoft.com/office/drawing/2014/main" id="{5FED9855-4621-43E8-9203-D8E9E1E5C1B7}"/>
              </a:ext>
            </a:extLst>
          </p:cNvPr>
          <p:cNvPicPr>
            <a:picLocks noChangeAspect="1"/>
          </p:cNvPicPr>
          <p:nvPr/>
        </p:nvPicPr>
        <p:blipFill>
          <a:blip r:embed="rId4"/>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2201493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348AC1-F76F-485E-BE74-03A84842AE62}"/>
              </a:ext>
            </a:extLst>
          </p:cNvPr>
          <p:cNvSpPr>
            <a:spLocks noGrp="1"/>
          </p:cNvSpPr>
          <p:nvPr>
            <p:ph idx="1"/>
          </p:nvPr>
        </p:nvSpPr>
        <p:spPr/>
        <p:txBody>
          <a:bodyPr>
            <a:normAutofit/>
          </a:bodyPr>
          <a:lstStyle/>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5F960D9-7FF6-4B72-A62B-FE87D2A6839C}"/>
              </a:ext>
            </a:extLst>
          </p:cNvPr>
          <p:cNvSpPr>
            <a:spLocks noGrp="1"/>
          </p:cNvSpPr>
          <p:nvPr>
            <p:ph type="sldNum" sz="quarter" idx="12"/>
          </p:nvPr>
        </p:nvSpPr>
        <p:spPr/>
        <p:txBody>
          <a:bodyPr/>
          <a:lstStyle/>
          <a:p>
            <a:fld id="{5C99F7B6-B6AC-4726-9291-5960819B7215}" type="slidenum">
              <a:rPr lang="en-US" smtClean="0"/>
              <a:pPr/>
              <a:t>14</a:t>
            </a:fld>
            <a:endParaRPr lang="en-US" dirty="0"/>
          </a:p>
        </p:txBody>
      </p:sp>
      <p:sp>
        <p:nvSpPr>
          <p:cNvPr id="5" name="Content Placeholder 2">
            <a:extLst>
              <a:ext uri="{FF2B5EF4-FFF2-40B4-BE49-F238E27FC236}">
                <a16:creationId xmlns:a16="http://schemas.microsoft.com/office/drawing/2014/main" id="{CF6F8B0E-E3E2-4425-AAF3-E54E6750078F}"/>
              </a:ext>
            </a:extLst>
          </p:cNvPr>
          <p:cNvSpPr>
            <a:spLocks noGrp="1"/>
          </p:cNvSpPr>
          <p:nvPr>
            <p:ph type="title"/>
          </p:nvPr>
        </p:nvSpPr>
        <p:spPr>
          <a:xfrm>
            <a:off x="997982" y="1116179"/>
            <a:ext cx="6129813" cy="5417343"/>
          </a:xfrm>
        </p:spPr>
        <p:txBody>
          <a:bodyPr>
            <a:normAutofit/>
          </a:bodyPr>
          <a:lstStyle/>
          <a:p>
            <a:pPr>
              <a:lnSpc>
                <a:spcPct val="120000"/>
              </a:lnSpc>
            </a:pPr>
            <a:r>
              <a:rPr lang="en-US" sz="2000" dirty="0"/>
              <a:t>668.14(b)(33) To provide that an institution may not withhold official transcripts or take any other adverse action against a student related to a balance owed by the student that resulted from an error in the institution’s administration of the title IV, HEA programs, or any fraud or misconduct by the institution or its personnel;</a:t>
            </a:r>
          </a:p>
          <a:p>
            <a:pPr>
              <a:lnSpc>
                <a:spcPct val="120000"/>
              </a:lnSpc>
            </a:pPr>
            <a:endParaRPr lang="en-US" sz="2000" dirty="0"/>
          </a:p>
          <a:p>
            <a:pPr>
              <a:lnSpc>
                <a:spcPct val="120000"/>
              </a:lnSpc>
            </a:pPr>
            <a:r>
              <a:rPr lang="en-US" sz="2000" dirty="0"/>
              <a:t>668.14(b)(34) To require an institution to provide an official transcript that includes all the credit or clock hours for payment periods in which 1) the student received title IV, HEA funds; and (2) all institutional charges were paid, or included in an agreement to pay, at the time the request is made.</a:t>
            </a:r>
          </a:p>
          <a:p>
            <a:pPr>
              <a:lnSpc>
                <a:spcPct val="120000"/>
              </a:lnSpc>
            </a:pPr>
            <a:endParaRPr lang="en-US" dirty="0"/>
          </a:p>
        </p:txBody>
      </p:sp>
      <p:sp>
        <p:nvSpPr>
          <p:cNvPr id="6" name="Title 1">
            <a:extLst>
              <a:ext uri="{FF2B5EF4-FFF2-40B4-BE49-F238E27FC236}">
                <a16:creationId xmlns:a16="http://schemas.microsoft.com/office/drawing/2014/main" id="{2D65560A-AF50-49B3-A90B-C052D9D9390B}"/>
              </a:ext>
            </a:extLst>
          </p:cNvPr>
          <p:cNvSpPr txBox="1">
            <a:spLocks/>
          </p:cNvSpPr>
          <p:nvPr/>
        </p:nvSpPr>
        <p:spPr>
          <a:xfrm>
            <a:off x="466725" y="-95715"/>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nSpc>
                <a:spcPct val="90000"/>
              </a:lnSpc>
            </a:pPr>
            <a:r>
              <a:rPr lang="en-US" sz="4400" dirty="0">
                <a:solidFill>
                  <a:schemeClr val="tx1"/>
                </a:solidFill>
                <a:latin typeface="Times New Roman" panose="02020603050405020304" pitchFamily="18" charset="0"/>
                <a:cs typeface="Times New Roman" panose="02020603050405020304" pitchFamily="18" charset="0"/>
              </a:rPr>
              <a:t>Regulatory Language</a:t>
            </a:r>
          </a:p>
        </p:txBody>
      </p:sp>
      <p:pic>
        <p:nvPicPr>
          <p:cNvPr id="7" name="Content Placeholder 5" descr="Men standing on stairs with columns&#10;&#10;Description automatically generated">
            <a:extLst>
              <a:ext uri="{FF2B5EF4-FFF2-40B4-BE49-F238E27FC236}">
                <a16:creationId xmlns:a16="http://schemas.microsoft.com/office/drawing/2014/main" id="{CFA20DB5-81E6-4C0D-ACBB-0365F7024D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29112" y="1481328"/>
            <a:ext cx="2423160" cy="3015754"/>
          </a:xfrm>
          <a:prstGeom prst="rect">
            <a:avLst/>
          </a:prstGeom>
        </p:spPr>
      </p:pic>
      <p:pic>
        <p:nvPicPr>
          <p:cNvPr id="8" name="Picture 7">
            <a:extLst>
              <a:ext uri="{FF2B5EF4-FFF2-40B4-BE49-F238E27FC236}">
                <a16:creationId xmlns:a16="http://schemas.microsoft.com/office/drawing/2014/main" id="{2E9999AA-A834-4537-B856-AD40513EB88A}"/>
              </a:ext>
            </a:extLst>
          </p:cNvPr>
          <p:cNvPicPr>
            <a:picLocks noChangeAspect="1"/>
          </p:cNvPicPr>
          <p:nvPr/>
        </p:nvPicPr>
        <p:blipFill>
          <a:blip r:embed="rId4"/>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125795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348AC1-F76F-485E-BE74-03A84842AE62}"/>
              </a:ext>
            </a:extLst>
          </p:cNvPr>
          <p:cNvSpPr>
            <a:spLocks noGrp="1"/>
          </p:cNvSpPr>
          <p:nvPr>
            <p:ph idx="1"/>
          </p:nvPr>
        </p:nvSpPr>
        <p:spPr/>
        <p:txBody>
          <a:bodyPr>
            <a:normAutofit/>
          </a:bodyPr>
          <a:lstStyle/>
          <a:p>
            <a:endParaRPr lang="en-US" dirty="0"/>
          </a:p>
          <a:p>
            <a:endParaRPr lang="en-US" dirty="0"/>
          </a:p>
          <a:p>
            <a:pPr marL="109728" indent="0">
              <a:buNone/>
            </a:pPr>
            <a:endParaRPr lang="en-US" dirty="0"/>
          </a:p>
          <a:p>
            <a:endParaRPr lang="en-US" dirty="0"/>
          </a:p>
        </p:txBody>
      </p:sp>
      <p:sp>
        <p:nvSpPr>
          <p:cNvPr id="4" name="Slide Number Placeholder 3">
            <a:extLst>
              <a:ext uri="{FF2B5EF4-FFF2-40B4-BE49-F238E27FC236}">
                <a16:creationId xmlns:a16="http://schemas.microsoft.com/office/drawing/2014/main" id="{65F960D9-7FF6-4B72-A62B-FE87D2A6839C}"/>
              </a:ext>
            </a:extLst>
          </p:cNvPr>
          <p:cNvSpPr>
            <a:spLocks noGrp="1"/>
          </p:cNvSpPr>
          <p:nvPr>
            <p:ph type="sldNum" sz="quarter" idx="12"/>
          </p:nvPr>
        </p:nvSpPr>
        <p:spPr/>
        <p:txBody>
          <a:bodyPr/>
          <a:lstStyle/>
          <a:p>
            <a:fld id="{5C99F7B6-B6AC-4726-9291-5960819B7215}" type="slidenum">
              <a:rPr lang="en-US" smtClean="0"/>
              <a:pPr/>
              <a:t>15</a:t>
            </a:fld>
            <a:endParaRPr lang="en-US" dirty="0"/>
          </a:p>
        </p:txBody>
      </p:sp>
      <p:sp>
        <p:nvSpPr>
          <p:cNvPr id="6" name="Title 1">
            <a:extLst>
              <a:ext uri="{FF2B5EF4-FFF2-40B4-BE49-F238E27FC236}">
                <a16:creationId xmlns:a16="http://schemas.microsoft.com/office/drawing/2014/main" id="{2D65560A-AF50-49B3-A90B-C052D9D9390B}"/>
              </a:ext>
            </a:extLst>
          </p:cNvPr>
          <p:cNvSpPr txBox="1">
            <a:spLocks/>
          </p:cNvSpPr>
          <p:nvPr/>
        </p:nvSpPr>
        <p:spPr>
          <a:xfrm>
            <a:off x="1752600" y="1254125"/>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a:solidFill>
                  <a:schemeClr val="tx1"/>
                </a:solidFill>
                <a:latin typeface="Times New Roman" panose="02020603050405020304" pitchFamily="18" charset="0"/>
                <a:cs typeface="Times New Roman" panose="02020603050405020304" pitchFamily="18" charset="0"/>
              </a:rPr>
              <a:t>Interpretation</a:t>
            </a:r>
            <a:endParaRPr lang="en-US" sz="1500" dirty="0">
              <a:solidFill>
                <a:schemeClr val="tx1"/>
              </a:solidFill>
              <a:latin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9E04BC16-B61E-4645-91C0-458B15897467}"/>
              </a:ext>
            </a:extLst>
          </p:cNvPr>
          <p:cNvSpPr txBox="1">
            <a:spLocks/>
          </p:cNvSpPr>
          <p:nvPr/>
        </p:nvSpPr>
        <p:spPr>
          <a:xfrm>
            <a:off x="1676400" y="2832156"/>
            <a:ext cx="8839200" cy="1454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Tx/>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Based on the initial reading of the regulations, it is subject to change. </a:t>
            </a:r>
          </a:p>
        </p:txBody>
      </p:sp>
      <p:pic>
        <p:nvPicPr>
          <p:cNvPr id="7" name="Picture 6">
            <a:extLst>
              <a:ext uri="{FF2B5EF4-FFF2-40B4-BE49-F238E27FC236}">
                <a16:creationId xmlns:a16="http://schemas.microsoft.com/office/drawing/2014/main" id="{6D30E13C-75CD-47E7-A449-1499F5DD03B6}"/>
              </a:ext>
            </a:extLst>
          </p:cNvPr>
          <p:cNvPicPr>
            <a:picLocks noChangeAspect="1"/>
          </p:cNvPicPr>
          <p:nvPr/>
        </p:nvPicPr>
        <p:blipFill>
          <a:blip r:embed="rId3"/>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4122223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8B2555-D56D-5B4F-FFC3-F5855EC44888}"/>
              </a:ext>
            </a:extLst>
          </p:cNvPr>
          <p:cNvSpPr>
            <a:spLocks noGrp="1"/>
          </p:cNvSpPr>
          <p:nvPr>
            <p:ph sz="half" idx="1"/>
          </p:nvPr>
        </p:nvSpPr>
        <p:spPr>
          <a:xfrm>
            <a:off x="657225" y="1690688"/>
            <a:ext cx="5181600" cy="4351338"/>
          </a:xfrm>
        </p:spPr>
        <p:txBody>
          <a:bodyPr>
            <a:normAutofit fontScale="25000" lnSpcReduction="20000"/>
          </a:bodyPr>
          <a:lstStyle/>
          <a:p>
            <a:pPr>
              <a:lnSpc>
                <a:spcPct val="120000"/>
              </a:lnSpc>
              <a:buFont typeface="Wingdings" panose="05000000000000000000" pitchFamily="2" charset="2"/>
              <a:buChar char="Ø"/>
            </a:pPr>
            <a:r>
              <a:rPr lang="en-US" sz="8000" dirty="0">
                <a:latin typeface="Times New Roman" panose="02020603050405020304" pitchFamily="18" charset="0"/>
                <a:cs typeface="Times New Roman" panose="02020603050405020304" pitchFamily="18" charset="0"/>
              </a:rPr>
              <a:t>Student receives Title IV, HEA funds for a payment period.  </a:t>
            </a:r>
          </a:p>
          <a:p>
            <a:pPr>
              <a:lnSpc>
                <a:spcPct val="120000"/>
              </a:lnSpc>
              <a:buFont typeface="Wingdings" panose="05000000000000000000" pitchFamily="2" charset="2"/>
              <a:buChar char="Ø"/>
            </a:pPr>
            <a:r>
              <a:rPr lang="en-US" sz="8000" dirty="0">
                <a:latin typeface="Times New Roman" panose="02020603050405020304" pitchFamily="18" charset="0"/>
                <a:cs typeface="Times New Roman" panose="02020603050405020304" pitchFamily="18" charset="0"/>
              </a:rPr>
              <a:t>A balance remains for the payment period</a:t>
            </a:r>
          </a:p>
          <a:p>
            <a:pPr>
              <a:lnSpc>
                <a:spcPct val="120000"/>
              </a:lnSpc>
              <a:buFont typeface="Wingdings" panose="05000000000000000000" pitchFamily="2" charset="2"/>
              <a:buChar char="Ø"/>
            </a:pPr>
            <a:r>
              <a:rPr lang="en-US" sz="8000" dirty="0">
                <a:latin typeface="Times New Roman" panose="02020603050405020304" pitchFamily="18" charset="0"/>
                <a:cs typeface="Times New Roman" panose="02020603050405020304" pitchFamily="18" charset="0"/>
              </a:rPr>
              <a:t>The student </a:t>
            </a:r>
            <a:r>
              <a:rPr lang="en-US" sz="8000" b="1" u="sng" dirty="0">
                <a:latin typeface="Times New Roman" panose="02020603050405020304" pitchFamily="18" charset="0"/>
                <a:cs typeface="Times New Roman" panose="02020603050405020304" pitchFamily="18" charset="0"/>
              </a:rPr>
              <a:t>DOES NOT</a:t>
            </a:r>
            <a:r>
              <a:rPr lang="en-US" sz="8000" dirty="0">
                <a:latin typeface="Times New Roman" panose="02020603050405020304" pitchFamily="18" charset="0"/>
                <a:cs typeface="Times New Roman" panose="02020603050405020304" pitchFamily="18" charset="0"/>
              </a:rPr>
              <a:t> have a loan or a payment plan in place at the time of the transcript request</a:t>
            </a:r>
          </a:p>
          <a:p>
            <a:pPr>
              <a:lnSpc>
                <a:spcPct val="120000"/>
              </a:lnSpc>
              <a:buFont typeface="Wingdings" panose="05000000000000000000" pitchFamily="2" charset="2"/>
              <a:buChar char="Ø"/>
            </a:pPr>
            <a:r>
              <a:rPr lang="en-US" sz="8000" dirty="0">
                <a:latin typeface="Times New Roman" panose="02020603050405020304" pitchFamily="18" charset="0"/>
                <a:cs typeface="Times New Roman" panose="02020603050405020304" pitchFamily="18" charset="0"/>
              </a:rPr>
              <a:t>The balance is </a:t>
            </a:r>
            <a:r>
              <a:rPr lang="en-US" sz="8000" b="1" u="sng" dirty="0">
                <a:latin typeface="Times New Roman" panose="02020603050405020304" pitchFamily="18" charset="0"/>
                <a:cs typeface="Times New Roman" panose="02020603050405020304" pitchFamily="18" charset="0"/>
              </a:rPr>
              <a:t>NOT</a:t>
            </a:r>
            <a:r>
              <a:rPr lang="en-US" sz="8000" dirty="0">
                <a:latin typeface="Times New Roman" panose="02020603050405020304" pitchFamily="18" charset="0"/>
                <a:cs typeface="Times New Roman" panose="02020603050405020304" pitchFamily="18" charset="0"/>
              </a:rPr>
              <a:t> due to an institutional error associated with the administration of title IV, HEA programs </a:t>
            </a:r>
            <a:r>
              <a:rPr lang="en-US" sz="8000" i="1" dirty="0">
                <a:latin typeface="Times New Roman" panose="02020603050405020304" pitchFamily="18" charset="0"/>
                <a:cs typeface="Times New Roman" panose="02020603050405020304" pitchFamily="18" charset="0"/>
              </a:rPr>
              <a:t>and</a:t>
            </a:r>
            <a:r>
              <a:rPr lang="en-US" sz="8000" dirty="0">
                <a:latin typeface="Times New Roman" panose="02020603050405020304" pitchFamily="18" charset="0"/>
                <a:cs typeface="Times New Roman" panose="02020603050405020304" pitchFamily="18" charset="0"/>
              </a:rPr>
              <a:t> did </a:t>
            </a:r>
            <a:r>
              <a:rPr lang="en-US" sz="8000" b="1" u="sng" dirty="0">
                <a:latin typeface="Times New Roman" panose="02020603050405020304" pitchFamily="18" charset="0"/>
                <a:cs typeface="Times New Roman" panose="02020603050405020304" pitchFamily="18" charset="0"/>
              </a:rPr>
              <a:t>NOT</a:t>
            </a:r>
            <a:r>
              <a:rPr lang="en-US" sz="8000" dirty="0">
                <a:latin typeface="Times New Roman" panose="02020603050405020304" pitchFamily="18" charset="0"/>
                <a:cs typeface="Times New Roman" panose="02020603050405020304" pitchFamily="18" charset="0"/>
              </a:rPr>
              <a:t> commit fraud or misconduct</a:t>
            </a:r>
          </a:p>
          <a:p>
            <a:pPr>
              <a:lnSpc>
                <a:spcPct val="120000"/>
              </a:lnSpc>
            </a:pPr>
            <a:endParaRPr lang="en-US" sz="1500" dirty="0"/>
          </a:p>
        </p:txBody>
      </p:sp>
      <p:sp>
        <p:nvSpPr>
          <p:cNvPr id="7" name="Content Placeholder 6">
            <a:extLst>
              <a:ext uri="{FF2B5EF4-FFF2-40B4-BE49-F238E27FC236}">
                <a16:creationId xmlns:a16="http://schemas.microsoft.com/office/drawing/2014/main" id="{90E27C20-CAD1-0601-9F2A-7173517ED4EC}"/>
              </a:ext>
            </a:extLst>
          </p:cNvPr>
          <p:cNvSpPr>
            <a:spLocks noGrp="1"/>
          </p:cNvSpPr>
          <p:nvPr>
            <p:ph sz="half" idx="2"/>
          </p:nvPr>
        </p:nvSpPr>
        <p:spPr>
          <a:xfrm>
            <a:off x="6942174" y="1906070"/>
            <a:ext cx="3886200" cy="2379110"/>
          </a:xfrm>
          <a:solidFill>
            <a:schemeClr val="tx1"/>
          </a:solidFill>
        </p:spPr>
        <p:txBody>
          <a:bodyPr>
            <a:normAutofit fontScale="25000" lnSpcReduction="20000"/>
          </a:bodyPr>
          <a:lstStyle/>
          <a:p>
            <a:pPr marL="0" indent="0">
              <a:lnSpc>
                <a:spcPct val="120000"/>
              </a:lnSpc>
              <a:buNone/>
            </a:pPr>
            <a:r>
              <a:rPr lang="en-US" sz="7200" b="1" dirty="0">
                <a:solidFill>
                  <a:schemeClr val="bg1"/>
                </a:solidFill>
                <a:latin typeface="Times New Roman" panose="02020603050405020304" pitchFamily="18" charset="0"/>
                <a:cs typeface="Times New Roman" panose="02020603050405020304" pitchFamily="18" charset="0"/>
              </a:rPr>
              <a:t>An institution MAY withhold the transcript section associated with the payment period with a balance and/or MAY take another negative action. </a:t>
            </a:r>
          </a:p>
          <a:p>
            <a:pPr>
              <a:lnSpc>
                <a:spcPct val="120000"/>
              </a:lnSpc>
            </a:pPr>
            <a:r>
              <a:rPr lang="en-US" sz="7200" b="1" dirty="0">
                <a:solidFill>
                  <a:schemeClr val="bg1"/>
                </a:solidFill>
                <a:latin typeface="Times New Roman" panose="02020603050405020304" pitchFamily="18" charset="0"/>
                <a:cs typeface="Times New Roman" panose="02020603050405020304" pitchFamily="18" charset="0"/>
              </a:rPr>
              <a:t>The sections of the transcript not associated with the debt MUST be released.</a:t>
            </a:r>
          </a:p>
          <a:p>
            <a:pPr marL="0" indent="0">
              <a:buNone/>
            </a:pPr>
            <a:endParaRPr lang="en-US" dirty="0"/>
          </a:p>
        </p:txBody>
      </p:sp>
      <p:sp>
        <p:nvSpPr>
          <p:cNvPr id="2" name="Title 1">
            <a:extLst>
              <a:ext uri="{FF2B5EF4-FFF2-40B4-BE49-F238E27FC236}">
                <a16:creationId xmlns:a16="http://schemas.microsoft.com/office/drawing/2014/main" id="{097BE8A3-C539-EEDD-BB37-08023C90061C}"/>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Scenario 1</a:t>
            </a:r>
          </a:p>
        </p:txBody>
      </p:sp>
      <p:pic>
        <p:nvPicPr>
          <p:cNvPr id="6" name="Picture 5">
            <a:extLst>
              <a:ext uri="{FF2B5EF4-FFF2-40B4-BE49-F238E27FC236}">
                <a16:creationId xmlns:a16="http://schemas.microsoft.com/office/drawing/2014/main" id="{D83D4696-D3EA-4226-8DF9-C435053A0D59}"/>
              </a:ext>
            </a:extLst>
          </p:cNvPr>
          <p:cNvPicPr>
            <a:picLocks noChangeAspect="1"/>
          </p:cNvPicPr>
          <p:nvPr/>
        </p:nvPicPr>
        <p:blipFill>
          <a:blip r:embed="rId3"/>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1747547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8B2555-D56D-5B4F-FFC3-F5855EC44888}"/>
              </a:ext>
            </a:extLst>
          </p:cNvPr>
          <p:cNvSpPr>
            <a:spLocks noGrp="1"/>
          </p:cNvSpPr>
          <p:nvPr>
            <p:ph sz="half" idx="1"/>
          </p:nvPr>
        </p:nvSpPr>
        <p:spPr>
          <a:xfrm>
            <a:off x="801513" y="1472737"/>
            <a:ext cx="5181600" cy="4351338"/>
          </a:xfrm>
        </p:spPr>
        <p:txBody>
          <a:bodyPr>
            <a:normAutofit fontScale="92500" lnSpcReduction="10000"/>
          </a:bodyPr>
          <a:lstStyle/>
          <a:p>
            <a:pPr>
              <a:lnSpc>
                <a:spcPct val="120000"/>
              </a:lnSpc>
              <a:buFont typeface="Wingdings" panose="05000000000000000000" pitchFamily="2" charset="2"/>
              <a:buChar char="Ø"/>
            </a:pPr>
            <a:r>
              <a:rPr lang="en-US" sz="2175" dirty="0">
                <a:latin typeface="Times New Roman" panose="02020603050405020304" pitchFamily="18" charset="0"/>
                <a:cs typeface="Times New Roman" panose="02020603050405020304" pitchFamily="18" charset="0"/>
              </a:rPr>
              <a:t>Student received Title IV, HEA funds for a payment period.</a:t>
            </a:r>
          </a:p>
          <a:p>
            <a:pPr>
              <a:lnSpc>
                <a:spcPct val="120000"/>
              </a:lnSpc>
              <a:buFont typeface="Wingdings" panose="05000000000000000000" pitchFamily="2" charset="2"/>
              <a:buChar char="Ø"/>
            </a:pPr>
            <a:r>
              <a:rPr lang="en-US" sz="2175" dirty="0">
                <a:latin typeface="Times New Roman" panose="02020603050405020304" pitchFamily="18" charset="0"/>
                <a:cs typeface="Times New Roman" panose="02020603050405020304" pitchFamily="18" charset="0"/>
              </a:rPr>
              <a:t>A balance remains for one or more payment periods</a:t>
            </a:r>
          </a:p>
          <a:p>
            <a:pPr>
              <a:lnSpc>
                <a:spcPct val="120000"/>
              </a:lnSpc>
              <a:buFont typeface="Wingdings" panose="05000000000000000000" pitchFamily="2" charset="2"/>
              <a:buChar char="Ø"/>
            </a:pPr>
            <a:r>
              <a:rPr lang="en-US" sz="2175" dirty="0">
                <a:latin typeface="Times New Roman" panose="02020603050405020304" pitchFamily="18" charset="0"/>
                <a:cs typeface="Times New Roman" panose="02020603050405020304" pitchFamily="18" charset="0"/>
              </a:rPr>
              <a:t>The student </a:t>
            </a:r>
            <a:r>
              <a:rPr lang="en-US" sz="2175" b="1" u="sng" dirty="0">
                <a:latin typeface="Times New Roman" panose="02020603050405020304" pitchFamily="18" charset="0"/>
                <a:cs typeface="Times New Roman" panose="02020603050405020304" pitchFamily="18" charset="0"/>
              </a:rPr>
              <a:t>MAY</a:t>
            </a:r>
            <a:r>
              <a:rPr lang="en-US" sz="2175" dirty="0">
                <a:latin typeface="Times New Roman" panose="02020603050405020304" pitchFamily="18" charset="0"/>
                <a:cs typeface="Times New Roman" panose="02020603050405020304" pitchFamily="18" charset="0"/>
              </a:rPr>
              <a:t> or </a:t>
            </a:r>
            <a:r>
              <a:rPr lang="en-US" sz="2175" b="1" u="sng" dirty="0">
                <a:latin typeface="Times New Roman" panose="02020603050405020304" pitchFamily="18" charset="0"/>
                <a:cs typeface="Times New Roman" panose="02020603050405020304" pitchFamily="18" charset="0"/>
              </a:rPr>
              <a:t>MAY NOT</a:t>
            </a:r>
            <a:r>
              <a:rPr lang="en-US" sz="2175" dirty="0">
                <a:latin typeface="Times New Roman" panose="02020603050405020304" pitchFamily="18" charset="0"/>
                <a:cs typeface="Times New Roman" panose="02020603050405020304" pitchFamily="18" charset="0"/>
              </a:rPr>
              <a:t> have a loan or a payment agreement</a:t>
            </a:r>
          </a:p>
          <a:p>
            <a:pPr>
              <a:lnSpc>
                <a:spcPct val="120000"/>
              </a:lnSpc>
              <a:buFont typeface="Wingdings" panose="05000000000000000000" pitchFamily="2" charset="2"/>
              <a:buChar char="Ø"/>
            </a:pPr>
            <a:r>
              <a:rPr lang="en-US" sz="2175" dirty="0">
                <a:latin typeface="Times New Roman" panose="02020603050405020304" pitchFamily="18" charset="0"/>
                <a:cs typeface="Times New Roman" panose="02020603050405020304" pitchFamily="18" charset="0"/>
              </a:rPr>
              <a:t>The balance is </a:t>
            </a:r>
            <a:r>
              <a:rPr lang="en-US" sz="2175" b="1" u="sng" dirty="0">
                <a:latin typeface="Times New Roman" panose="02020603050405020304" pitchFamily="18" charset="0"/>
                <a:cs typeface="Times New Roman" panose="02020603050405020304" pitchFamily="18" charset="0"/>
              </a:rPr>
              <a:t>DUE</a:t>
            </a:r>
            <a:r>
              <a:rPr lang="en-US" sz="2175" dirty="0">
                <a:latin typeface="Times New Roman" panose="02020603050405020304" pitchFamily="18" charset="0"/>
                <a:cs typeface="Times New Roman" panose="02020603050405020304" pitchFamily="18" charset="0"/>
              </a:rPr>
              <a:t> to an institutional error associated with the administration of Title IV, HEA programs </a:t>
            </a:r>
            <a:r>
              <a:rPr lang="en-US" sz="2175" b="1" i="1" u="sng" dirty="0">
                <a:latin typeface="Times New Roman" panose="02020603050405020304" pitchFamily="18" charset="0"/>
                <a:cs typeface="Times New Roman" panose="02020603050405020304" pitchFamily="18" charset="0"/>
              </a:rPr>
              <a:t>AND/OR</a:t>
            </a:r>
            <a:r>
              <a:rPr lang="en-US" sz="2175" dirty="0">
                <a:latin typeface="Times New Roman" panose="02020603050405020304" pitchFamily="18" charset="0"/>
                <a:cs typeface="Times New Roman" panose="02020603050405020304" pitchFamily="18" charset="0"/>
              </a:rPr>
              <a:t> committed fraud or misconduct</a:t>
            </a:r>
          </a:p>
        </p:txBody>
      </p:sp>
      <p:sp>
        <p:nvSpPr>
          <p:cNvPr id="7" name="Content Placeholder 6">
            <a:extLst>
              <a:ext uri="{FF2B5EF4-FFF2-40B4-BE49-F238E27FC236}">
                <a16:creationId xmlns:a16="http://schemas.microsoft.com/office/drawing/2014/main" id="{90E27C20-CAD1-0601-9F2A-7173517ED4EC}"/>
              </a:ext>
            </a:extLst>
          </p:cNvPr>
          <p:cNvSpPr>
            <a:spLocks noGrp="1"/>
          </p:cNvSpPr>
          <p:nvPr>
            <p:ph sz="half" idx="2"/>
          </p:nvPr>
        </p:nvSpPr>
        <p:spPr>
          <a:xfrm>
            <a:off x="6504024" y="1893362"/>
            <a:ext cx="3687726" cy="1888063"/>
          </a:xfrm>
          <a:solidFill>
            <a:schemeClr val="tx1"/>
          </a:solidFill>
        </p:spPr>
        <p:txBody>
          <a:bodyPr>
            <a:normAutofit fontScale="92500" lnSpcReduction="10000"/>
          </a:bodyPr>
          <a:lstStyle/>
          <a:p>
            <a:pPr marL="0" indent="0">
              <a:lnSpc>
                <a:spcPct val="120000"/>
              </a:lnSpc>
              <a:buNone/>
            </a:pPr>
            <a:r>
              <a:rPr lang="en-US" b="1" dirty="0">
                <a:solidFill>
                  <a:schemeClr val="bg1"/>
                </a:solidFill>
                <a:latin typeface="Times New Roman" panose="02020603050405020304" pitchFamily="18" charset="0"/>
                <a:cs typeface="Times New Roman" panose="02020603050405020304" pitchFamily="18" charset="0"/>
              </a:rPr>
              <a:t>An institution MAY NOT withhold the transcript AND/OR take another negative action.</a:t>
            </a:r>
          </a:p>
          <a:p>
            <a:pPr marL="0" indent="0">
              <a:buNone/>
            </a:pPr>
            <a:endParaRPr lang="en-US" dirty="0"/>
          </a:p>
        </p:txBody>
      </p:sp>
      <p:sp>
        <p:nvSpPr>
          <p:cNvPr id="2" name="Title 1">
            <a:extLst>
              <a:ext uri="{FF2B5EF4-FFF2-40B4-BE49-F238E27FC236}">
                <a16:creationId xmlns:a16="http://schemas.microsoft.com/office/drawing/2014/main" id="{097BE8A3-C539-EEDD-BB37-08023C90061C}"/>
              </a:ext>
            </a:extLst>
          </p:cNvPr>
          <p:cNvSpPr>
            <a:spLocks noGrp="1"/>
          </p:cNvSpPr>
          <p:nvPr>
            <p:ph type="title"/>
          </p:nvPr>
        </p:nvSpPr>
        <p:spPr>
          <a:xfrm>
            <a:off x="942975" y="350838"/>
            <a:ext cx="8229600" cy="1143000"/>
          </a:xfrm>
        </p:spPr>
        <p:txBody>
          <a:bodyPr/>
          <a:lstStyle/>
          <a:p>
            <a:r>
              <a:rPr lang="en-US" b="1" dirty="0">
                <a:latin typeface="Times New Roman" panose="02020603050405020304" pitchFamily="18" charset="0"/>
                <a:cs typeface="Times New Roman" panose="02020603050405020304" pitchFamily="18" charset="0"/>
              </a:rPr>
              <a:t>Scenario 2</a:t>
            </a:r>
          </a:p>
        </p:txBody>
      </p:sp>
      <p:pic>
        <p:nvPicPr>
          <p:cNvPr id="6" name="Picture 5">
            <a:extLst>
              <a:ext uri="{FF2B5EF4-FFF2-40B4-BE49-F238E27FC236}">
                <a16:creationId xmlns:a16="http://schemas.microsoft.com/office/drawing/2014/main" id="{14702062-DB60-4FBB-8586-8E6807A18737}"/>
              </a:ext>
            </a:extLst>
          </p:cNvPr>
          <p:cNvPicPr>
            <a:picLocks noChangeAspect="1"/>
          </p:cNvPicPr>
          <p:nvPr/>
        </p:nvPicPr>
        <p:blipFill>
          <a:blip r:embed="rId3"/>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3141326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8B2555-D56D-5B4F-FFC3-F5855EC44888}"/>
              </a:ext>
            </a:extLst>
          </p:cNvPr>
          <p:cNvSpPr>
            <a:spLocks noGrp="1"/>
          </p:cNvSpPr>
          <p:nvPr>
            <p:ph sz="half" idx="1"/>
          </p:nvPr>
        </p:nvSpPr>
        <p:spPr>
          <a:xfrm>
            <a:off x="1058827" y="1206716"/>
            <a:ext cx="4629150" cy="4313682"/>
          </a:xfrm>
        </p:spPr>
        <p:txBody>
          <a:bodyPr>
            <a:noAutofit/>
          </a:bodyPr>
          <a:lstStyle/>
          <a:p>
            <a:pPr>
              <a:lnSpc>
                <a:spcPct val="12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Student received Title IV HEA funds for a payment period.</a:t>
            </a:r>
          </a:p>
          <a:p>
            <a:pPr>
              <a:lnSpc>
                <a:spcPct val="12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 balance remains for the payment period</a:t>
            </a:r>
          </a:p>
          <a:p>
            <a:pPr>
              <a:lnSpc>
                <a:spcPct val="12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The student</a:t>
            </a:r>
            <a:r>
              <a:rPr lang="en-US" sz="1800" b="1" dirty="0">
                <a:latin typeface="Times New Roman" panose="02020603050405020304" pitchFamily="18" charset="0"/>
                <a:cs typeface="Times New Roman" panose="02020603050405020304" pitchFamily="18" charset="0"/>
              </a:rPr>
              <a:t> </a:t>
            </a:r>
            <a:r>
              <a:rPr lang="en-US" sz="1800" b="1" u="sng" dirty="0">
                <a:latin typeface="Times New Roman" panose="02020603050405020304" pitchFamily="18" charset="0"/>
                <a:cs typeface="Times New Roman" panose="02020603050405020304" pitchFamily="18" charset="0"/>
              </a:rPr>
              <a:t>DOES </a:t>
            </a:r>
            <a:r>
              <a:rPr lang="en-US" sz="1800" dirty="0">
                <a:latin typeface="Times New Roman" panose="02020603050405020304" pitchFamily="18" charset="0"/>
                <a:cs typeface="Times New Roman" panose="02020603050405020304" pitchFamily="18" charset="0"/>
              </a:rPr>
              <a:t>have a loan or a payment plan in place at the time of the transcript request</a:t>
            </a:r>
          </a:p>
          <a:p>
            <a:pPr>
              <a:lnSpc>
                <a:spcPct val="12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The balance is </a:t>
            </a:r>
            <a:r>
              <a:rPr lang="en-US" sz="1800" b="1" u="sng" dirty="0">
                <a:latin typeface="Times New Roman" panose="02020603050405020304" pitchFamily="18" charset="0"/>
                <a:cs typeface="Times New Roman" panose="02020603050405020304" pitchFamily="18" charset="0"/>
              </a:rPr>
              <a:t>NOT DUE</a:t>
            </a:r>
            <a:r>
              <a:rPr lang="en-US" sz="1800" u="sng"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to an institutional error associated with the administration of Title IV HEA programs </a:t>
            </a:r>
            <a:r>
              <a:rPr lang="en-US" sz="1800" i="1" dirty="0">
                <a:latin typeface="Times New Roman" panose="02020603050405020304" pitchFamily="18" charset="0"/>
                <a:cs typeface="Times New Roman" panose="02020603050405020304" pitchFamily="18" charset="0"/>
              </a:rPr>
              <a:t>and</a:t>
            </a:r>
            <a:r>
              <a:rPr lang="en-US" sz="1800" dirty="0">
                <a:latin typeface="Times New Roman" panose="02020603050405020304" pitchFamily="18" charset="0"/>
                <a:cs typeface="Times New Roman" panose="02020603050405020304" pitchFamily="18" charset="0"/>
              </a:rPr>
              <a:t> </a:t>
            </a:r>
            <a:r>
              <a:rPr lang="en-US" sz="1800" b="1" u="sng" dirty="0">
                <a:latin typeface="Times New Roman" panose="02020603050405020304" pitchFamily="18" charset="0"/>
                <a:cs typeface="Times New Roman" panose="02020603050405020304" pitchFamily="18" charset="0"/>
              </a:rPr>
              <a:t>DID NOT</a:t>
            </a:r>
            <a:r>
              <a:rPr lang="en-US" sz="1800" u="sng"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commit fraud or misconduct</a:t>
            </a:r>
          </a:p>
        </p:txBody>
      </p:sp>
      <p:sp>
        <p:nvSpPr>
          <p:cNvPr id="7" name="Content Placeholder 6">
            <a:extLst>
              <a:ext uri="{FF2B5EF4-FFF2-40B4-BE49-F238E27FC236}">
                <a16:creationId xmlns:a16="http://schemas.microsoft.com/office/drawing/2014/main" id="{90E27C20-CAD1-0601-9F2A-7173517ED4EC}"/>
              </a:ext>
            </a:extLst>
          </p:cNvPr>
          <p:cNvSpPr>
            <a:spLocks noGrp="1"/>
          </p:cNvSpPr>
          <p:nvPr>
            <p:ph sz="half" idx="2"/>
          </p:nvPr>
        </p:nvSpPr>
        <p:spPr>
          <a:xfrm>
            <a:off x="6504024" y="1893363"/>
            <a:ext cx="3706776" cy="2173812"/>
          </a:xfrm>
          <a:solidFill>
            <a:schemeClr val="tx1"/>
          </a:solidFill>
        </p:spPr>
        <p:txBody>
          <a:bodyPr>
            <a:normAutofit fontScale="77500" lnSpcReduction="20000"/>
          </a:bodyPr>
          <a:lstStyle/>
          <a:p>
            <a:pPr marL="0" indent="0">
              <a:lnSpc>
                <a:spcPct val="120000"/>
              </a:lnSpc>
              <a:buNone/>
            </a:pPr>
            <a:r>
              <a:rPr lang="en-US" b="1" dirty="0">
                <a:solidFill>
                  <a:schemeClr val="bg1"/>
                </a:solidFill>
                <a:latin typeface="Times New Roman" panose="02020603050405020304" pitchFamily="18" charset="0"/>
                <a:cs typeface="Times New Roman" panose="02020603050405020304" pitchFamily="18" charset="0"/>
              </a:rPr>
              <a:t>An institution may NOT withhold the section of the transcript associated with the payment period with a balance and/or MAY take another negative action.</a:t>
            </a:r>
          </a:p>
          <a:p>
            <a:pPr marL="0" indent="0">
              <a:buNone/>
            </a:pPr>
            <a:endParaRPr lang="en-US" dirty="0"/>
          </a:p>
        </p:txBody>
      </p:sp>
      <p:sp>
        <p:nvSpPr>
          <p:cNvPr id="2" name="Title 1">
            <a:extLst>
              <a:ext uri="{FF2B5EF4-FFF2-40B4-BE49-F238E27FC236}">
                <a16:creationId xmlns:a16="http://schemas.microsoft.com/office/drawing/2014/main" id="{097BE8A3-C539-EEDD-BB37-08023C90061C}"/>
              </a:ext>
            </a:extLst>
          </p:cNvPr>
          <p:cNvSpPr>
            <a:spLocks noGrp="1"/>
          </p:cNvSpPr>
          <p:nvPr>
            <p:ph type="title"/>
          </p:nvPr>
        </p:nvSpPr>
        <p:spPr>
          <a:xfrm>
            <a:off x="858664" y="151079"/>
            <a:ext cx="8229600" cy="1143000"/>
          </a:xfrm>
        </p:spPr>
        <p:txBody>
          <a:bodyPr/>
          <a:lstStyle/>
          <a:p>
            <a:r>
              <a:rPr lang="en-US" b="1" dirty="0">
                <a:latin typeface="Times New Roman" panose="02020603050405020304" pitchFamily="18" charset="0"/>
                <a:cs typeface="Times New Roman" panose="02020603050405020304" pitchFamily="18" charset="0"/>
              </a:rPr>
              <a:t>Scenario 3</a:t>
            </a:r>
          </a:p>
        </p:txBody>
      </p:sp>
      <p:pic>
        <p:nvPicPr>
          <p:cNvPr id="6" name="Picture 5">
            <a:extLst>
              <a:ext uri="{FF2B5EF4-FFF2-40B4-BE49-F238E27FC236}">
                <a16:creationId xmlns:a16="http://schemas.microsoft.com/office/drawing/2014/main" id="{9CAB822C-6427-4E8B-B0CB-AFBD17889927}"/>
              </a:ext>
            </a:extLst>
          </p:cNvPr>
          <p:cNvPicPr>
            <a:picLocks noChangeAspect="1"/>
          </p:cNvPicPr>
          <p:nvPr/>
        </p:nvPicPr>
        <p:blipFill>
          <a:blip r:embed="rId3"/>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3479403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8B2555-D56D-5B4F-FFC3-F5855EC44888}"/>
              </a:ext>
            </a:extLst>
          </p:cNvPr>
          <p:cNvSpPr>
            <a:spLocks noGrp="1"/>
          </p:cNvSpPr>
          <p:nvPr>
            <p:ph sz="half" idx="1"/>
          </p:nvPr>
        </p:nvSpPr>
        <p:spPr>
          <a:xfrm>
            <a:off x="1133475" y="1948399"/>
            <a:ext cx="3886200" cy="4449762"/>
          </a:xfrm>
        </p:spPr>
        <p:txBody>
          <a:bodyPr>
            <a:normAutofit fontScale="62500" lnSpcReduction="20000"/>
          </a:bodyPr>
          <a:lstStyle/>
          <a:p>
            <a:pPr>
              <a:lnSpc>
                <a:spcPct val="120000"/>
              </a:lnSpc>
              <a:buFont typeface="Wingdings" panose="05000000000000000000" pitchFamily="2" charset="2"/>
              <a:buChar char="Ø"/>
            </a:pPr>
            <a:r>
              <a:rPr lang="en-US" sz="3000" dirty="0">
                <a:latin typeface="+mj-lt"/>
              </a:rPr>
              <a:t>Student </a:t>
            </a:r>
            <a:r>
              <a:rPr lang="en-US" sz="3000" b="1" dirty="0">
                <a:latin typeface="+mj-lt"/>
              </a:rPr>
              <a:t>DID NOT </a:t>
            </a:r>
            <a:r>
              <a:rPr lang="en-US" sz="3000" dirty="0">
                <a:latin typeface="+mj-lt"/>
              </a:rPr>
              <a:t>receive Title IV, HEA funds for </a:t>
            </a:r>
            <a:r>
              <a:rPr lang="en-US" sz="3000" b="1" dirty="0">
                <a:latin typeface="+mj-lt"/>
              </a:rPr>
              <a:t>ANY</a:t>
            </a:r>
            <a:r>
              <a:rPr lang="en-US" sz="3000" dirty="0">
                <a:latin typeface="+mj-lt"/>
              </a:rPr>
              <a:t> payment period</a:t>
            </a:r>
          </a:p>
          <a:p>
            <a:pPr>
              <a:lnSpc>
                <a:spcPct val="120000"/>
              </a:lnSpc>
              <a:buFont typeface="Wingdings" panose="05000000000000000000" pitchFamily="2" charset="2"/>
              <a:buChar char="Ø"/>
            </a:pPr>
            <a:r>
              <a:rPr lang="en-US" sz="3000" dirty="0">
                <a:latin typeface="+mj-lt"/>
              </a:rPr>
              <a:t>A balance remains for one or more payment periods</a:t>
            </a:r>
          </a:p>
        </p:txBody>
      </p:sp>
      <p:sp>
        <p:nvSpPr>
          <p:cNvPr id="7" name="Content Placeholder 6">
            <a:extLst>
              <a:ext uri="{FF2B5EF4-FFF2-40B4-BE49-F238E27FC236}">
                <a16:creationId xmlns:a16="http://schemas.microsoft.com/office/drawing/2014/main" id="{90E27C20-CAD1-0601-9F2A-7173517ED4EC}"/>
              </a:ext>
            </a:extLst>
          </p:cNvPr>
          <p:cNvSpPr>
            <a:spLocks noGrp="1"/>
          </p:cNvSpPr>
          <p:nvPr>
            <p:ph sz="half" idx="2"/>
          </p:nvPr>
        </p:nvSpPr>
        <p:spPr>
          <a:xfrm>
            <a:off x="6572035" y="1874313"/>
            <a:ext cx="3476840" cy="2069038"/>
          </a:xfrm>
          <a:solidFill>
            <a:schemeClr val="tx1"/>
          </a:solidFill>
        </p:spPr>
        <p:txBody>
          <a:bodyPr>
            <a:normAutofit fontScale="62500" lnSpcReduction="20000"/>
          </a:bodyPr>
          <a:lstStyle/>
          <a:p>
            <a:pPr marL="0" indent="0">
              <a:lnSpc>
                <a:spcPct val="120000"/>
              </a:lnSpc>
              <a:buNone/>
            </a:pPr>
            <a:r>
              <a:rPr lang="en-US" sz="3100" b="1" dirty="0">
                <a:solidFill>
                  <a:schemeClr val="bg1"/>
                </a:solidFill>
                <a:latin typeface="Times New Roman" panose="02020603050405020304" pitchFamily="18" charset="0"/>
                <a:cs typeface="Times New Roman" panose="02020603050405020304" pitchFamily="18" charset="0"/>
              </a:rPr>
              <a:t>An institution may withhold the entire transcript and/or take another negative action related to the balance owed.</a:t>
            </a:r>
          </a:p>
          <a:p>
            <a:pPr marL="0" indent="0">
              <a:buNone/>
            </a:pPr>
            <a:endParaRPr lang="en-US" dirty="0"/>
          </a:p>
        </p:txBody>
      </p:sp>
      <p:sp>
        <p:nvSpPr>
          <p:cNvPr id="2" name="Title 1">
            <a:extLst>
              <a:ext uri="{FF2B5EF4-FFF2-40B4-BE49-F238E27FC236}">
                <a16:creationId xmlns:a16="http://schemas.microsoft.com/office/drawing/2014/main" id="{097BE8A3-C539-EEDD-BB37-08023C90061C}"/>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Scenario 4</a:t>
            </a:r>
          </a:p>
        </p:txBody>
      </p:sp>
      <p:pic>
        <p:nvPicPr>
          <p:cNvPr id="6" name="Picture 5">
            <a:extLst>
              <a:ext uri="{FF2B5EF4-FFF2-40B4-BE49-F238E27FC236}">
                <a16:creationId xmlns:a16="http://schemas.microsoft.com/office/drawing/2014/main" id="{AA6D25A7-C46A-459F-AD29-18CD8D19A68F}"/>
              </a:ext>
            </a:extLst>
          </p:cNvPr>
          <p:cNvPicPr>
            <a:picLocks noChangeAspect="1"/>
          </p:cNvPicPr>
          <p:nvPr/>
        </p:nvPicPr>
        <p:blipFill>
          <a:blip r:embed="rId3"/>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316571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26711" y="5187929"/>
            <a:ext cx="18485" cy="1149748"/>
          </a:xfrm>
          <a:prstGeom prst="rect">
            <a:avLst/>
          </a:prstGeom>
        </p:spPr>
      </p:pic>
      <p:pic>
        <p:nvPicPr>
          <p:cNvPr id="3" name="Picture 2"/>
          <p:cNvPicPr>
            <a:picLocks noChangeAspect="1"/>
          </p:cNvPicPr>
          <p:nvPr/>
        </p:nvPicPr>
        <p:blipFill>
          <a:blip r:embed="rId2"/>
          <a:stretch>
            <a:fillRect/>
          </a:stretch>
        </p:blipFill>
        <p:spPr>
          <a:xfrm>
            <a:off x="7297402" y="5165570"/>
            <a:ext cx="18485" cy="1149748"/>
          </a:xfrm>
          <a:prstGeom prst="rect">
            <a:avLst/>
          </a:prstGeom>
        </p:spPr>
      </p:pic>
      <p:pic>
        <p:nvPicPr>
          <p:cNvPr id="14" name="Picture 13"/>
          <p:cNvPicPr>
            <a:picLocks noChangeAspect="1"/>
          </p:cNvPicPr>
          <p:nvPr/>
        </p:nvPicPr>
        <p:blipFill>
          <a:blip r:embed="rId3"/>
          <a:stretch>
            <a:fillRect/>
          </a:stretch>
        </p:blipFill>
        <p:spPr>
          <a:xfrm>
            <a:off x="4976770" y="5187929"/>
            <a:ext cx="1615085" cy="1196820"/>
          </a:xfrm>
          <a:prstGeom prst="rect">
            <a:avLst/>
          </a:prstGeom>
        </p:spPr>
      </p:pic>
      <p:pic>
        <p:nvPicPr>
          <p:cNvPr id="15" name="Picture 14"/>
          <p:cNvPicPr>
            <a:picLocks noChangeAspect="1"/>
          </p:cNvPicPr>
          <p:nvPr/>
        </p:nvPicPr>
        <p:blipFill>
          <a:blip r:embed="rId4"/>
          <a:stretch>
            <a:fillRect/>
          </a:stretch>
        </p:blipFill>
        <p:spPr>
          <a:xfrm>
            <a:off x="7829428" y="5371965"/>
            <a:ext cx="1911661" cy="736959"/>
          </a:xfrm>
          <a:prstGeom prst="rect">
            <a:avLst/>
          </a:prstGeom>
        </p:spPr>
      </p:pic>
      <p:pic>
        <p:nvPicPr>
          <p:cNvPr id="7" name="Picture 6"/>
          <p:cNvPicPr>
            <a:picLocks noChangeAspect="1"/>
          </p:cNvPicPr>
          <p:nvPr/>
        </p:nvPicPr>
        <p:blipFill>
          <a:blip r:embed="rId5"/>
          <a:stretch>
            <a:fillRect/>
          </a:stretch>
        </p:blipFill>
        <p:spPr>
          <a:xfrm>
            <a:off x="6998418" y="1829188"/>
            <a:ext cx="4943894" cy="873531"/>
          </a:xfrm>
          <a:prstGeom prst="rect">
            <a:avLst/>
          </a:prstGeom>
        </p:spPr>
      </p:pic>
      <p:pic>
        <p:nvPicPr>
          <p:cNvPr id="8" name="Picture 7"/>
          <p:cNvPicPr>
            <a:picLocks noChangeAspect="1"/>
          </p:cNvPicPr>
          <p:nvPr/>
        </p:nvPicPr>
        <p:blipFill>
          <a:blip r:embed="rId6"/>
          <a:stretch>
            <a:fillRect/>
          </a:stretch>
        </p:blipFill>
        <p:spPr>
          <a:xfrm>
            <a:off x="2070703" y="2262375"/>
            <a:ext cx="3487120" cy="1663256"/>
          </a:xfrm>
          <a:prstGeom prst="rect">
            <a:avLst/>
          </a:prstGeom>
        </p:spPr>
      </p:pic>
      <p:pic>
        <p:nvPicPr>
          <p:cNvPr id="9" name="Picture 8"/>
          <p:cNvPicPr>
            <a:picLocks noChangeAspect="1"/>
          </p:cNvPicPr>
          <p:nvPr/>
        </p:nvPicPr>
        <p:blipFill>
          <a:blip r:embed="rId7"/>
          <a:stretch>
            <a:fillRect/>
          </a:stretch>
        </p:blipFill>
        <p:spPr>
          <a:xfrm>
            <a:off x="2353173" y="3459692"/>
            <a:ext cx="6601782" cy="971264"/>
          </a:xfrm>
          <a:prstGeom prst="rect">
            <a:avLst/>
          </a:prstGeom>
        </p:spPr>
      </p:pic>
      <p:pic>
        <p:nvPicPr>
          <p:cNvPr id="10" name="Picture 9"/>
          <p:cNvPicPr>
            <a:picLocks noChangeAspect="1"/>
          </p:cNvPicPr>
          <p:nvPr/>
        </p:nvPicPr>
        <p:blipFill>
          <a:blip r:embed="rId8"/>
          <a:stretch>
            <a:fillRect/>
          </a:stretch>
        </p:blipFill>
        <p:spPr>
          <a:xfrm>
            <a:off x="4794813" y="512039"/>
            <a:ext cx="2001483" cy="2080469"/>
          </a:xfrm>
          <a:prstGeom prst="rect">
            <a:avLst/>
          </a:prstGeom>
        </p:spPr>
      </p:pic>
      <p:pic>
        <p:nvPicPr>
          <p:cNvPr id="11" name="Picture 10"/>
          <p:cNvPicPr>
            <a:picLocks noChangeAspect="1"/>
          </p:cNvPicPr>
          <p:nvPr/>
        </p:nvPicPr>
        <p:blipFill>
          <a:blip r:embed="rId9"/>
          <a:stretch>
            <a:fillRect/>
          </a:stretch>
        </p:blipFill>
        <p:spPr>
          <a:xfrm>
            <a:off x="435068" y="2735884"/>
            <a:ext cx="2056931" cy="2056931"/>
          </a:xfrm>
          <a:prstGeom prst="rect">
            <a:avLst/>
          </a:prstGeom>
        </p:spPr>
      </p:pic>
      <p:pic>
        <p:nvPicPr>
          <p:cNvPr id="12" name="Picture 11"/>
          <p:cNvPicPr>
            <a:picLocks noChangeAspect="1"/>
          </p:cNvPicPr>
          <p:nvPr/>
        </p:nvPicPr>
        <p:blipFill>
          <a:blip r:embed="rId10"/>
          <a:stretch>
            <a:fillRect/>
          </a:stretch>
        </p:blipFill>
        <p:spPr>
          <a:xfrm>
            <a:off x="11111413" y="5976995"/>
            <a:ext cx="818104" cy="815507"/>
          </a:xfrm>
          <a:prstGeom prst="rect">
            <a:avLst/>
          </a:prstGeom>
        </p:spPr>
      </p:pic>
      <p:pic>
        <p:nvPicPr>
          <p:cNvPr id="16" name="Picture 15">
            <a:extLst>
              <a:ext uri="{FF2B5EF4-FFF2-40B4-BE49-F238E27FC236}">
                <a16:creationId xmlns:a16="http://schemas.microsoft.com/office/drawing/2014/main" id="{3DA448A6-1E8C-48CA-BD79-1FA65890A2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1699" y="5346714"/>
            <a:ext cx="2454865" cy="879250"/>
          </a:xfrm>
          <a:prstGeom prst="rect">
            <a:avLst/>
          </a:prstGeom>
        </p:spPr>
      </p:pic>
      <p:pic>
        <p:nvPicPr>
          <p:cNvPr id="17" name="Picture 16">
            <a:extLst>
              <a:ext uri="{FF2B5EF4-FFF2-40B4-BE49-F238E27FC236}">
                <a16:creationId xmlns:a16="http://schemas.microsoft.com/office/drawing/2014/main" id="{78C63446-25E2-400F-AFC8-1E2DF917F86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21320" y="749076"/>
            <a:ext cx="2454865" cy="879250"/>
          </a:xfrm>
          <a:prstGeom prst="rect">
            <a:avLst/>
          </a:prstGeom>
        </p:spPr>
      </p:pic>
    </p:spTree>
    <p:extLst>
      <p:ext uri="{BB962C8B-B14F-4D97-AF65-F5344CB8AC3E}">
        <p14:creationId xmlns:p14="http://schemas.microsoft.com/office/powerpoint/2010/main" val="15951692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8B2555-D56D-5B4F-FFC3-F5855EC44888}"/>
              </a:ext>
            </a:extLst>
          </p:cNvPr>
          <p:cNvSpPr>
            <a:spLocks noGrp="1"/>
          </p:cNvSpPr>
          <p:nvPr>
            <p:ph sz="half" idx="1"/>
          </p:nvPr>
        </p:nvSpPr>
        <p:spPr>
          <a:xfrm>
            <a:off x="904875" y="1769537"/>
            <a:ext cx="3886200" cy="3563321"/>
          </a:xfrm>
        </p:spPr>
        <p:txBody>
          <a:bodyPr>
            <a:noAutofit/>
          </a:bodyPr>
          <a:lstStyle/>
          <a:p>
            <a:pPr>
              <a:lnSpc>
                <a:spcPct val="120000"/>
              </a:lnSpc>
              <a:buFont typeface="Wingdings" panose="05000000000000000000" pitchFamily="2" charset="2"/>
              <a:buChar char="Ø"/>
            </a:pPr>
            <a:r>
              <a:rPr lang="en-US" sz="3000" dirty="0">
                <a:latin typeface="+mj-lt"/>
              </a:rPr>
              <a:t>Student</a:t>
            </a:r>
            <a:r>
              <a:rPr lang="en-US" sz="3000" b="1" dirty="0">
                <a:latin typeface="+mj-lt"/>
              </a:rPr>
              <a:t> DOES </a:t>
            </a:r>
            <a:r>
              <a:rPr lang="en-US" sz="3000" dirty="0">
                <a:latin typeface="+mj-lt"/>
              </a:rPr>
              <a:t>receive Title IV, HEA funds for a payment period</a:t>
            </a:r>
          </a:p>
          <a:p>
            <a:pPr>
              <a:lnSpc>
                <a:spcPct val="120000"/>
              </a:lnSpc>
              <a:buFont typeface="Wingdings" panose="05000000000000000000" pitchFamily="2" charset="2"/>
              <a:buChar char="Ø"/>
            </a:pPr>
            <a:r>
              <a:rPr lang="en-US" sz="3000" dirty="0">
                <a:latin typeface="+mj-lt"/>
              </a:rPr>
              <a:t>Account is paid in full for that payment period</a:t>
            </a:r>
          </a:p>
        </p:txBody>
      </p:sp>
      <p:sp>
        <p:nvSpPr>
          <p:cNvPr id="7" name="Content Placeholder 6">
            <a:extLst>
              <a:ext uri="{FF2B5EF4-FFF2-40B4-BE49-F238E27FC236}">
                <a16:creationId xmlns:a16="http://schemas.microsoft.com/office/drawing/2014/main" id="{90E27C20-CAD1-0601-9F2A-7173517ED4EC}"/>
              </a:ext>
            </a:extLst>
          </p:cNvPr>
          <p:cNvSpPr>
            <a:spLocks noGrp="1"/>
          </p:cNvSpPr>
          <p:nvPr>
            <p:ph sz="half" idx="2"/>
          </p:nvPr>
        </p:nvSpPr>
        <p:spPr>
          <a:xfrm>
            <a:off x="6504024" y="1893362"/>
            <a:ext cx="3697251" cy="2335738"/>
          </a:xfrm>
          <a:solidFill>
            <a:schemeClr val="tx1"/>
          </a:solidFill>
        </p:spPr>
        <p:txBody>
          <a:bodyPr>
            <a:normAutofit fontScale="62500" lnSpcReduction="20000"/>
          </a:bodyPr>
          <a:lstStyle/>
          <a:p>
            <a:pPr marL="0" indent="0">
              <a:lnSpc>
                <a:spcPct val="120000"/>
              </a:lnSpc>
              <a:buNone/>
            </a:pPr>
            <a:r>
              <a:rPr lang="en-US" sz="3400" b="1" dirty="0">
                <a:solidFill>
                  <a:schemeClr val="bg1"/>
                </a:solidFill>
                <a:latin typeface="Times New Roman" panose="02020603050405020304" pitchFamily="18" charset="0"/>
                <a:cs typeface="Times New Roman" panose="02020603050405020304" pitchFamily="18" charset="0"/>
              </a:rPr>
              <a:t>An institution CANNOT withhold the portion of the transcript for the courses within the payment period OR </a:t>
            </a:r>
            <a:r>
              <a:rPr lang="en-US" sz="3400" b="1" i="1" dirty="0">
                <a:solidFill>
                  <a:schemeClr val="bg1"/>
                </a:solidFill>
                <a:latin typeface="Times New Roman" panose="02020603050405020304" pitchFamily="18" charset="0"/>
                <a:cs typeface="Times New Roman" panose="02020603050405020304" pitchFamily="18" charset="0"/>
              </a:rPr>
              <a:t>any</a:t>
            </a:r>
            <a:r>
              <a:rPr lang="en-US" sz="3400" b="1" dirty="0">
                <a:solidFill>
                  <a:schemeClr val="bg1"/>
                </a:solidFill>
                <a:latin typeface="Times New Roman" panose="02020603050405020304" pitchFamily="18" charset="0"/>
                <a:cs typeface="Times New Roman" panose="02020603050405020304" pitchFamily="18" charset="0"/>
              </a:rPr>
              <a:t> previous payment periods that are paid in full </a:t>
            </a:r>
            <a:r>
              <a:rPr lang="en-US" sz="3400" b="1" i="1" dirty="0">
                <a:solidFill>
                  <a:schemeClr val="bg1"/>
                </a:solidFill>
                <a:latin typeface="Times New Roman" panose="02020603050405020304" pitchFamily="18" charset="0"/>
                <a:cs typeface="Times New Roman" panose="02020603050405020304" pitchFamily="18" charset="0"/>
              </a:rPr>
              <a:t>and </a:t>
            </a:r>
            <a:r>
              <a:rPr lang="en-US" sz="3400" b="1" dirty="0">
                <a:solidFill>
                  <a:schemeClr val="bg1"/>
                </a:solidFill>
                <a:latin typeface="Times New Roman" panose="02020603050405020304" pitchFamily="18" charset="0"/>
                <a:cs typeface="Times New Roman" panose="02020603050405020304" pitchFamily="18" charset="0"/>
              </a:rPr>
              <a:t>Title IV, HEA funds were used.</a:t>
            </a:r>
          </a:p>
          <a:p>
            <a:pPr marL="0" indent="0">
              <a:buNone/>
            </a:pPr>
            <a:endParaRPr lang="en-US" dirty="0"/>
          </a:p>
        </p:txBody>
      </p:sp>
      <p:sp>
        <p:nvSpPr>
          <p:cNvPr id="2" name="Title 1">
            <a:extLst>
              <a:ext uri="{FF2B5EF4-FFF2-40B4-BE49-F238E27FC236}">
                <a16:creationId xmlns:a16="http://schemas.microsoft.com/office/drawing/2014/main" id="{097BE8A3-C539-EEDD-BB37-08023C90061C}"/>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Scenario 5</a:t>
            </a:r>
          </a:p>
        </p:txBody>
      </p:sp>
      <p:pic>
        <p:nvPicPr>
          <p:cNvPr id="6" name="Picture 5">
            <a:extLst>
              <a:ext uri="{FF2B5EF4-FFF2-40B4-BE49-F238E27FC236}">
                <a16:creationId xmlns:a16="http://schemas.microsoft.com/office/drawing/2014/main" id="{C0B04393-03D6-43F0-B636-609B8F233C79}"/>
              </a:ext>
            </a:extLst>
          </p:cNvPr>
          <p:cNvPicPr>
            <a:picLocks noChangeAspect="1"/>
          </p:cNvPicPr>
          <p:nvPr/>
        </p:nvPicPr>
        <p:blipFill>
          <a:blip r:embed="rId3"/>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2945829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8B2555-D56D-5B4F-FFC3-F5855EC44888}"/>
              </a:ext>
            </a:extLst>
          </p:cNvPr>
          <p:cNvSpPr>
            <a:spLocks noGrp="1"/>
          </p:cNvSpPr>
          <p:nvPr>
            <p:ph sz="half" idx="1"/>
          </p:nvPr>
        </p:nvSpPr>
        <p:spPr>
          <a:xfrm>
            <a:off x="1420776" y="1543051"/>
            <a:ext cx="3886200" cy="4133849"/>
          </a:xfrm>
        </p:spPr>
        <p:txBody>
          <a:bodyPr>
            <a:normAutofit fontScale="70000" lnSpcReduction="20000"/>
          </a:bodyPr>
          <a:lstStyle/>
          <a:p>
            <a:pPr>
              <a:lnSpc>
                <a:spcPct val="120000"/>
              </a:lnSpc>
              <a:buFont typeface="Wingdings" panose="05000000000000000000" pitchFamily="2" charset="2"/>
              <a:buChar char="Ø"/>
            </a:pPr>
            <a:r>
              <a:rPr lang="en-US" sz="3800" dirty="0">
                <a:latin typeface="Times New Roman" panose="02020603050405020304" pitchFamily="18" charset="0"/>
                <a:cs typeface="Times New Roman" panose="02020603050405020304" pitchFamily="18" charset="0"/>
              </a:rPr>
              <a:t>A student </a:t>
            </a:r>
            <a:r>
              <a:rPr lang="en-US" sz="3800" b="1" dirty="0">
                <a:latin typeface="Times New Roman" panose="02020603050405020304" pitchFamily="18" charset="0"/>
                <a:cs typeface="Times New Roman" panose="02020603050405020304" pitchFamily="18" charset="0"/>
              </a:rPr>
              <a:t>DID NOT </a:t>
            </a:r>
            <a:r>
              <a:rPr lang="en-US" sz="3800" dirty="0">
                <a:latin typeface="Times New Roman" panose="02020603050405020304" pitchFamily="18" charset="0"/>
                <a:cs typeface="Times New Roman" panose="02020603050405020304" pitchFamily="18" charset="0"/>
              </a:rPr>
              <a:t>receive any Title IV/federal funds for a term and has a balance for the term. However, for previous terms, DID receive Title IV/federal funds, but those terms were paid </a:t>
            </a:r>
            <a:r>
              <a:rPr lang="en-US" sz="3800" dirty="0">
                <a:solidFill>
                  <a:schemeClr val="bg1"/>
                </a:solidFill>
                <a:latin typeface="Times New Roman" panose="02020603050405020304" pitchFamily="18" charset="0"/>
                <a:cs typeface="Times New Roman" panose="02020603050405020304" pitchFamily="18" charset="0"/>
              </a:rPr>
              <a:t>in </a:t>
            </a:r>
            <a:r>
              <a:rPr lang="en-US" sz="2400" dirty="0">
                <a:solidFill>
                  <a:schemeClr val="bg1"/>
                </a:solidFill>
                <a:latin typeface="+mj-lt"/>
              </a:rPr>
              <a:t>full</a:t>
            </a:r>
            <a:r>
              <a:rPr lang="en-US" sz="2400" dirty="0">
                <a:solidFill>
                  <a:schemeClr val="bg1"/>
                </a:solidFill>
              </a:rPr>
              <a:t>. </a:t>
            </a:r>
          </a:p>
        </p:txBody>
      </p:sp>
      <p:sp>
        <p:nvSpPr>
          <p:cNvPr id="7" name="Content Placeholder 6">
            <a:extLst>
              <a:ext uri="{FF2B5EF4-FFF2-40B4-BE49-F238E27FC236}">
                <a16:creationId xmlns:a16="http://schemas.microsoft.com/office/drawing/2014/main" id="{90E27C20-CAD1-0601-9F2A-7173517ED4EC}"/>
              </a:ext>
            </a:extLst>
          </p:cNvPr>
          <p:cNvSpPr>
            <a:spLocks noGrp="1"/>
          </p:cNvSpPr>
          <p:nvPr>
            <p:ph sz="half" idx="2"/>
          </p:nvPr>
        </p:nvSpPr>
        <p:spPr>
          <a:xfrm>
            <a:off x="6504024" y="1575926"/>
            <a:ext cx="3886200" cy="2738900"/>
          </a:xfrm>
          <a:solidFill>
            <a:schemeClr val="tx1"/>
          </a:solidFill>
        </p:spPr>
        <p:txBody>
          <a:bodyPr>
            <a:normAutofit fontScale="70000" lnSpcReduction="20000"/>
          </a:bodyPr>
          <a:lstStyle/>
          <a:p>
            <a:pPr marL="0" indent="0">
              <a:lnSpc>
                <a:spcPct val="120000"/>
              </a:lnSpc>
              <a:buNone/>
            </a:pPr>
            <a:r>
              <a:rPr lang="en-US" b="1" dirty="0">
                <a:solidFill>
                  <a:schemeClr val="bg1"/>
                </a:solidFill>
                <a:latin typeface="Times New Roman" panose="02020603050405020304" pitchFamily="18" charset="0"/>
                <a:cs typeface="Times New Roman" panose="02020603050405020304" pitchFamily="18" charset="0"/>
              </a:rPr>
              <a:t>An institution COULD NOT withhold a transcript for previous terms that were paid in full and received Title IV funds, but COULD withhold the transcript for the term where they did not use any federal funds, but have a balance.</a:t>
            </a:r>
          </a:p>
          <a:p>
            <a:pPr marL="0" indent="0">
              <a:buNone/>
            </a:pPr>
            <a:endParaRPr lang="en-US" dirty="0"/>
          </a:p>
        </p:txBody>
      </p:sp>
      <p:sp>
        <p:nvSpPr>
          <p:cNvPr id="2" name="Title 1">
            <a:extLst>
              <a:ext uri="{FF2B5EF4-FFF2-40B4-BE49-F238E27FC236}">
                <a16:creationId xmlns:a16="http://schemas.microsoft.com/office/drawing/2014/main" id="{097BE8A3-C539-EEDD-BB37-08023C90061C}"/>
              </a:ext>
            </a:extLst>
          </p:cNvPr>
          <p:cNvSpPr>
            <a:spLocks noGrp="1"/>
          </p:cNvSpPr>
          <p:nvPr>
            <p:ph type="title"/>
          </p:nvPr>
        </p:nvSpPr>
        <p:spPr>
          <a:xfrm>
            <a:off x="1420776" y="285750"/>
            <a:ext cx="8229600" cy="1143000"/>
          </a:xfrm>
        </p:spPr>
        <p:txBody>
          <a:bodyPr>
            <a:normAutofit/>
          </a:bodyPr>
          <a:lstStyle/>
          <a:p>
            <a:r>
              <a:rPr lang="en-US" b="1" dirty="0">
                <a:effectLst/>
                <a:latin typeface="Times New Roman" panose="02020603050405020304" pitchFamily="18" charset="0"/>
                <a:cs typeface="Times New Roman" panose="02020603050405020304" pitchFamily="18" charset="0"/>
              </a:rPr>
              <a:t>Scenario 6</a:t>
            </a:r>
          </a:p>
        </p:txBody>
      </p:sp>
      <p:pic>
        <p:nvPicPr>
          <p:cNvPr id="6" name="Picture 5">
            <a:extLst>
              <a:ext uri="{FF2B5EF4-FFF2-40B4-BE49-F238E27FC236}">
                <a16:creationId xmlns:a16="http://schemas.microsoft.com/office/drawing/2014/main" id="{6032FD7C-1335-43B9-BEE4-E9ADAABC4C6C}"/>
              </a:ext>
            </a:extLst>
          </p:cNvPr>
          <p:cNvPicPr>
            <a:picLocks noChangeAspect="1"/>
          </p:cNvPicPr>
          <p:nvPr/>
        </p:nvPicPr>
        <p:blipFill>
          <a:blip r:embed="rId3"/>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71011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D7753E-A02C-6306-4B7E-C8B9761674B1}"/>
              </a:ext>
            </a:extLst>
          </p:cNvPr>
          <p:cNvSpPr>
            <a:spLocks noGrp="1"/>
          </p:cNvSpPr>
          <p:nvPr>
            <p:ph idx="1"/>
          </p:nvPr>
        </p:nvSpPr>
        <p:spPr>
          <a:xfrm>
            <a:off x="838200" y="1866510"/>
            <a:ext cx="4811340" cy="3263504"/>
          </a:xfrm>
        </p:spPr>
        <p:txBody>
          <a:bodyPr>
            <a:normAutofit fontScale="92500" lnSpcReduction="20000"/>
          </a:bodyPr>
          <a:lstStyle/>
          <a:p>
            <a:pPr>
              <a:buFont typeface="Wingdings" panose="05000000000000000000" pitchFamily="2" charset="2"/>
              <a:buChar char="Ø"/>
            </a:pPr>
            <a:r>
              <a:rPr lang="en-US" dirty="0"/>
              <a:t>Higher Education community to submit feedback to ED</a:t>
            </a:r>
          </a:p>
          <a:p>
            <a:pPr lvl="1">
              <a:buFont typeface="Arial" panose="020B0604020202020204" pitchFamily="34" charset="0"/>
              <a:buChar char="•"/>
            </a:pPr>
            <a:r>
              <a:rPr lang="en-US" dirty="0"/>
              <a:t>Hopeful for sub-regulatory guidance and clarifications</a:t>
            </a:r>
          </a:p>
          <a:p>
            <a:pPr>
              <a:buFont typeface="Wingdings" panose="05000000000000000000" pitchFamily="2" charset="2"/>
              <a:buChar char="Ø"/>
            </a:pPr>
            <a:r>
              <a:rPr lang="en-US" dirty="0"/>
              <a:t>Schools will need to look at systems and policies</a:t>
            </a:r>
          </a:p>
          <a:p>
            <a:pPr>
              <a:buFont typeface="Wingdings" panose="05000000000000000000" pitchFamily="2" charset="2"/>
              <a:buChar char="Ø"/>
            </a:pPr>
            <a:r>
              <a:rPr lang="en-US" dirty="0"/>
              <a:t>Begin conversations with campus stakeholders</a:t>
            </a:r>
          </a:p>
          <a:p>
            <a:pPr>
              <a:buFont typeface="Wingdings" panose="05000000000000000000" pitchFamily="2" charset="2"/>
              <a:buChar char="Ø"/>
            </a:pPr>
            <a:r>
              <a:rPr lang="en-US" dirty="0"/>
              <a:t>Don’t throw in the towel just yet…</a:t>
            </a:r>
          </a:p>
        </p:txBody>
      </p:sp>
      <p:sp>
        <p:nvSpPr>
          <p:cNvPr id="2" name="Title 1">
            <a:extLst>
              <a:ext uri="{FF2B5EF4-FFF2-40B4-BE49-F238E27FC236}">
                <a16:creationId xmlns:a16="http://schemas.microsoft.com/office/drawing/2014/main" id="{88A9A5C0-C05A-AA24-1A29-FC8172285FD4}"/>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Next Steps</a:t>
            </a:r>
          </a:p>
        </p:txBody>
      </p:sp>
      <p:pic>
        <p:nvPicPr>
          <p:cNvPr id="5" name="Picture 4" descr="A group of people standing in a room&#10;&#10;Description automatically generated">
            <a:extLst>
              <a:ext uri="{FF2B5EF4-FFF2-40B4-BE49-F238E27FC236}">
                <a16:creationId xmlns:a16="http://schemas.microsoft.com/office/drawing/2014/main" id="{1F5303D3-08E3-969C-A8D8-2B6AF8382F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63992" y="2012283"/>
            <a:ext cx="3349079" cy="2971959"/>
          </a:xfrm>
          <a:prstGeom prst="rect">
            <a:avLst/>
          </a:prstGeom>
        </p:spPr>
      </p:pic>
      <p:pic>
        <p:nvPicPr>
          <p:cNvPr id="6" name="Picture 5">
            <a:extLst>
              <a:ext uri="{FF2B5EF4-FFF2-40B4-BE49-F238E27FC236}">
                <a16:creationId xmlns:a16="http://schemas.microsoft.com/office/drawing/2014/main" id="{8EE1E8D5-AF62-493A-BD83-A829F4AD2F95}"/>
              </a:ext>
            </a:extLst>
          </p:cNvPr>
          <p:cNvPicPr>
            <a:picLocks noChangeAspect="1"/>
          </p:cNvPicPr>
          <p:nvPr/>
        </p:nvPicPr>
        <p:blipFill>
          <a:blip r:embed="rId4"/>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146402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32021" y="3296735"/>
            <a:ext cx="10354144" cy="2051595"/>
          </a:xfrm>
          <a:prstGeom prst="rect">
            <a:avLst/>
          </a:prstGeom>
        </p:spPr>
      </p:pic>
      <p:pic>
        <p:nvPicPr>
          <p:cNvPr id="7" name="Picture 6"/>
          <p:cNvPicPr>
            <a:picLocks noChangeAspect="1"/>
          </p:cNvPicPr>
          <p:nvPr/>
        </p:nvPicPr>
        <p:blipFill>
          <a:blip r:embed="rId4"/>
          <a:stretch>
            <a:fillRect/>
          </a:stretch>
        </p:blipFill>
        <p:spPr>
          <a:xfrm>
            <a:off x="3498577" y="2024447"/>
            <a:ext cx="898356" cy="1815197"/>
          </a:xfrm>
          <a:prstGeom prst="rect">
            <a:avLst/>
          </a:prstGeom>
        </p:spPr>
      </p:pic>
      <p:pic>
        <p:nvPicPr>
          <p:cNvPr id="9" name="Picture 8"/>
          <p:cNvPicPr>
            <a:picLocks noChangeAspect="1"/>
          </p:cNvPicPr>
          <p:nvPr/>
        </p:nvPicPr>
        <p:blipFill>
          <a:blip r:embed="rId5"/>
          <a:stretch>
            <a:fillRect/>
          </a:stretch>
        </p:blipFill>
        <p:spPr>
          <a:xfrm>
            <a:off x="5491469" y="1801527"/>
            <a:ext cx="898356" cy="2092468"/>
          </a:xfrm>
          <a:prstGeom prst="rect">
            <a:avLst/>
          </a:prstGeom>
        </p:spPr>
      </p:pic>
      <p:pic>
        <p:nvPicPr>
          <p:cNvPr id="10" name="Picture 9"/>
          <p:cNvPicPr>
            <a:picLocks noChangeAspect="1"/>
          </p:cNvPicPr>
          <p:nvPr/>
        </p:nvPicPr>
        <p:blipFill>
          <a:blip r:embed="rId5"/>
          <a:stretch>
            <a:fillRect/>
          </a:stretch>
        </p:blipFill>
        <p:spPr>
          <a:xfrm>
            <a:off x="10587809" y="1683126"/>
            <a:ext cx="898356" cy="2092468"/>
          </a:xfrm>
          <a:prstGeom prst="rect">
            <a:avLst/>
          </a:prstGeom>
        </p:spPr>
      </p:pic>
      <p:pic>
        <p:nvPicPr>
          <p:cNvPr id="11" name="Picture 10"/>
          <p:cNvPicPr>
            <a:picLocks noChangeAspect="1"/>
          </p:cNvPicPr>
          <p:nvPr/>
        </p:nvPicPr>
        <p:blipFill>
          <a:blip r:embed="rId5"/>
          <a:stretch>
            <a:fillRect/>
          </a:stretch>
        </p:blipFill>
        <p:spPr>
          <a:xfrm>
            <a:off x="8303048" y="1757766"/>
            <a:ext cx="898356" cy="2092468"/>
          </a:xfrm>
          <a:prstGeom prst="rect">
            <a:avLst/>
          </a:prstGeom>
        </p:spPr>
      </p:pic>
      <p:pic>
        <p:nvPicPr>
          <p:cNvPr id="12" name="Picture 11"/>
          <p:cNvPicPr>
            <a:picLocks noChangeAspect="1"/>
          </p:cNvPicPr>
          <p:nvPr/>
        </p:nvPicPr>
        <p:blipFill>
          <a:blip r:embed="rId5"/>
          <a:stretch>
            <a:fillRect/>
          </a:stretch>
        </p:blipFill>
        <p:spPr>
          <a:xfrm>
            <a:off x="662651" y="1747176"/>
            <a:ext cx="898356" cy="2092468"/>
          </a:xfrm>
          <a:prstGeom prst="rect">
            <a:avLst/>
          </a:prstGeom>
        </p:spPr>
      </p:pic>
      <p:sp>
        <p:nvSpPr>
          <p:cNvPr id="2" name="Rectangle 1"/>
          <p:cNvSpPr/>
          <p:nvPr/>
        </p:nvSpPr>
        <p:spPr>
          <a:xfrm>
            <a:off x="2970631" y="135966"/>
            <a:ext cx="5151860" cy="628955"/>
          </a:xfrm>
          <a:prstGeom prst="rect">
            <a:avLst/>
          </a:prstGeom>
        </p:spPr>
        <p:txBody>
          <a:bodyPr wrap="none">
            <a:spAutoFit/>
          </a:bodyPr>
          <a:lstStyle/>
          <a:p>
            <a:r>
              <a:rPr lang="en-US" sz="3487" kern="0" spc="52" dirty="0">
                <a:solidFill>
                  <a:srgbClr val="1B365D"/>
                </a:solidFill>
                <a:latin typeface="Conthrax Sb" panose="020B0707020201080204" pitchFamily="34" charset="0"/>
                <a:ea typeface="+mj-ea"/>
                <a:cs typeface="Calibri"/>
              </a:rPr>
              <a:t>Your</a:t>
            </a:r>
            <a:r>
              <a:rPr lang="en-US" sz="3487" kern="0" spc="52" dirty="0">
                <a:solidFill>
                  <a:srgbClr val="008A46"/>
                </a:solidFill>
                <a:latin typeface="Conthrax Sb" panose="020B0707020201080204" pitchFamily="34" charset="0"/>
                <a:ea typeface="+mj-ea"/>
                <a:cs typeface="Calibri"/>
              </a:rPr>
              <a:t> </a:t>
            </a:r>
            <a:r>
              <a:rPr lang="en-US" sz="3487" kern="0" spc="52" dirty="0">
                <a:solidFill>
                  <a:srgbClr val="007B5F"/>
                </a:solidFill>
                <a:latin typeface="Conthrax Sb" panose="020B0707020201080204" pitchFamily="34" charset="0"/>
                <a:ea typeface="+mj-ea"/>
                <a:cs typeface="Calibri"/>
              </a:rPr>
              <a:t>Thoughts </a:t>
            </a:r>
            <a:r>
              <a:rPr lang="en-US" sz="3487" kern="0" spc="52" dirty="0">
                <a:solidFill>
                  <a:srgbClr val="1B365D"/>
                </a:solidFill>
                <a:latin typeface="Conthrax Sb" panose="020B0707020201080204" pitchFamily="34" charset="0"/>
                <a:ea typeface="+mj-ea"/>
                <a:cs typeface="Calibri"/>
              </a:rPr>
              <a:t>Comments</a:t>
            </a:r>
            <a:r>
              <a:rPr lang="en-US" sz="3487" kern="0" spc="52" dirty="0">
                <a:solidFill>
                  <a:srgbClr val="008A46"/>
                </a:solidFill>
                <a:latin typeface="Conthrax Sb" panose="020B0707020201080204" pitchFamily="34" charset="0"/>
                <a:ea typeface="+mj-ea"/>
                <a:cs typeface="Calibri"/>
              </a:rPr>
              <a:t> </a:t>
            </a:r>
            <a:endParaRPr lang="en-US" sz="1092" dirty="0"/>
          </a:p>
        </p:txBody>
      </p:sp>
      <p:sp>
        <p:nvSpPr>
          <p:cNvPr id="3" name="Rectangle 2"/>
          <p:cNvSpPr/>
          <p:nvPr/>
        </p:nvSpPr>
        <p:spPr>
          <a:xfrm>
            <a:off x="1743519" y="864502"/>
            <a:ext cx="9265920" cy="628955"/>
          </a:xfrm>
          <a:prstGeom prst="rect">
            <a:avLst/>
          </a:prstGeom>
        </p:spPr>
        <p:txBody>
          <a:bodyPr wrap="square">
            <a:spAutoFit/>
          </a:bodyPr>
          <a:lstStyle/>
          <a:p>
            <a:r>
              <a:rPr lang="en-US" sz="3487" kern="0" spc="52" dirty="0">
                <a:solidFill>
                  <a:srgbClr val="007B5F"/>
                </a:solidFill>
                <a:latin typeface="Conthrax Sb" panose="020B0707020201080204" pitchFamily="34" charset="0"/>
                <a:ea typeface="+mj-ea"/>
                <a:cs typeface="Calibri"/>
              </a:rPr>
              <a:t>What’s </a:t>
            </a:r>
            <a:r>
              <a:rPr lang="en-US" sz="3487" kern="0" spc="52" dirty="0">
                <a:solidFill>
                  <a:srgbClr val="1B365D"/>
                </a:solidFill>
                <a:latin typeface="Conthrax Sb" panose="020B0707020201080204" pitchFamily="34" charset="0"/>
                <a:ea typeface="+mj-ea"/>
                <a:cs typeface="Calibri"/>
              </a:rPr>
              <a:t>Happening</a:t>
            </a:r>
            <a:r>
              <a:rPr lang="en-US" sz="3487" kern="0" spc="52" dirty="0">
                <a:solidFill>
                  <a:srgbClr val="008A46"/>
                </a:solidFill>
                <a:latin typeface="Conthrax Sb" panose="020B0707020201080204" pitchFamily="34" charset="0"/>
                <a:ea typeface="+mj-ea"/>
                <a:cs typeface="Calibri"/>
              </a:rPr>
              <a:t> </a:t>
            </a:r>
            <a:r>
              <a:rPr lang="en-US" sz="3487" kern="0" spc="52" dirty="0">
                <a:solidFill>
                  <a:srgbClr val="007B5F"/>
                </a:solidFill>
                <a:latin typeface="Conthrax Sb" panose="020B0707020201080204" pitchFamily="34" charset="0"/>
                <a:ea typeface="+mj-ea"/>
                <a:cs typeface="Calibri"/>
              </a:rPr>
              <a:t>On </a:t>
            </a:r>
            <a:r>
              <a:rPr lang="en-US" sz="3487" kern="0" spc="52" dirty="0">
                <a:solidFill>
                  <a:srgbClr val="1B365D"/>
                </a:solidFill>
                <a:latin typeface="Conthrax Sb" panose="020B0707020201080204" pitchFamily="34" charset="0"/>
                <a:ea typeface="+mj-ea"/>
                <a:cs typeface="Calibri"/>
              </a:rPr>
              <a:t>Your</a:t>
            </a:r>
            <a:r>
              <a:rPr lang="en-US" sz="3487" kern="0" spc="52" dirty="0">
                <a:solidFill>
                  <a:srgbClr val="008A46"/>
                </a:solidFill>
                <a:latin typeface="Conthrax Sb" panose="020B0707020201080204" pitchFamily="34" charset="0"/>
                <a:ea typeface="+mj-ea"/>
                <a:cs typeface="Calibri"/>
              </a:rPr>
              <a:t> </a:t>
            </a:r>
            <a:r>
              <a:rPr lang="en-US" sz="3487" kern="0" spc="52" dirty="0">
                <a:solidFill>
                  <a:srgbClr val="007B5F"/>
                </a:solidFill>
                <a:latin typeface="Conthrax Sb" panose="020B0707020201080204" pitchFamily="34" charset="0"/>
                <a:ea typeface="+mj-ea"/>
                <a:cs typeface="Calibri"/>
              </a:rPr>
              <a:t>Campus </a:t>
            </a:r>
            <a:endParaRPr lang="en-US" sz="1092" dirty="0"/>
          </a:p>
        </p:txBody>
      </p:sp>
      <p:sp>
        <p:nvSpPr>
          <p:cNvPr id="4" name="Rectangle 3"/>
          <p:cNvSpPr/>
          <p:nvPr/>
        </p:nvSpPr>
        <p:spPr>
          <a:xfrm>
            <a:off x="2072132" y="5444737"/>
            <a:ext cx="8038223" cy="628955"/>
          </a:xfrm>
          <a:prstGeom prst="rect">
            <a:avLst/>
          </a:prstGeom>
        </p:spPr>
        <p:txBody>
          <a:bodyPr wrap="square">
            <a:spAutoFit/>
          </a:bodyPr>
          <a:lstStyle/>
          <a:p>
            <a:r>
              <a:rPr lang="en-US" sz="3487" kern="0" spc="52" dirty="0">
                <a:solidFill>
                  <a:srgbClr val="1B365D"/>
                </a:solidFill>
                <a:latin typeface="Conthrax Sb" panose="020B0707020201080204" pitchFamily="34" charset="0"/>
                <a:ea typeface="+mj-ea"/>
                <a:cs typeface="Calibri"/>
              </a:rPr>
              <a:t>Changes</a:t>
            </a:r>
            <a:r>
              <a:rPr lang="en-US" sz="3487" kern="0" spc="52" dirty="0">
                <a:solidFill>
                  <a:srgbClr val="008A46"/>
                </a:solidFill>
                <a:latin typeface="Conthrax Sb" panose="020B0707020201080204" pitchFamily="34" charset="0"/>
                <a:ea typeface="+mj-ea"/>
                <a:cs typeface="Calibri"/>
              </a:rPr>
              <a:t> </a:t>
            </a:r>
            <a:r>
              <a:rPr lang="en-US" sz="3487" kern="0" spc="52" dirty="0">
                <a:solidFill>
                  <a:srgbClr val="007B5F"/>
                </a:solidFill>
                <a:latin typeface="Conthrax Sb" panose="020B0707020201080204" pitchFamily="34" charset="0"/>
                <a:ea typeface="+mj-ea"/>
                <a:cs typeface="Calibri"/>
              </a:rPr>
              <a:t>In </a:t>
            </a:r>
            <a:r>
              <a:rPr lang="en-US" sz="3487" kern="0" spc="52" dirty="0">
                <a:solidFill>
                  <a:srgbClr val="1B365D"/>
                </a:solidFill>
                <a:latin typeface="Conthrax Sb" panose="020B0707020201080204" pitchFamily="34" charset="0"/>
                <a:ea typeface="+mj-ea"/>
                <a:cs typeface="Calibri"/>
              </a:rPr>
              <a:t>Policy</a:t>
            </a:r>
            <a:r>
              <a:rPr lang="en-US" sz="3487" kern="0" spc="52" dirty="0">
                <a:solidFill>
                  <a:srgbClr val="008A46"/>
                </a:solidFill>
                <a:latin typeface="Conthrax Sb" panose="020B0707020201080204" pitchFamily="34" charset="0"/>
                <a:ea typeface="+mj-ea"/>
                <a:cs typeface="Calibri"/>
              </a:rPr>
              <a:t> </a:t>
            </a:r>
            <a:r>
              <a:rPr lang="en-US" sz="3487" kern="0" spc="52" dirty="0">
                <a:solidFill>
                  <a:srgbClr val="007B5F"/>
                </a:solidFill>
                <a:latin typeface="Conthrax Sb" panose="020B0707020201080204" pitchFamily="34" charset="0"/>
                <a:ea typeface="+mj-ea"/>
                <a:cs typeface="Calibri"/>
              </a:rPr>
              <a:t>and </a:t>
            </a:r>
            <a:r>
              <a:rPr lang="en-US" sz="3487" kern="0" spc="52" dirty="0">
                <a:solidFill>
                  <a:srgbClr val="1B365D"/>
                </a:solidFill>
                <a:latin typeface="Conthrax Sb" panose="020B0707020201080204" pitchFamily="34" charset="0"/>
                <a:ea typeface="+mj-ea"/>
                <a:cs typeface="Calibri"/>
              </a:rPr>
              <a:t>Procedures</a:t>
            </a:r>
            <a:r>
              <a:rPr lang="en-US" sz="3487" kern="0" spc="52" dirty="0">
                <a:solidFill>
                  <a:srgbClr val="008A46"/>
                </a:solidFill>
                <a:latin typeface="Conthrax Sb" panose="020B0707020201080204" pitchFamily="34" charset="0"/>
                <a:ea typeface="+mj-ea"/>
                <a:cs typeface="Calibri"/>
              </a:rPr>
              <a:t> </a:t>
            </a:r>
            <a:endParaRPr lang="en-US" sz="1092" dirty="0"/>
          </a:p>
        </p:txBody>
      </p:sp>
      <p:sp>
        <p:nvSpPr>
          <p:cNvPr id="8" name="Rectangle 7"/>
          <p:cNvSpPr/>
          <p:nvPr/>
        </p:nvSpPr>
        <p:spPr>
          <a:xfrm>
            <a:off x="3221424" y="6061487"/>
            <a:ext cx="4757521" cy="628955"/>
          </a:xfrm>
          <a:prstGeom prst="rect">
            <a:avLst/>
          </a:prstGeom>
        </p:spPr>
        <p:txBody>
          <a:bodyPr wrap="none">
            <a:spAutoFit/>
          </a:bodyPr>
          <a:lstStyle/>
          <a:p>
            <a:r>
              <a:rPr lang="en-US" sz="3487" kern="0" spc="52" dirty="0">
                <a:solidFill>
                  <a:srgbClr val="007B5F"/>
                </a:solidFill>
                <a:latin typeface="Conthrax Sb" panose="020B0707020201080204" pitchFamily="34" charset="0"/>
                <a:ea typeface="+mj-ea"/>
                <a:cs typeface="Calibri"/>
              </a:rPr>
              <a:t>Are </a:t>
            </a:r>
            <a:r>
              <a:rPr lang="en-US" sz="3487" kern="0" spc="52" dirty="0">
                <a:solidFill>
                  <a:srgbClr val="1B365D"/>
                </a:solidFill>
                <a:latin typeface="Conthrax Sb" panose="020B0707020201080204" pitchFamily="34" charset="0"/>
                <a:ea typeface="+mj-ea"/>
                <a:cs typeface="Calibri"/>
              </a:rPr>
              <a:t>You</a:t>
            </a:r>
            <a:r>
              <a:rPr lang="en-US" sz="3487" kern="0" spc="52" dirty="0">
                <a:solidFill>
                  <a:srgbClr val="008A46"/>
                </a:solidFill>
                <a:latin typeface="Conthrax Sb" panose="020B0707020201080204" pitchFamily="34" charset="0"/>
                <a:ea typeface="+mj-ea"/>
                <a:cs typeface="Calibri"/>
              </a:rPr>
              <a:t> </a:t>
            </a:r>
            <a:r>
              <a:rPr lang="en-US" sz="3487" kern="0" spc="52" dirty="0">
                <a:solidFill>
                  <a:srgbClr val="007B5F"/>
                </a:solidFill>
                <a:latin typeface="Conthrax Sb" panose="020B0707020201080204" pitchFamily="34" charset="0"/>
                <a:ea typeface="+mj-ea"/>
                <a:cs typeface="Calibri"/>
              </a:rPr>
              <a:t>In </a:t>
            </a:r>
            <a:r>
              <a:rPr lang="en-US" sz="3487" kern="0" spc="52" dirty="0">
                <a:solidFill>
                  <a:srgbClr val="1B365D"/>
                </a:solidFill>
                <a:latin typeface="Conthrax Sb" panose="020B0707020201080204" pitchFamily="34" charset="0"/>
                <a:ea typeface="+mj-ea"/>
                <a:cs typeface="Calibri"/>
              </a:rPr>
              <a:t>Compliance</a:t>
            </a:r>
            <a:r>
              <a:rPr lang="en-US" sz="3487" kern="0" spc="52" dirty="0">
                <a:solidFill>
                  <a:srgbClr val="007B5F"/>
                </a:solidFill>
                <a:latin typeface="Conthrax Sb" panose="020B0707020201080204" pitchFamily="34" charset="0"/>
                <a:ea typeface="+mj-ea"/>
                <a:cs typeface="Calibri"/>
              </a:rPr>
              <a:t>? </a:t>
            </a:r>
            <a:endParaRPr lang="en-US" sz="1092" dirty="0"/>
          </a:p>
        </p:txBody>
      </p:sp>
      <p:pic>
        <p:nvPicPr>
          <p:cNvPr id="13" name="Picture 12"/>
          <p:cNvPicPr>
            <a:picLocks noChangeAspect="1"/>
          </p:cNvPicPr>
          <p:nvPr/>
        </p:nvPicPr>
        <p:blipFill>
          <a:blip r:embed="rId6"/>
          <a:stretch>
            <a:fillRect/>
          </a:stretch>
        </p:blipFill>
        <p:spPr>
          <a:xfrm>
            <a:off x="11111413" y="5976995"/>
            <a:ext cx="818104" cy="815507"/>
          </a:xfrm>
          <a:prstGeom prst="rect">
            <a:avLst/>
          </a:prstGeom>
        </p:spPr>
      </p:pic>
    </p:spTree>
    <p:extLst>
      <p:ext uri="{BB962C8B-B14F-4D97-AF65-F5344CB8AC3E}">
        <p14:creationId xmlns:p14="http://schemas.microsoft.com/office/powerpoint/2010/main" val="3584830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dirty="0"/>
          </a:p>
        </p:txBody>
      </p:sp>
      <p:sp>
        <p:nvSpPr>
          <p:cNvPr id="5" name="Title 4"/>
          <p:cNvSpPr>
            <a:spLocks noGrp="1"/>
          </p:cNvSpPr>
          <p:nvPr>
            <p:ph type="ctrTitle"/>
          </p:nvPr>
        </p:nvSpPr>
        <p:spPr>
          <a:xfrm>
            <a:off x="1333500" y="769938"/>
            <a:ext cx="9144000" cy="2387600"/>
          </a:xfrm>
        </p:spPr>
        <p:txBody>
          <a:bodyPr>
            <a:normAutofit/>
          </a:bodyPr>
          <a:lstStyle/>
          <a:p>
            <a:r>
              <a:rPr lang="en-US" sz="4400" b="1" dirty="0">
                <a:latin typeface="Times New Roman" panose="02020603050405020304" pitchFamily="18" charset="0"/>
                <a:cs typeface="Times New Roman" panose="02020603050405020304" pitchFamily="18" charset="0"/>
              </a:rPr>
              <a:t>State Laws To Watch</a:t>
            </a:r>
          </a:p>
        </p:txBody>
      </p:sp>
      <p:pic>
        <p:nvPicPr>
          <p:cNvPr id="4" name="Picture 3">
            <a:extLst>
              <a:ext uri="{FF2B5EF4-FFF2-40B4-BE49-F238E27FC236}">
                <a16:creationId xmlns:a16="http://schemas.microsoft.com/office/drawing/2014/main" id="{ADE55B26-CAF0-45DE-BF1C-D382002E114B}"/>
              </a:ext>
            </a:extLst>
          </p:cNvPr>
          <p:cNvPicPr>
            <a:picLocks noChangeAspect="1"/>
          </p:cNvPicPr>
          <p:nvPr/>
        </p:nvPicPr>
        <p:blipFill>
          <a:blip r:embed="rId3"/>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1550259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650" y="20052"/>
            <a:ext cx="8769350" cy="1143000"/>
          </a:xfrm>
        </p:spPr>
        <p:txBody>
          <a:bodyPr/>
          <a:lstStyle/>
          <a:p>
            <a:r>
              <a:rPr lang="en-US"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COHEAO Current State Advocacy</a:t>
            </a:r>
          </a:p>
        </p:txBody>
      </p:sp>
      <p:sp>
        <p:nvSpPr>
          <p:cNvPr id="3" name="Content Placeholder 2"/>
          <p:cNvSpPr>
            <a:spLocks noGrp="1"/>
          </p:cNvSpPr>
          <p:nvPr>
            <p:ph sz="quarter" idx="1"/>
          </p:nvPr>
        </p:nvSpPr>
        <p:spPr>
          <a:xfrm>
            <a:off x="2054225" y="1143000"/>
            <a:ext cx="8083550" cy="4572000"/>
          </a:xfrm>
        </p:spPr>
        <p:txBody>
          <a:bodyPr/>
          <a:lstStyle/>
          <a:p>
            <a:pPr marL="319088" lvl="1" indent="0">
              <a:spcBef>
                <a:spcPts val="0"/>
              </a:spcBef>
              <a:buNone/>
            </a:pPr>
            <a:endParaRPr lang="en-US" sz="2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hlinkClick r:id="rId3"/>
              </a:rPr>
              <a:t>MN bill – HF4100</a:t>
            </a:r>
            <a:endParaRPr lang="en-US" dirty="0">
              <a:latin typeface="Times New Roman" panose="02020603050405020304" pitchFamily="18" charset="0"/>
              <a:cs typeface="Times New Roman" panose="02020603050405020304" pitchFamily="18" charset="0"/>
            </a:endParaRPr>
          </a:p>
          <a:p>
            <a:pPr marL="0" indent="0">
              <a:spcBef>
                <a:spcPts val="0"/>
              </a:spcBef>
              <a:buNone/>
            </a:pPr>
            <a:endParaRPr lang="en-US"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hlinkClick r:id="rId4"/>
              </a:rPr>
              <a:t>CA bill – AB 1160</a:t>
            </a:r>
            <a:endParaRPr lang="en-US"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lnSpc>
                <a:spcPct val="150000"/>
              </a:lnSpc>
              <a:spcBef>
                <a:spcPts val="0"/>
              </a:spcBef>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hlinkClick r:id="rId5"/>
              </a:rPr>
              <a:t>NJ bill - A2121</a:t>
            </a:r>
            <a:endParaRPr lang="en-US"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hlinkClick r:id="rId6"/>
              </a:rPr>
              <a:t>CO bill – HB 24-1380</a:t>
            </a:r>
            <a:endParaRPr lang="en-US" dirty="0">
              <a:latin typeface="Times New Roman" panose="02020603050405020304" pitchFamily="18" charset="0"/>
              <a:cs typeface="Times New Roman" panose="02020603050405020304" pitchFamily="18" charset="0"/>
            </a:endParaRPr>
          </a:p>
          <a:p>
            <a:pPr marL="0" indent="0">
              <a:spcBef>
                <a:spcPts val="0"/>
              </a:spcBef>
              <a:buNone/>
            </a:pPr>
            <a:endParaRPr lang="en-US"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hlinkClick r:id="rId7"/>
              </a:rPr>
              <a:t>Student Loan Equity Act</a:t>
            </a:r>
            <a:endParaRPr lang="en-US" dirty="0">
              <a:latin typeface="Times New Roman" panose="02020603050405020304" pitchFamily="18" charset="0"/>
              <a:cs typeface="Times New Roman" panose="02020603050405020304" pitchFamily="18" charset="0"/>
            </a:endParaRPr>
          </a:p>
          <a:p>
            <a:pPr lvl="1">
              <a:spcBef>
                <a:spcPts val="0"/>
              </a:spcBef>
            </a:pPr>
            <a:r>
              <a:rPr lang="en-US" sz="2600" dirty="0">
                <a:latin typeface="Times New Roman" panose="02020603050405020304" pitchFamily="18" charset="0"/>
                <a:cs typeface="Times New Roman" panose="02020603050405020304" pitchFamily="18" charset="0"/>
              </a:rPr>
              <a:t>Clarification on Carve-Outs</a:t>
            </a:r>
          </a:p>
          <a:p>
            <a:pPr marL="319088" lvl="1" indent="0">
              <a:spcBef>
                <a:spcPts val="0"/>
              </a:spcBef>
              <a:buNone/>
            </a:pPr>
            <a:endParaRPr lang="en-US" sz="2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0" indent="0">
              <a:spcBef>
                <a:spcPts val="0"/>
              </a:spcBef>
              <a:buNone/>
            </a:pPr>
            <a:endParaRPr lang="en-US" dirty="0">
              <a:latin typeface="Times New Roman" panose="02020603050405020304" pitchFamily="18" charset="0"/>
              <a:cs typeface="Times New Roman" panose="02020603050405020304" pitchFamily="18" charset="0"/>
            </a:endParaRPr>
          </a:p>
          <a:p>
            <a:pPr>
              <a:spcBef>
                <a:spcPts val="0"/>
              </a:spcBef>
            </a:pPr>
            <a:endParaRPr lang="en-US" dirty="0"/>
          </a:p>
        </p:txBody>
      </p:sp>
      <p:pic>
        <p:nvPicPr>
          <p:cNvPr id="4" name="Picture 3">
            <a:extLst>
              <a:ext uri="{FF2B5EF4-FFF2-40B4-BE49-F238E27FC236}">
                <a16:creationId xmlns:a16="http://schemas.microsoft.com/office/drawing/2014/main" id="{518F7AC5-87EA-4535-AEBF-AEA9CB06F50C}"/>
              </a:ext>
            </a:extLst>
          </p:cNvPr>
          <p:cNvPicPr>
            <a:picLocks noChangeAspect="1"/>
          </p:cNvPicPr>
          <p:nvPr/>
        </p:nvPicPr>
        <p:blipFill>
          <a:blip r:embed="rId8"/>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4161495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43126" y="177349"/>
            <a:ext cx="7475220" cy="437940"/>
          </a:xfrm>
          <a:prstGeom prst="rect">
            <a:avLst/>
          </a:prstGeom>
        </p:spPr>
        <p:txBody>
          <a:bodyPr spcFirstLastPara="1" vert="horz" wrap="square" lIns="0" tIns="9525" rIns="0" bIns="0" numCol="1" rtlCol="0" anchor="ctr" anchorCtr="0" compatLnSpc="1">
            <a:prstTxWarp prst="textNoShape">
              <a:avLst/>
            </a:prstTxWarp>
            <a:spAutoFit/>
            <a:scene3d>
              <a:camera prst="orthographicFront"/>
              <a:lightRig rig="soft" dir="t"/>
            </a:scene3d>
            <a:sp3d prstMaterial="softEdge">
              <a:bevelT w="25400" h="25400"/>
            </a:sp3d>
          </a:bodyPr>
          <a:lstStyle/>
          <a:p>
            <a:pPr marL="9525" algn="ctr">
              <a:spcBef>
                <a:spcPts val="75"/>
              </a:spcBef>
            </a:pPr>
            <a:r>
              <a:rPr lang="en-US" sz="3000"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State Laws To Watch (Current &amp; Future)</a:t>
            </a:r>
          </a:p>
        </p:txBody>
      </p:sp>
      <p:sp>
        <p:nvSpPr>
          <p:cNvPr id="7" name="Slide Number Placeholder 4"/>
          <p:cNvSpPr>
            <a:spLocks noGrp="1"/>
          </p:cNvSpPr>
          <p:nvPr>
            <p:ph type="sldNum" sz="quarter" idx="12"/>
          </p:nvPr>
        </p:nvSpPr>
        <p:spPr>
          <a:xfrm>
            <a:off x="8953500" y="5543550"/>
            <a:ext cx="274320" cy="273844"/>
          </a:xfrm>
        </p:spPr>
        <p:txBody>
          <a:bodyPr>
            <a:normAutofit fontScale="55000" lnSpcReduction="20000"/>
          </a:bodyPr>
          <a:lstStyle/>
          <a:p>
            <a:pPr>
              <a:defRPr/>
            </a:pPr>
            <a:fld id="{7266519A-92D4-4159-A451-DA5EFD1866BA}" type="slidenum">
              <a:rPr lang="en-US" smtClean="0"/>
              <a:pPr>
                <a:defRPr/>
              </a:pPr>
              <a:t>26</a:t>
            </a:fld>
            <a:endParaRPr lang="en-US" dirty="0"/>
          </a:p>
        </p:txBody>
      </p:sp>
      <p:sp>
        <p:nvSpPr>
          <p:cNvPr id="5" name="object 5"/>
          <p:cNvSpPr txBox="1"/>
          <p:nvPr/>
        </p:nvSpPr>
        <p:spPr>
          <a:xfrm>
            <a:off x="1905000" y="615289"/>
            <a:ext cx="7710408" cy="5057154"/>
          </a:xfrm>
          <a:prstGeom prst="rect">
            <a:avLst/>
          </a:prstGeom>
        </p:spPr>
        <p:txBody>
          <a:bodyPr vert="horz" wrap="square" lIns="0" tIns="9525" rIns="0" bIns="0" rtlCol="0">
            <a:spAutoFit/>
          </a:bodyPr>
          <a:lstStyle/>
          <a:p>
            <a:pPr marL="342900" indent="-342900">
              <a:buFont typeface="Wingdings" panose="05000000000000000000" pitchFamily="2" charset="2"/>
              <a:buChar char="Ø"/>
            </a:pPr>
            <a:r>
              <a:rPr lang="en-US" altLang="en-US" sz="1200" dirty="0">
                <a:solidFill>
                  <a:schemeClr val="tx1">
                    <a:lumMod val="75000"/>
                    <a:lumOff val="25000"/>
                  </a:schemeClr>
                </a:solidFill>
                <a:latin typeface="Times New Roman" panose="02020603050405020304" pitchFamily="18" charset="0"/>
                <a:cs typeface="Times New Roman" panose="02020603050405020304" pitchFamily="18" charset="0"/>
              </a:rPr>
              <a:t>Additional documentation, disclosure, and other collection requirements:</a:t>
            </a:r>
          </a:p>
          <a:p>
            <a:pPr marL="628650" lvl="1" indent="-285750">
              <a:buFont typeface="Wingdings" panose="05000000000000000000" pitchFamily="2" charset="2"/>
              <a:buChar char="Ø"/>
            </a:pP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D.C. (</a:t>
            </a:r>
            <a:r>
              <a:rPr lang="en-US" sz="1200"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B24-357</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 Law Passed and Effective August 2022</a:t>
            </a:r>
          </a:p>
          <a:p>
            <a:pPr marL="971550" lvl="2" indent="-285750">
              <a:buFont typeface="Arial" panose="020B0604020202020204" pitchFamily="34" charset="0"/>
              <a:buChar char="•"/>
            </a:pP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limits on calls, electronic communications, etc.</a:t>
            </a:r>
          </a:p>
          <a:p>
            <a:pPr marL="857250" lvl="2" indent="-171450">
              <a:buFont typeface="Arial" panose="020B0604020202020204" pitchFamily="34" charset="0"/>
              <a:buChar char="•"/>
            </a:pPr>
            <a:endParaRPr 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628650" lvl="1" indent="-285750">
              <a:buFont typeface="Wingdings" panose="05000000000000000000" pitchFamily="2" charset="2"/>
              <a:buChar char="Ø"/>
            </a:pP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New York (A5286) - Private Education Debt Registry Bill- Vetoed Law By the Governor</a:t>
            </a:r>
          </a:p>
          <a:p>
            <a:pPr marL="971550" lvl="2" indent="-285750">
              <a:buFont typeface="Wingdings" panose="05000000000000000000" pitchFamily="2" charset="2"/>
              <a:buChar char="Ø"/>
            </a:pP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Required  1st party to register with the state and intensive reporting requirements</a:t>
            </a:r>
          </a:p>
          <a:p>
            <a:pPr marL="857250" lvl="2" indent="-171450">
              <a:buFont typeface="Wingdings" panose="05000000000000000000" pitchFamily="2" charset="2"/>
              <a:buChar char="Ø"/>
            </a:pPr>
            <a:endParaRPr 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628650" lvl="1" indent="-285750">
              <a:buFont typeface="Wingdings" panose="05000000000000000000" pitchFamily="2" charset="2"/>
              <a:buChar char="Ø"/>
            </a:pP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New Jersey </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US" sz="1200"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A2121</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Introduced January 2024 &amp; Referred to Assembly Higher Education Committee</a:t>
            </a:r>
          </a:p>
          <a:p>
            <a:pPr marL="1085850" lvl="2" indent="-285750">
              <a:buFont typeface="Arial" panose="020B0604020202020204" pitchFamily="34" charset="0"/>
              <a:buChar char="•"/>
            </a:pP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This bill requires registration of private education lenders and establishes protections for private education borrowers</a:t>
            </a:r>
          </a:p>
          <a:p>
            <a:pPr marL="1085850" lvl="2" indent="-285750">
              <a:buFont typeface="Wingdings" panose="05000000000000000000" pitchFamily="2" charset="2"/>
              <a:buChar char="Ø"/>
            </a:pPr>
            <a:endParaRPr 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628650" lvl="1" indent="-285750">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CO– </a:t>
            </a:r>
            <a:r>
              <a:rPr lang="en-US" sz="1200" dirty="0">
                <a:latin typeface="Times New Roman" panose="02020603050405020304" pitchFamily="18" charset="0"/>
                <a:cs typeface="Times New Roman" panose="02020603050405020304" pitchFamily="18" charset="0"/>
                <a:hlinkClick r:id="rId5"/>
              </a:rPr>
              <a:t>HB 24-1380</a:t>
            </a:r>
            <a:endParaRPr lang="en-US" sz="1200" dirty="0">
              <a:latin typeface="Times New Roman" panose="02020603050405020304" pitchFamily="18" charset="0"/>
              <a:cs typeface="Times New Roman" panose="02020603050405020304" pitchFamily="18" charset="0"/>
            </a:endParaRPr>
          </a:p>
          <a:p>
            <a:pPr marL="971550" lvl="2" indent="-285750">
              <a:buFont typeface="Arial" panose="020B0604020202020204" pitchFamily="34" charset="0"/>
              <a:buChar char="•"/>
            </a:pPr>
            <a:r>
              <a:rPr lang="en-US" sz="1200" dirty="0">
                <a:solidFill>
                  <a:srgbClr val="282924"/>
                </a:solidFill>
                <a:latin typeface="Times New Roman" panose="02020603050405020304" pitchFamily="18" charset="0"/>
                <a:cs typeface="Times New Roman" panose="02020603050405020304" pitchFamily="18" charset="0"/>
              </a:rPr>
              <a:t>Regulation of Debt-Related Services</a:t>
            </a:r>
          </a:p>
          <a:p>
            <a:pPr marL="971550" lvl="2" indent="-285750">
              <a:buFont typeface="Wingdings" panose="05000000000000000000" pitchFamily="2" charset="2"/>
              <a:buChar char="Ø"/>
            </a:pP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Require Collection Agency to buy debt to litigate</a:t>
            </a:r>
          </a:p>
          <a:p>
            <a:pPr marL="857250" lvl="2" indent="-171450">
              <a:buFont typeface="Wingdings" panose="05000000000000000000" pitchFamily="2" charset="2"/>
              <a:buChar char="Ø"/>
            </a:pPr>
            <a:endParaRPr 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628650" lvl="1" indent="-285750">
              <a:buFont typeface="Wingdings" panose="05000000000000000000" pitchFamily="2" charset="2"/>
              <a:buChar char="Ø"/>
            </a:pP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MA (</a:t>
            </a:r>
            <a:r>
              <a:rPr lang="en-US" sz="1200"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S2638</a:t>
            </a:r>
            <a:r>
              <a:rPr lang="en-US" sz="1200" dirty="0">
                <a:latin typeface="Times New Roman" panose="02020603050405020304" pitchFamily="18" charset="0"/>
                <a:cs typeface="Times New Roman" panose="02020603050405020304" pitchFamily="18" charset="0"/>
              </a:rPr>
              <a:t>)-Rewrote S629</a:t>
            </a:r>
          </a:p>
          <a:p>
            <a:pPr marL="1085850" lvl="2" indent="-285750">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Changing SOL from 6 to 5 years, originally proposed at 3-year</a:t>
            </a:r>
          </a:p>
          <a:p>
            <a:pPr marL="1085850" lvl="2" indent="-285750">
              <a:buFont typeface="Wingdings" panose="05000000000000000000" pitchFamily="2" charset="2"/>
              <a:buChar char="Ø"/>
            </a:pPr>
            <a:endParaRPr lang="en-US" sz="1200" dirty="0">
              <a:latin typeface="Times New Roman" panose="02020603050405020304" pitchFamily="18" charset="0"/>
              <a:cs typeface="Times New Roman" panose="02020603050405020304" pitchFamily="18" charset="0"/>
            </a:endParaRPr>
          </a:p>
          <a:p>
            <a:pPr marL="628650" lvl="1" indent="-285750">
              <a:buFont typeface="Wingdings" panose="05000000000000000000" pitchFamily="2" charset="2"/>
              <a:buChar char="Ø"/>
            </a:pPr>
            <a:r>
              <a:rPr lang="en-US" sz="12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Privacy Laws (15 States)</a:t>
            </a:r>
          </a:p>
          <a:p>
            <a:pPr marL="1085850" lvl="2" indent="-285750">
              <a:buFont typeface="Wingdings" panose="05000000000000000000" pitchFamily="2" charset="2"/>
              <a:buChar char="Ø"/>
            </a:pPr>
            <a:r>
              <a:rPr lang="en-US" sz="12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hlinkClick r:id="rId7"/>
              </a:rPr>
              <a:t>K</a:t>
            </a:r>
            <a:r>
              <a:rPr lang="en-US" sz="12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y </a:t>
            </a:r>
            <a:r>
              <a:rPr lang="en-US" sz="1200" u="sng" dirty="0">
                <a:solidFill>
                  <a:srgbClr val="1F72A9"/>
                </a:solidFill>
                <a:latin typeface="Times New Roman" panose="02020603050405020304" pitchFamily="18" charset="0"/>
                <a:ea typeface="Calibri" panose="020F0502020204030204" pitchFamily="34" charset="0"/>
                <a:cs typeface="Times New Roman" panose="02020603050405020304" pitchFamily="18" charset="0"/>
                <a:hlinkClick r:id="rId7"/>
              </a:rPr>
              <a:t>House Bill 15 </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Kentucky Consumer Data Protection Act- effective Jan 2026</a:t>
            </a:r>
          </a:p>
          <a:p>
            <a:pPr marL="971550" lvl="2" indent="-171450">
              <a:buFont typeface="Wingdings" panose="05000000000000000000" pitchFamily="2" charset="2"/>
              <a:buChar char="Ø"/>
            </a:pP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Others-</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California</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Virginia</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Colorado</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Utah</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Connecticut</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Iowa</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Indiana</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a:t>
            </a:r>
          </a:p>
          <a:p>
            <a:pPr marL="971550" lvl="2" indent="-171450">
              <a:buFont typeface="Wingdings" panose="05000000000000000000" pitchFamily="2" charset="2"/>
              <a:buChar char="Ø"/>
            </a:pPr>
            <a:r>
              <a:rPr lang="en-US" sz="1200" dirty="0">
                <a:solidFill>
                  <a:schemeClr val="bg1"/>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	   </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Tennessee</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hlinkClick r:id="rId16">
                  <a:extLst>
                    <a:ext uri="{A12FA001-AC4F-418D-AE19-62706E023703}">
                      <ahyp:hlinkClr xmlns:ahyp="http://schemas.microsoft.com/office/drawing/2018/hyperlinkcolor" val="tx"/>
                    </a:ext>
                  </a:extLst>
                </a:hlinkClick>
              </a:rPr>
              <a:t>Montana</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hlinkClick r:id="rId17">
                  <a:extLst>
                    <a:ext uri="{A12FA001-AC4F-418D-AE19-62706E023703}">
                      <ahyp:hlinkClr xmlns:ahyp="http://schemas.microsoft.com/office/drawing/2018/hyperlinkcolor" val="tx"/>
                    </a:ext>
                  </a:extLst>
                </a:hlinkClick>
              </a:rPr>
              <a:t>Texas</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hlinkClick r:id="rId18">
                  <a:extLst>
                    <a:ext uri="{A12FA001-AC4F-418D-AE19-62706E023703}">
                      <ahyp:hlinkClr xmlns:ahyp="http://schemas.microsoft.com/office/drawing/2018/hyperlinkcolor" val="tx"/>
                    </a:ext>
                  </a:extLst>
                </a:hlinkClick>
              </a:rPr>
              <a:t>Oregon</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hlinkClick r:id="rId19">
                  <a:extLst>
                    <a:ext uri="{A12FA001-AC4F-418D-AE19-62706E023703}">
                      <ahyp:hlinkClr xmlns:ahyp="http://schemas.microsoft.com/office/drawing/2018/hyperlinkcolor" val="tx"/>
                    </a:ext>
                  </a:extLst>
                </a:hlinkClick>
              </a:rPr>
              <a:t>Delaware,</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hlinkClick r:id="rId20">
                  <a:extLst>
                    <a:ext uri="{A12FA001-AC4F-418D-AE19-62706E023703}">
                      <ahyp:hlinkClr xmlns:ahyp="http://schemas.microsoft.com/office/drawing/2018/hyperlinkcolor" val="tx"/>
                    </a:ext>
                  </a:extLst>
                </a:hlinkClick>
              </a:rPr>
              <a:t>New Jersey</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and </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hlinkClick r:id="rId21">
                  <a:extLst>
                    <a:ext uri="{A12FA001-AC4F-418D-AE19-62706E023703}">
                      <ahyp:hlinkClr xmlns:ahyp="http://schemas.microsoft.com/office/drawing/2018/hyperlinkcolor" val="tx"/>
                    </a:ext>
                  </a:extLst>
                </a:hlinkClick>
              </a:rPr>
              <a:t>New Hampshire</a:t>
            </a:r>
            <a:endParaRPr 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14350" lvl="1" indent="-171450">
              <a:buFont typeface="Wingdings" panose="05000000000000000000" pitchFamily="2" charset="2"/>
              <a:buChar char="Ø"/>
            </a:pPr>
            <a:endParaRPr lang="en-US" sz="12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628650" lvl="1" indent="-285750">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Servicing Laws- licensing or registration requirements</a:t>
            </a:r>
          </a:p>
          <a:p>
            <a:pPr marL="1085850" lvl="2" indent="-285750">
              <a:buFont typeface="Wingdings" panose="05000000000000000000" pitchFamily="2" charset="2"/>
              <a:buChar char="Ø"/>
            </a:pP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California, Colorado, Connecticut, District of Columbia, Illinois, </a:t>
            </a:r>
          </a:p>
          <a:p>
            <a:pPr marL="971550" lvl="2" indent="-171450">
              <a:buFont typeface="Wingdings" panose="05000000000000000000" pitchFamily="2" charset="2"/>
              <a:buChar char="Ø"/>
            </a:pP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Maine, Massachusetts, Montana, New Jersey, </a:t>
            </a:r>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New York, </a:t>
            </a:r>
          </a:p>
          <a:p>
            <a:pPr marL="1085850" lvl="2" indent="-285750">
              <a:buFont typeface="Wingdings" panose="05000000000000000000" pitchFamily="2" charset="2"/>
              <a:buChar char="Ø"/>
            </a:pPr>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	    Rhode Island and Washington </a:t>
            </a:r>
          </a:p>
        </p:txBody>
      </p:sp>
      <p:pic>
        <p:nvPicPr>
          <p:cNvPr id="6" name="Picture 5">
            <a:extLst>
              <a:ext uri="{FF2B5EF4-FFF2-40B4-BE49-F238E27FC236}">
                <a16:creationId xmlns:a16="http://schemas.microsoft.com/office/drawing/2014/main" id="{F70041C7-E4AB-4FF3-82E3-6F65568B1137}"/>
              </a:ext>
            </a:extLst>
          </p:cNvPr>
          <p:cNvPicPr>
            <a:picLocks noChangeAspect="1"/>
          </p:cNvPicPr>
          <p:nvPr/>
        </p:nvPicPr>
        <p:blipFill>
          <a:blip r:embed="rId22"/>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3131356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6554" y="-24313"/>
            <a:ext cx="7772400" cy="1143000"/>
          </a:xfrm>
        </p:spPr>
        <p:txBody>
          <a:bodyPr/>
          <a:lstStyle/>
          <a:p>
            <a:r>
              <a:rPr lang="en-US"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State Transcript Laws</a:t>
            </a:r>
          </a:p>
        </p:txBody>
      </p:sp>
      <p:pic>
        <p:nvPicPr>
          <p:cNvPr id="7" name="Content Placeholder 6"/>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134178" y="1547813"/>
            <a:ext cx="7437155" cy="4014788"/>
          </a:xfrm>
        </p:spPr>
      </p:pic>
      <p:pic>
        <p:nvPicPr>
          <p:cNvPr id="4" name="Picture 3">
            <a:extLst>
              <a:ext uri="{FF2B5EF4-FFF2-40B4-BE49-F238E27FC236}">
                <a16:creationId xmlns:a16="http://schemas.microsoft.com/office/drawing/2014/main" id="{8C11776C-17BD-40F1-9F22-DF99D4CCA6EF}"/>
              </a:ext>
            </a:extLst>
          </p:cNvPr>
          <p:cNvPicPr>
            <a:picLocks noChangeAspect="1"/>
          </p:cNvPicPr>
          <p:nvPr/>
        </p:nvPicPr>
        <p:blipFill>
          <a:blip r:embed="rId4"/>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1336902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16939"/>
            <a:ext cx="8382000" cy="794923"/>
          </a:xfrm>
        </p:spPr>
        <p:txBody>
          <a:bodyPr>
            <a:normAutofit/>
          </a:bodyPr>
          <a:lstStyle/>
          <a:p>
            <a:pPr algn="ctr"/>
            <a:r>
              <a:rPr lang="en-US"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State Transcript Laws – Enacted</a:t>
            </a:r>
          </a:p>
        </p:txBody>
      </p:sp>
      <p:sp>
        <p:nvSpPr>
          <p:cNvPr id="3" name="Text Placeholder 2"/>
          <p:cNvSpPr>
            <a:spLocks noGrp="1"/>
          </p:cNvSpPr>
          <p:nvPr>
            <p:ph idx="1"/>
          </p:nvPr>
        </p:nvSpPr>
        <p:spPr>
          <a:xfrm>
            <a:off x="2209801" y="1319882"/>
            <a:ext cx="6962775" cy="4267200"/>
          </a:xfrm>
        </p:spPr>
        <p:txBody>
          <a:bodyPr>
            <a:noAutofit/>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CA – </a:t>
            </a:r>
            <a:r>
              <a:rPr lang="en-US" sz="2400"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A.B. 1313 </a:t>
            </a:r>
            <a:r>
              <a:rPr lang="en-US" sz="2400" dirty="0">
                <a:latin typeface="Times New Roman" panose="02020603050405020304" pitchFamily="18" charset="0"/>
                <a:cs typeface="Times New Roman" panose="02020603050405020304" pitchFamily="18" charset="0"/>
              </a:rPr>
              <a:t>– Effective date 1/1/2020</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WA – </a:t>
            </a:r>
            <a:r>
              <a:rPr lang="en-US" sz="2400"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HB 2513</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Effective date 6/11/2020</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LA – </a:t>
            </a:r>
            <a:r>
              <a:rPr lang="en-US" sz="2400"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HB 676 </a:t>
            </a:r>
            <a:r>
              <a:rPr lang="en-US" sz="2400" dirty="0">
                <a:latin typeface="Times New Roman" panose="02020603050405020304" pitchFamily="18" charset="0"/>
                <a:cs typeface="Times New Roman" panose="02020603050405020304" pitchFamily="18" charset="0"/>
              </a:rPr>
              <a:t>– Effective date 8/1/2020</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MN – </a:t>
            </a:r>
            <a:r>
              <a:rPr lang="en-US" sz="2400" dirty="0">
                <a:solidFill>
                  <a:srgbClr val="0000FF"/>
                </a:solidFill>
                <a:latin typeface="Times New Roman" panose="02020603050405020304" pitchFamily="18" charset="0"/>
                <a:cs typeface="Times New Roman" panose="02020603050405020304" pitchFamily="18" charset="0"/>
                <a:hlinkClick r:id="rId5" action="ppaction://hlinkfile">
                  <a:extLst>
                    <a:ext uri="{A12FA001-AC4F-418D-AE19-62706E023703}">
                      <ahyp:hlinkClr xmlns:ahyp="http://schemas.microsoft.com/office/drawing/2018/hyperlinkcolor" val="tx"/>
                    </a:ext>
                  </a:extLst>
                </a:hlinkClick>
              </a:rPr>
              <a:t>H.F. 6 &amp; 7 </a:t>
            </a:r>
            <a:r>
              <a:rPr lang="en-US" sz="2400" dirty="0">
                <a:latin typeface="Times New Roman" panose="02020603050405020304" pitchFamily="18" charset="0"/>
                <a:cs typeface="Times New Roman" panose="02020603050405020304" pitchFamily="18" charset="0"/>
              </a:rPr>
              <a:t>– Effective date 7/1/2021</a:t>
            </a:r>
          </a:p>
          <a:p>
            <a:pPr lvl="1">
              <a:buFont typeface="Wingdings" panose="05000000000000000000" pitchFamily="2" charset="2"/>
              <a:buChar char="§"/>
            </a:pPr>
            <a:r>
              <a:rPr lang="en-US" dirty="0">
                <a:solidFill>
                  <a:srgbClr val="FF0000"/>
                </a:solidFill>
                <a:latin typeface="Times New Roman" panose="02020603050405020304" pitchFamily="18" charset="0"/>
                <a:cs typeface="Times New Roman" panose="02020603050405020304" pitchFamily="18" charset="0"/>
              </a:rPr>
              <a:t>Expires 6/30/24</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OH – </a:t>
            </a:r>
            <a:r>
              <a:rPr lang="en-US" sz="2400"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HB 1110 </a:t>
            </a:r>
            <a:r>
              <a:rPr lang="en-US" sz="2400" dirty="0">
                <a:latin typeface="Times New Roman" panose="02020603050405020304" pitchFamily="18" charset="0"/>
                <a:cs typeface="Times New Roman" panose="02020603050405020304" pitchFamily="18" charset="0"/>
              </a:rPr>
              <a:t>– Effective date 9/1/2021</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OH - New Appropriations Bill includes Private Schools</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ME – </a:t>
            </a:r>
            <a:r>
              <a:rPr lang="en-US" sz="2400" dirty="0">
                <a:solidFill>
                  <a:srgbClr val="0000FF"/>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LD 1838 </a:t>
            </a:r>
            <a:r>
              <a:rPr lang="en-US" sz="2400" dirty="0">
                <a:latin typeface="Times New Roman" panose="02020603050405020304" pitchFamily="18" charset="0"/>
                <a:cs typeface="Times New Roman" panose="02020603050405020304" pitchFamily="18" charset="0"/>
              </a:rPr>
              <a:t>– Effective date 3/31/2022</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 – </a:t>
            </a:r>
            <a:r>
              <a:rPr lang="en-US" sz="2400" dirty="0">
                <a:solidFill>
                  <a:srgbClr val="0000FF"/>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HB 1049 </a:t>
            </a:r>
            <a:r>
              <a:rPr lang="en-US" sz="2400" dirty="0">
                <a:latin typeface="Times New Roman" panose="02020603050405020304" pitchFamily="18" charset="0"/>
                <a:cs typeface="Times New Roman" panose="02020603050405020304" pitchFamily="18" charset="0"/>
              </a:rPr>
              <a:t>– Effective date 4/21/2022</a:t>
            </a:r>
          </a:p>
          <a:p>
            <a:pPr marL="82296" indent="0">
              <a:buNone/>
            </a:pPr>
            <a:endParaRPr lang="en-US" sz="165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165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165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1650" dirty="0">
              <a:latin typeface="Times New Roman" panose="02020603050405020304" pitchFamily="18" charset="0"/>
              <a:cs typeface="Times New Roman" panose="02020603050405020304" pitchFamily="18" charset="0"/>
            </a:endParaRPr>
          </a:p>
          <a:p>
            <a:pPr marL="82296" indent="0">
              <a:buNone/>
            </a:pPr>
            <a:endParaRPr lang="en-US" sz="1650" dirty="0"/>
          </a:p>
          <a:p>
            <a:pPr>
              <a:buFont typeface="Wingdings" panose="05000000000000000000" pitchFamily="2" charset="2"/>
              <a:buChar char="Ø"/>
            </a:pPr>
            <a:endParaRPr lang="en-US" sz="1875" dirty="0"/>
          </a:p>
        </p:txBody>
      </p:sp>
      <p:pic>
        <p:nvPicPr>
          <p:cNvPr id="4" name="Picture 3">
            <a:extLst>
              <a:ext uri="{FF2B5EF4-FFF2-40B4-BE49-F238E27FC236}">
                <a16:creationId xmlns:a16="http://schemas.microsoft.com/office/drawing/2014/main" id="{44F352F8-A7C2-4DB1-A1F4-F1908DE095E2}"/>
              </a:ext>
            </a:extLst>
          </p:cNvPr>
          <p:cNvPicPr>
            <a:picLocks noChangeAspect="1"/>
          </p:cNvPicPr>
          <p:nvPr/>
        </p:nvPicPr>
        <p:blipFill>
          <a:blip r:embed="rId9"/>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153024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081468"/>
            <a:ext cx="8153400" cy="457199"/>
          </a:xfrm>
        </p:spPr>
        <p:txBody>
          <a:bodyPr>
            <a:noAutofit/>
          </a:bodyPr>
          <a:lstStyle/>
          <a:p>
            <a:pPr algn="ctr"/>
            <a:r>
              <a:rPr lang="en-US"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State Transcript Laws – Enacted</a:t>
            </a:r>
          </a:p>
        </p:txBody>
      </p:sp>
      <p:sp>
        <p:nvSpPr>
          <p:cNvPr id="3" name="Text Placeholder 2"/>
          <p:cNvSpPr>
            <a:spLocks noGrp="1"/>
          </p:cNvSpPr>
          <p:nvPr>
            <p:ph idx="1"/>
          </p:nvPr>
        </p:nvSpPr>
        <p:spPr>
          <a:xfrm>
            <a:off x="2462741" y="1801435"/>
            <a:ext cx="6286500" cy="3746499"/>
          </a:xfrm>
        </p:spPr>
        <p:txBody>
          <a:bodyPr>
            <a:noAutofit/>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NY – </a:t>
            </a:r>
            <a:r>
              <a:rPr lang="en-US" sz="2400"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S5924-C</a:t>
            </a:r>
            <a:r>
              <a:rPr lang="en-US" sz="2400" dirty="0">
                <a:solidFill>
                  <a:srgbClr val="3FCDE7"/>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2400" dirty="0">
                <a:latin typeface="Times New Roman" panose="02020603050405020304" pitchFamily="18" charset="0"/>
                <a:cs typeface="Times New Roman" panose="02020603050405020304" pitchFamily="18" charset="0"/>
              </a:rPr>
              <a:t>– Effective date 5/30/22</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IL –</a:t>
            </a:r>
            <a:r>
              <a:rPr lang="en-US" sz="2400"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SB3032</a:t>
            </a:r>
            <a:r>
              <a:rPr lang="en-US" sz="2400" dirty="0">
                <a:solidFill>
                  <a:srgbClr val="3FCDE7"/>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US" sz="2400" dirty="0">
                <a:latin typeface="Times New Roman" panose="02020603050405020304" pitchFamily="18" charset="0"/>
                <a:cs typeface="Times New Roman" panose="02020603050405020304" pitchFamily="18" charset="0"/>
              </a:rPr>
              <a:t>– Effective date 5/27/22</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 - </a:t>
            </a:r>
            <a:r>
              <a:rPr lang="en-US" sz="2400" dirty="0">
                <a:solidFill>
                  <a:srgbClr val="0000FF"/>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Bill 404 </a:t>
            </a:r>
            <a:r>
              <a:rPr lang="en-US" sz="2400" dirty="0">
                <a:latin typeface="Times New Roman" panose="02020603050405020304" pitchFamily="18" charset="0"/>
                <a:cs typeface="Times New Roman" panose="02020603050405020304" pitchFamily="18" charset="0"/>
              </a:rPr>
              <a:t>– Effective date 4/20/23</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IL - </a:t>
            </a:r>
            <a:r>
              <a:rPr lang="en-US" sz="2400"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SB 49 </a:t>
            </a:r>
            <a:r>
              <a:rPr lang="en-US" sz="2400" dirty="0">
                <a:latin typeface="Times New Roman" panose="02020603050405020304" pitchFamily="18" charset="0"/>
                <a:cs typeface="Times New Roman" panose="02020603050405020304" pitchFamily="18" charset="0"/>
              </a:rPr>
              <a:t>– Effective date 6/9/223 (Amends 2022 law)</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CT - </a:t>
            </a:r>
            <a:r>
              <a:rPr lang="en-US" sz="2400" u="sng" dirty="0">
                <a:solidFill>
                  <a:srgbClr val="0000FF"/>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SB922</a:t>
            </a:r>
            <a:r>
              <a:rPr lang="en-US" sz="2400" dirty="0">
                <a:latin typeface="Times New Roman" panose="02020603050405020304" pitchFamily="18" charset="0"/>
                <a:cs typeface="Times New Roman" panose="02020603050405020304" pitchFamily="18" charset="0"/>
              </a:rPr>
              <a:t> – Effective date 6/9/23</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MD - </a:t>
            </a:r>
            <a:r>
              <a:rPr lang="en-US" sz="2400" dirty="0">
                <a:solidFill>
                  <a:srgbClr val="FF0000"/>
                </a:solidFill>
                <a:latin typeface="Times New Roman" panose="02020603050405020304" pitchFamily="18" charset="0"/>
                <a:cs typeface="Times New Roman" panose="02020603050405020304" pitchFamily="18" charset="0"/>
              </a:rPr>
              <a:t> </a:t>
            </a:r>
            <a:r>
              <a:rPr lang="en-US" sz="2400" u="sng" dirty="0">
                <a:solidFill>
                  <a:srgbClr val="0000FF"/>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SB0248</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Effective date  7/1/23 </a:t>
            </a:r>
          </a:p>
          <a:p>
            <a:pPr>
              <a:buFont typeface="Wingdings" panose="05000000000000000000" pitchFamily="2" charset="2"/>
              <a:buChar char="Ø"/>
            </a:pPr>
            <a:r>
              <a:rPr lang="en-US" sz="2400" dirty="0">
                <a:solidFill>
                  <a:srgbClr val="FF0000"/>
                </a:solidFill>
                <a:latin typeface="Times New Roman" panose="02020603050405020304" pitchFamily="18" charset="0"/>
                <a:cs typeface="Times New Roman" panose="02020603050405020304" pitchFamily="18" charset="0"/>
              </a:rPr>
              <a:t>OR -  </a:t>
            </a:r>
            <a:r>
              <a:rPr lang="en-US" sz="2400" dirty="0">
                <a:solidFill>
                  <a:srgbClr val="FF0000"/>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SB424</a:t>
            </a:r>
            <a:r>
              <a:rPr lang="en-US" sz="2400" dirty="0">
                <a:solidFill>
                  <a:srgbClr val="FF0000"/>
                </a:solidFill>
                <a:latin typeface="Times New Roman" panose="02020603050405020304" pitchFamily="18" charset="0"/>
                <a:cs typeface="Times New Roman" panose="02020603050405020304" pitchFamily="18" charset="0"/>
              </a:rPr>
              <a:t> – Effective date 7/1/24</a:t>
            </a:r>
          </a:p>
          <a:p>
            <a:pPr>
              <a:buFont typeface="Wingdings" panose="05000000000000000000" pitchFamily="2" charset="2"/>
              <a:buChar char="Ø"/>
            </a:pPr>
            <a:endParaRPr lang="en-US" sz="1650" dirty="0"/>
          </a:p>
          <a:p>
            <a:pPr>
              <a:buFont typeface="Wingdings" panose="05000000000000000000" pitchFamily="2" charset="2"/>
              <a:buChar char="Ø"/>
            </a:pPr>
            <a:endParaRPr lang="en-US" sz="1650" dirty="0"/>
          </a:p>
          <a:p>
            <a:pPr>
              <a:buFont typeface="Wingdings" panose="05000000000000000000" pitchFamily="2" charset="2"/>
              <a:buChar char="Ø"/>
            </a:pPr>
            <a:endParaRPr lang="en-US" sz="1650" dirty="0"/>
          </a:p>
          <a:p>
            <a:pPr>
              <a:buFont typeface="Wingdings" panose="05000000000000000000" pitchFamily="2" charset="2"/>
              <a:buChar char="Ø"/>
            </a:pPr>
            <a:endParaRPr lang="en-US" sz="1650" dirty="0"/>
          </a:p>
          <a:p>
            <a:pPr marL="82296" indent="0">
              <a:buNone/>
            </a:pPr>
            <a:endParaRPr lang="en-US" sz="1650" dirty="0"/>
          </a:p>
          <a:p>
            <a:pPr>
              <a:buFont typeface="Wingdings" panose="05000000000000000000" pitchFamily="2" charset="2"/>
              <a:buChar char="Ø"/>
            </a:pPr>
            <a:endParaRPr lang="en-US" sz="1875" dirty="0"/>
          </a:p>
        </p:txBody>
      </p:sp>
      <p:pic>
        <p:nvPicPr>
          <p:cNvPr id="4" name="Picture 3">
            <a:extLst>
              <a:ext uri="{FF2B5EF4-FFF2-40B4-BE49-F238E27FC236}">
                <a16:creationId xmlns:a16="http://schemas.microsoft.com/office/drawing/2014/main" id="{805E59BF-105E-4AEC-8CE5-CF13D7E68FAE}"/>
              </a:ext>
            </a:extLst>
          </p:cNvPr>
          <p:cNvPicPr>
            <a:picLocks noChangeAspect="1"/>
          </p:cNvPicPr>
          <p:nvPr/>
        </p:nvPicPr>
        <p:blipFill>
          <a:blip r:embed="rId10"/>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3183201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933" y="158903"/>
            <a:ext cx="7772400" cy="1143000"/>
          </a:xfrm>
        </p:spPr>
        <p:txBody>
          <a:bodyPr spcFirstLastPara="1" vert="horz" wrap="square" lIns="68580" tIns="34291" rIns="68580" bIns="34291" numCol="1" rtlCol="0" anchor="ctr" anchorCtr="0" compatLnSpc="1">
            <a:prstTxWarp prst="textNoShape">
              <a:avLst/>
            </a:prstTxWarp>
            <a:normAutofit/>
            <a:scene3d>
              <a:camera prst="orthographicFront"/>
              <a:lightRig rig="soft" dir="t"/>
            </a:scene3d>
            <a:sp3d prstMaterial="softEdge">
              <a:bevelT w="25400" h="25400"/>
            </a:sp3d>
          </a:bodyPr>
          <a:lstStyle/>
          <a:p>
            <a:pPr algn="ctr"/>
            <a:r>
              <a:rPr lang="en-US" b="1" dirty="0">
                <a:latin typeface="Times New Roman" panose="02020603050405020304" pitchFamily="18" charset="0"/>
                <a:cs typeface="Times New Roman" panose="02020603050405020304" pitchFamily="18" charset="0"/>
              </a:rPr>
              <a:t>Legal Disclaimer</a:t>
            </a:r>
          </a:p>
        </p:txBody>
      </p:sp>
      <p:sp>
        <p:nvSpPr>
          <p:cNvPr id="3" name="Content Placeholder 2"/>
          <p:cNvSpPr>
            <a:spLocks noGrp="1"/>
          </p:cNvSpPr>
          <p:nvPr>
            <p:ph idx="1"/>
          </p:nvPr>
        </p:nvSpPr>
        <p:spPr>
          <a:xfrm>
            <a:off x="959934" y="1301903"/>
            <a:ext cx="8319532" cy="4585479"/>
          </a:xfrm>
        </p:spPr>
        <p:txBody>
          <a:bodyPr spcFirstLastPara="1" vert="horz" wrap="square" lIns="68580" tIns="34291" rIns="68580" bIns="34291" numCol="1" rtlCol="0" anchor="t" anchorCtr="0" compatLnSpc="1">
            <a:prstTxWarp prst="textNoShape">
              <a:avLst/>
            </a:prstTxWarp>
            <a:noAutofit/>
          </a:bodyPr>
          <a:lstStyle/>
          <a:p>
            <a:pPr marL="538308" algn="just">
              <a:spcBef>
                <a:spcPts val="1800"/>
              </a:spcBef>
              <a:buFont typeface="Wingdings" panose="05000000000000000000" pitchFamily="2" charset="2"/>
              <a:buChar char="Ø"/>
            </a:pPr>
            <a:r>
              <a:rPr lang="en-US" sz="2133" dirty="0">
                <a:latin typeface="Times New Roman" panose="02020603050405020304" pitchFamily="18" charset="0"/>
                <a:cs typeface="Times New Roman" panose="02020603050405020304" pitchFamily="18" charset="0"/>
              </a:rPr>
              <a:t>The views and opinions of the Presenter(s) are those of the Presenter(s).</a:t>
            </a:r>
          </a:p>
          <a:p>
            <a:pPr marL="538308" algn="just">
              <a:spcBef>
                <a:spcPts val="1800"/>
              </a:spcBef>
              <a:buFont typeface="Wingdings" panose="05000000000000000000" pitchFamily="2" charset="2"/>
              <a:buChar char="Ø"/>
            </a:pPr>
            <a:r>
              <a:rPr lang="en-US" altLang="en-US" sz="2133" dirty="0">
                <a:latin typeface="Times New Roman" panose="02020603050405020304" pitchFamily="18" charset="0"/>
                <a:cs typeface="Times New Roman" panose="02020603050405020304" pitchFamily="18" charset="0"/>
              </a:rPr>
              <a:t>This information is not intended as legal advice and may not be used as legal advice. Legal advice must be tailored to the specific circumstances of each case. </a:t>
            </a:r>
          </a:p>
          <a:p>
            <a:pPr marL="538308" algn="just">
              <a:spcBef>
                <a:spcPts val="1800"/>
              </a:spcBef>
              <a:buFont typeface="Wingdings" panose="05000000000000000000" pitchFamily="2" charset="2"/>
              <a:buChar char="Ø"/>
            </a:pPr>
            <a:r>
              <a:rPr lang="en-US" altLang="en-US" sz="2133" dirty="0">
                <a:latin typeface="Times New Roman" panose="02020603050405020304" pitchFamily="18" charset="0"/>
                <a:cs typeface="Times New Roman" panose="02020603050405020304" pitchFamily="18" charset="0"/>
              </a:rPr>
              <a:t>Every effort has been made to ensure this information is up-to-date as of publication. </a:t>
            </a:r>
          </a:p>
          <a:p>
            <a:pPr marL="538308" algn="just">
              <a:spcBef>
                <a:spcPts val="1800"/>
              </a:spcBef>
              <a:buFont typeface="Wingdings" panose="05000000000000000000" pitchFamily="2" charset="2"/>
              <a:buChar char="Ø"/>
            </a:pPr>
            <a:r>
              <a:rPr lang="en-US" altLang="en-US" sz="2133" dirty="0">
                <a:latin typeface="Times New Roman" panose="02020603050405020304" pitchFamily="18" charset="0"/>
                <a:cs typeface="Times New Roman" panose="02020603050405020304" pitchFamily="18" charset="0"/>
              </a:rPr>
              <a:t>This information is not intended to be a complete and exhaustive explanation of any laws or regulations, nor should it be used to replace the advice of your campus legal counsel.</a:t>
            </a:r>
          </a:p>
        </p:txBody>
      </p:sp>
      <p:pic>
        <p:nvPicPr>
          <p:cNvPr id="6" name="Picture 5">
            <a:extLst>
              <a:ext uri="{FF2B5EF4-FFF2-40B4-BE49-F238E27FC236}">
                <a16:creationId xmlns:a16="http://schemas.microsoft.com/office/drawing/2014/main" id="{984C1DA9-B17F-4A47-BA17-EF174493B2EF}"/>
              </a:ext>
            </a:extLst>
          </p:cNvPr>
          <p:cNvPicPr>
            <a:picLocks noChangeAspect="1"/>
          </p:cNvPicPr>
          <p:nvPr/>
        </p:nvPicPr>
        <p:blipFill>
          <a:blip r:embed="rId3"/>
          <a:stretch>
            <a:fillRect/>
          </a:stretch>
        </p:blipFill>
        <p:spPr>
          <a:xfrm>
            <a:off x="959933" y="5556095"/>
            <a:ext cx="10879642" cy="1143001"/>
          </a:xfrm>
          <a:prstGeom prst="rect">
            <a:avLst/>
          </a:prstGeom>
        </p:spPr>
      </p:pic>
    </p:spTree>
    <p:extLst>
      <p:ext uri="{BB962C8B-B14F-4D97-AF65-F5344CB8AC3E}">
        <p14:creationId xmlns:p14="http://schemas.microsoft.com/office/powerpoint/2010/main" val="1149630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62" y="479948"/>
            <a:ext cx="9473821" cy="194883"/>
          </a:xfrm>
        </p:spPr>
        <p:txBody>
          <a:bodyPr>
            <a:noAutofit/>
          </a:bodyPr>
          <a:lstStyle/>
          <a:p>
            <a:pPr algn="ctr"/>
            <a:r>
              <a:rPr lang="en-US"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State Transcript Laws - Pending</a:t>
            </a:r>
          </a:p>
        </p:txBody>
      </p:sp>
      <p:sp>
        <p:nvSpPr>
          <p:cNvPr id="3" name="Text Placeholder 2"/>
          <p:cNvSpPr>
            <a:spLocks noGrp="1"/>
          </p:cNvSpPr>
          <p:nvPr>
            <p:ph idx="1"/>
          </p:nvPr>
        </p:nvSpPr>
        <p:spPr>
          <a:xfrm>
            <a:off x="1279478" y="1019392"/>
            <a:ext cx="8077200" cy="4460121"/>
          </a:xfrm>
        </p:spPr>
        <p:txBody>
          <a:bodyPr>
            <a:noAutofit/>
          </a:bodyPr>
          <a:lstStyle/>
          <a:p>
            <a:pP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LA   </a:t>
            </a:r>
            <a:r>
              <a:rPr lang="en-US" sz="1900"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HB183</a:t>
            </a:r>
            <a:r>
              <a:rPr lang="en-US" sz="1900" dirty="0">
                <a:latin typeface="Times New Roman" panose="02020603050405020304" pitchFamily="18" charset="0"/>
                <a:cs typeface="Times New Roman" panose="02020603050405020304" pitchFamily="18" charset="0"/>
              </a:rPr>
              <a:t> – Introduced in 2022 (prior session)</a:t>
            </a:r>
          </a:p>
          <a:p>
            <a:pP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MA  </a:t>
            </a:r>
            <a:r>
              <a:rPr lang="en-US" sz="1900" u="sng"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H1277</a:t>
            </a:r>
            <a:r>
              <a:rPr lang="en-US" sz="1900" dirty="0">
                <a:latin typeface="Times New Roman" panose="02020603050405020304" pitchFamily="18" charset="0"/>
                <a:cs typeface="Times New Roman" panose="02020603050405020304" pitchFamily="18" charset="0"/>
              </a:rPr>
              <a:t>– Reintroduced 1/2023</a:t>
            </a:r>
          </a:p>
          <a:p>
            <a:pP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MN bill - H400-4165 &amp; H40663-Introduced 2024 </a:t>
            </a:r>
          </a:p>
          <a:p>
            <a:pPr lvl="1">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Extend current Law</a:t>
            </a:r>
          </a:p>
          <a:p>
            <a:pP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MO </a:t>
            </a:r>
            <a:r>
              <a:rPr lang="en-US" sz="1900" dirty="0">
                <a:solidFill>
                  <a:srgbClr val="0000FF"/>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HB 972 </a:t>
            </a:r>
            <a:r>
              <a:rPr lang="en-US" sz="1900" dirty="0">
                <a:latin typeface="Times New Roman" panose="02020603050405020304" pitchFamily="18" charset="0"/>
                <a:cs typeface="Times New Roman" panose="02020603050405020304" pitchFamily="18" charset="0"/>
              </a:rPr>
              <a:t>– Reintroduced 1/25/2023</a:t>
            </a:r>
          </a:p>
          <a:p>
            <a:pP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NJ   </a:t>
            </a:r>
            <a:r>
              <a:rPr lang="en-US" sz="1900"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A1198</a:t>
            </a:r>
            <a:r>
              <a:rPr lang="en-US" sz="1900" dirty="0">
                <a:latin typeface="Times New Roman" panose="02020603050405020304" pitchFamily="18" charset="0"/>
                <a:cs typeface="Times New Roman" panose="02020603050405020304" pitchFamily="18" charset="0"/>
              </a:rPr>
              <a:t> – Passed House, referred to Senate on 12/2022</a:t>
            </a:r>
          </a:p>
          <a:p>
            <a:pPr marL="64294" indent="0">
              <a:buNone/>
            </a:pPr>
            <a:r>
              <a:rPr lang="en-US" sz="1900" dirty="0">
                <a:latin typeface="Times New Roman" panose="02020603050405020304" pitchFamily="18" charset="0"/>
                <a:cs typeface="Times New Roman" panose="02020603050405020304" pitchFamily="18" charset="0"/>
              </a:rPr>
              <a:t>          </a:t>
            </a:r>
            <a:r>
              <a:rPr lang="en-US" sz="1900" dirty="0">
                <a:solidFill>
                  <a:srgbClr val="0000FF"/>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S1115</a:t>
            </a:r>
            <a:r>
              <a:rPr lang="en-US" sz="1900" dirty="0">
                <a:latin typeface="Times New Roman" panose="02020603050405020304" pitchFamily="18" charset="0"/>
                <a:cs typeface="Times New Roman" panose="02020603050405020304" pitchFamily="18" charset="0"/>
              </a:rPr>
              <a:t> – Introduced in Senate 1/2022 (prior session)</a:t>
            </a:r>
          </a:p>
          <a:p>
            <a:pPr marL="64294" indent="0">
              <a:buNone/>
            </a:pPr>
            <a:r>
              <a:rPr lang="en-US" sz="1900" dirty="0">
                <a:latin typeface="Times New Roman" panose="02020603050405020304" pitchFamily="18" charset="0"/>
                <a:cs typeface="Times New Roman" panose="02020603050405020304" pitchFamily="18" charset="0"/>
              </a:rPr>
              <a:t>          </a:t>
            </a:r>
            <a:r>
              <a:rPr lang="en-US" sz="1900" dirty="0">
                <a:solidFill>
                  <a:srgbClr val="0000FF"/>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S3548</a:t>
            </a:r>
            <a:r>
              <a:rPr lang="en-US" sz="1900" dirty="0">
                <a:solidFill>
                  <a:srgbClr val="3FCDE7"/>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 </a:t>
            </a:r>
            <a:r>
              <a:rPr lang="en-US" sz="1900" dirty="0">
                <a:latin typeface="Times New Roman" panose="02020603050405020304" pitchFamily="18" charset="0"/>
                <a:cs typeface="Times New Roman" panose="02020603050405020304" pitchFamily="18" charset="0"/>
              </a:rPr>
              <a:t>– Introduced 1/31/2022 – No action</a:t>
            </a:r>
          </a:p>
          <a:p>
            <a:pP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OK </a:t>
            </a:r>
            <a:r>
              <a:rPr lang="en-US" sz="1900" dirty="0">
                <a:solidFill>
                  <a:srgbClr val="0000FF"/>
                </a:solidFill>
                <a:latin typeface="Times New Roman" panose="02020603050405020304" pitchFamily="18" charset="0"/>
                <a:cs typeface="Times New Roman" panose="02020603050405020304" pitchFamily="18" charset="0"/>
              </a:rPr>
              <a:t> </a:t>
            </a:r>
            <a:r>
              <a:rPr lang="en-US" sz="1900" dirty="0">
                <a:solidFill>
                  <a:srgbClr val="0000FF"/>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B2785 </a:t>
            </a:r>
            <a:r>
              <a:rPr lang="en-US" sz="1900" dirty="0">
                <a:latin typeface="Times New Roman" panose="02020603050405020304" pitchFamily="18" charset="0"/>
                <a:cs typeface="Times New Roman" panose="02020603050405020304" pitchFamily="18" charset="0"/>
              </a:rPr>
              <a:t>– Introduced 2/8/2023 </a:t>
            </a:r>
          </a:p>
          <a:p>
            <a:pP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RI   </a:t>
            </a:r>
            <a:r>
              <a:rPr lang="en-US" sz="1900" dirty="0">
                <a:solidFill>
                  <a:srgbClr val="0000FF"/>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S696</a:t>
            </a:r>
            <a:r>
              <a:rPr lang="en-US" sz="1900" dirty="0">
                <a:latin typeface="Times New Roman" panose="02020603050405020304" pitchFamily="18" charset="0"/>
                <a:cs typeface="Times New Roman" panose="02020603050405020304" pitchFamily="18" charset="0"/>
              </a:rPr>
              <a:t> – Introduced 3/22/2023 – Referred Commerce Comm.</a:t>
            </a:r>
          </a:p>
          <a:p>
            <a:pP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TX  </a:t>
            </a:r>
            <a:r>
              <a:rPr lang="en-US" sz="1900" dirty="0">
                <a:solidFill>
                  <a:srgbClr val="0000FF"/>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HB 306 </a:t>
            </a:r>
            <a:r>
              <a:rPr lang="en-US" sz="1900" dirty="0">
                <a:latin typeface="Times New Roman" panose="02020603050405020304" pitchFamily="18" charset="0"/>
                <a:cs typeface="Times New Roman" panose="02020603050405020304" pitchFamily="18" charset="0"/>
              </a:rPr>
              <a:t>– Introduced 2/2023 – Original bill 11/2020</a:t>
            </a:r>
          </a:p>
          <a:p>
            <a:pP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VA  </a:t>
            </a:r>
            <a:r>
              <a:rPr lang="en-US" sz="1900" dirty="0">
                <a:solidFill>
                  <a:srgbClr val="0000FF"/>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SB159</a:t>
            </a:r>
            <a:r>
              <a:rPr lang="en-US" sz="1900" dirty="0">
                <a:solidFill>
                  <a:srgbClr val="0000FF"/>
                </a:solidFill>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 Prior Session</a:t>
            </a:r>
          </a:p>
          <a:p>
            <a:pPr marL="239316" lvl="1" indent="0">
              <a:buNone/>
            </a:pPr>
            <a:r>
              <a:rPr lang="en-US" sz="1900" dirty="0">
                <a:latin typeface="Times New Roman" panose="02020603050405020304" pitchFamily="18" charset="0"/>
                <a:cs typeface="Times New Roman" panose="02020603050405020304" pitchFamily="18" charset="0"/>
              </a:rPr>
              <a:t>      </a:t>
            </a:r>
            <a:r>
              <a:rPr lang="en-US" sz="1900" dirty="0">
                <a:solidFill>
                  <a:srgbClr val="0000FF"/>
                </a:solidFill>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HB 732</a:t>
            </a:r>
            <a:r>
              <a:rPr lang="en-US" sz="1900" dirty="0">
                <a:solidFill>
                  <a:srgbClr val="0000FF"/>
                </a:solidFill>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 Prior Session</a:t>
            </a:r>
          </a:p>
        </p:txBody>
      </p:sp>
      <p:pic>
        <p:nvPicPr>
          <p:cNvPr id="4" name="Picture 3">
            <a:extLst>
              <a:ext uri="{FF2B5EF4-FFF2-40B4-BE49-F238E27FC236}">
                <a16:creationId xmlns:a16="http://schemas.microsoft.com/office/drawing/2014/main" id="{36776CDB-EE49-41AD-8165-773A9491564C}"/>
              </a:ext>
            </a:extLst>
          </p:cNvPr>
          <p:cNvPicPr>
            <a:picLocks noChangeAspect="1"/>
          </p:cNvPicPr>
          <p:nvPr/>
        </p:nvPicPr>
        <p:blipFill>
          <a:blip r:embed="rId13"/>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2966175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FEA0E-A815-4480-B454-3F656F04AD35}"/>
              </a:ext>
            </a:extLst>
          </p:cNvPr>
          <p:cNvSpPr>
            <a:spLocks noGrp="1"/>
          </p:cNvSpPr>
          <p:nvPr>
            <p:ph type="title"/>
          </p:nvPr>
        </p:nvSpPr>
        <p:spPr>
          <a:xfrm>
            <a:off x="1752601" y="1447801"/>
            <a:ext cx="8084457" cy="2274207"/>
          </a:xfrm>
        </p:spPr>
        <p:txBody>
          <a:bodyPr>
            <a:normAutofit/>
            <a:scene3d>
              <a:camera prst="isometricOffAxis1Right"/>
              <a:lightRig rig="threePt" dir="t"/>
            </a:scene3d>
          </a:bodyPr>
          <a:lstStyle/>
          <a:p>
            <a:pPr algn="ctr"/>
            <a:r>
              <a:rPr lang="en-US" sz="6000"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NOW WHAT?</a:t>
            </a:r>
          </a:p>
        </p:txBody>
      </p:sp>
      <p:pic>
        <p:nvPicPr>
          <p:cNvPr id="3" name="Picture 2">
            <a:extLst>
              <a:ext uri="{FF2B5EF4-FFF2-40B4-BE49-F238E27FC236}">
                <a16:creationId xmlns:a16="http://schemas.microsoft.com/office/drawing/2014/main" id="{46E76E05-A6FC-4200-ABC6-261A853C5318}"/>
              </a:ext>
            </a:extLst>
          </p:cNvPr>
          <p:cNvPicPr>
            <a:picLocks noChangeAspect="1"/>
          </p:cNvPicPr>
          <p:nvPr/>
        </p:nvPicPr>
        <p:blipFill>
          <a:blip r:embed="rId3"/>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1349644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04801"/>
            <a:ext cx="6425247" cy="625155"/>
          </a:xfrm>
        </p:spPr>
        <p:txBody>
          <a:bodyPr spcFirstLastPara="1" vert="horz" wrap="square" lIns="51435" tIns="25718" rIns="51435" bIns="25718" numCol="1" rtlCol="0" anchor="ctr" anchorCtr="0" compatLnSpc="1">
            <a:prstTxWarp prst="textNoShape">
              <a:avLst/>
            </a:prstTxWarp>
            <a:noAutofit/>
            <a:scene3d>
              <a:camera prst="orthographicFront"/>
              <a:lightRig rig="soft" dir="t"/>
            </a:scene3d>
            <a:sp3d prstMaterial="softEdge">
              <a:bevelT w="25400" h="25400"/>
            </a:sp3d>
          </a:bodyPr>
          <a:lstStyle/>
          <a:p>
            <a:pPr algn="ctr"/>
            <a:r>
              <a:rPr lang="en-US"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Now What?</a:t>
            </a:r>
          </a:p>
        </p:txBody>
      </p:sp>
      <p:sp>
        <p:nvSpPr>
          <p:cNvPr id="3" name="Content Placeholder 2"/>
          <p:cNvSpPr>
            <a:spLocks noGrp="1"/>
          </p:cNvSpPr>
          <p:nvPr>
            <p:ph idx="1"/>
          </p:nvPr>
        </p:nvSpPr>
        <p:spPr>
          <a:xfrm>
            <a:off x="1981201" y="966050"/>
            <a:ext cx="6587065" cy="4267200"/>
          </a:xfrm>
        </p:spPr>
        <p:txBody>
          <a:bodyPr spcFirstLastPara="1" vert="horz" wrap="square" lIns="51435" tIns="25718" rIns="51435" bIns="25718" numCol="1" rtlCol="0" anchor="t" anchorCtr="0" compatLnSpc="1">
            <a:prstTxWarp prst="textNoShape">
              <a:avLst/>
            </a:prstTxWarp>
            <a:noAutofit/>
          </a:bodyPr>
          <a:lstStyle/>
          <a:p>
            <a:pPr indent="-182880">
              <a:spcBef>
                <a:spcPts val="1200"/>
              </a:spcBef>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Higher Education Associations are talking with the CFPB to define "Blanket Policies."</a:t>
            </a:r>
          </a:p>
          <a:p>
            <a:pPr indent="-182880">
              <a:spcBef>
                <a:spcPts val="1200"/>
              </a:spcBef>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Develop clear and concise policies based on state law</a:t>
            </a:r>
          </a:p>
          <a:p>
            <a:pPr indent="-182880">
              <a:spcBef>
                <a:spcPts val="1200"/>
              </a:spcBef>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Make sure the policy is transparent</a:t>
            </a:r>
          </a:p>
          <a:p>
            <a:pPr indent="-182880">
              <a:spcBef>
                <a:spcPts val="1200"/>
              </a:spcBef>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Add policies to FRA's</a:t>
            </a:r>
          </a:p>
          <a:p>
            <a:pPr indent="-182880">
              <a:spcBef>
                <a:spcPts val="1200"/>
              </a:spcBef>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Avoid policies that create inequitable outcomes</a:t>
            </a:r>
          </a:p>
          <a:p>
            <a:pPr indent="-182880">
              <a:spcBef>
                <a:spcPts val="1200"/>
              </a:spcBef>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Waiting on further guidance from the department</a:t>
            </a:r>
          </a:p>
          <a:p>
            <a:pPr indent="-182880">
              <a:spcBef>
                <a:spcPts val="1200"/>
              </a:spcBef>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Develop process and program systems to identify what terms were paid by federal monies</a:t>
            </a:r>
          </a:p>
          <a:p>
            <a:pPr indent="-182880">
              <a:spcBef>
                <a:spcPts val="1200"/>
              </a:spcBef>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Run it by legal counsel</a:t>
            </a:r>
          </a:p>
        </p:txBody>
      </p:sp>
      <p:pic>
        <p:nvPicPr>
          <p:cNvPr id="4" name="Picture 3">
            <a:extLst>
              <a:ext uri="{FF2B5EF4-FFF2-40B4-BE49-F238E27FC236}">
                <a16:creationId xmlns:a16="http://schemas.microsoft.com/office/drawing/2014/main" id="{C54B707E-3120-4F91-A723-214F5171DEB2}"/>
              </a:ext>
            </a:extLst>
          </p:cNvPr>
          <p:cNvPicPr>
            <a:picLocks noChangeAspect="1"/>
          </p:cNvPicPr>
          <p:nvPr/>
        </p:nvPicPr>
        <p:blipFill>
          <a:blip r:embed="rId3"/>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3777475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5700712" cy="990600"/>
          </a:xfrm>
        </p:spPr>
        <p:txBody>
          <a:bodyPr spcFirstLastPara="1" vert="horz" wrap="square" lIns="51435" tIns="25718" rIns="51435" bIns="25718" numCol="1" rtlCol="0" anchor="ctr" anchorCtr="0" compatLnSpc="1">
            <a:prstTxWarp prst="textNoShape">
              <a:avLst/>
            </a:prstTxWarp>
            <a:normAutofit/>
            <a:scene3d>
              <a:camera prst="orthographicFront"/>
              <a:lightRig rig="soft" dir="t"/>
            </a:scene3d>
            <a:sp3d prstMaterial="softEdge">
              <a:bevelT w="25400" h="25400"/>
            </a:sp3d>
          </a:bodyPr>
          <a:lstStyle/>
          <a:p>
            <a:pPr algn="ctr"/>
            <a:r>
              <a:rPr lang="en-US" sz="4800"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Advocate</a:t>
            </a:r>
          </a:p>
          <a:p>
            <a:endParaRPr lang="en-US" dirty="0">
              <a:solidFill>
                <a:srgbClr val="0070C0"/>
              </a:solidFill>
              <a:cs typeface="Lucida Sans Unicode"/>
            </a:endParaRPr>
          </a:p>
        </p:txBody>
      </p:sp>
      <p:sp>
        <p:nvSpPr>
          <p:cNvPr id="3" name="Content Placeholder 2"/>
          <p:cNvSpPr>
            <a:spLocks noGrp="1"/>
          </p:cNvSpPr>
          <p:nvPr>
            <p:ph idx="1"/>
          </p:nvPr>
        </p:nvSpPr>
        <p:spPr>
          <a:xfrm>
            <a:off x="2051714" y="1318566"/>
            <a:ext cx="7518400" cy="3148693"/>
          </a:xfrm>
        </p:spPr>
        <p:txBody>
          <a:bodyPr spcFirstLastPara="1" vert="horz" wrap="square" lIns="51435" tIns="25718" rIns="51435" bIns="25718" numCol="1" rtlCol="0" anchor="t" anchorCtr="0" compatLnSpc="1">
            <a:prstTxWarp prst="textNoShape">
              <a:avLst/>
            </a:prstTxWarp>
            <a:noAutofit/>
          </a:bodyPr>
          <a:lstStyle/>
          <a:p>
            <a:pPr marL="348615" indent="-34747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Monitor state legislation on both the assembly and senate website</a:t>
            </a:r>
          </a:p>
          <a:p>
            <a:pPr marL="348615" indent="-34747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Comment on Proposed Rules</a:t>
            </a:r>
          </a:p>
          <a:p>
            <a:pPr marL="348615" indent="-34747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When legislation is introduced, reach out to your administration, legal counsel, public affairs, and other higher education associations</a:t>
            </a:r>
          </a:p>
          <a:p>
            <a:pPr marL="348615" indent="-34747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Work with legislators to make the legislation more palatable for all</a:t>
            </a:r>
          </a:p>
          <a:p>
            <a:pPr marL="348615" indent="-34747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Review the flagship larger universities policies to strategize on how and if you want to use your political capital</a:t>
            </a:r>
          </a:p>
        </p:txBody>
      </p:sp>
      <p:pic>
        <p:nvPicPr>
          <p:cNvPr id="4" name="Picture 3">
            <a:extLst>
              <a:ext uri="{FF2B5EF4-FFF2-40B4-BE49-F238E27FC236}">
                <a16:creationId xmlns:a16="http://schemas.microsoft.com/office/drawing/2014/main" id="{D18763D9-366E-4D84-AEB6-322D23FED20A}"/>
              </a:ext>
            </a:extLst>
          </p:cNvPr>
          <p:cNvPicPr>
            <a:picLocks noChangeAspect="1"/>
          </p:cNvPicPr>
          <p:nvPr/>
        </p:nvPicPr>
        <p:blipFill>
          <a:blip r:embed="rId3"/>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472855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2582839" y="638175"/>
            <a:ext cx="6172200" cy="3394472"/>
          </a:xfrm>
        </p:spPr>
        <p:txBody>
          <a:bodyPr>
            <a:normAutofit fontScale="25000" lnSpcReduction="20000"/>
          </a:bodyPr>
          <a:lstStyle/>
          <a:p>
            <a:pPr algn="ctr">
              <a:buNone/>
            </a:pPr>
            <a:r>
              <a:rPr lang="en-US" sz="4800" b="1" dirty="0"/>
              <a:t> </a:t>
            </a:r>
          </a:p>
          <a:p>
            <a:pPr algn="ctr">
              <a:buNone/>
            </a:pPr>
            <a:endParaRPr lang="en-US" sz="10000" b="1" dirty="0">
              <a:solidFill>
                <a:srgbClr val="0000FF"/>
              </a:solidFill>
              <a:hlinkClick r:id="rId3">
                <a:extLst>
                  <a:ext uri="{A12FA001-AC4F-418D-AE19-62706E023703}">
                    <ahyp:hlinkClr xmlns:ahyp="http://schemas.microsoft.com/office/drawing/2018/hyperlinkcolor" val="tx"/>
                  </a:ext>
                </a:extLst>
              </a:hlinkClick>
            </a:endParaRPr>
          </a:p>
          <a:p>
            <a:pPr algn="ctr">
              <a:buNone/>
            </a:pPr>
            <a:endParaRPr lang="en-US" sz="10000" b="1" dirty="0">
              <a:solidFill>
                <a:srgbClr val="0000FF"/>
              </a:solidFill>
              <a:hlinkClick r:id="rId3">
                <a:extLst>
                  <a:ext uri="{A12FA001-AC4F-418D-AE19-62706E023703}">
                    <ahyp:hlinkClr xmlns:ahyp="http://schemas.microsoft.com/office/drawing/2018/hyperlinkcolor" val="tx"/>
                  </a:ext>
                </a:extLst>
              </a:hlinkClick>
            </a:endParaRPr>
          </a:p>
          <a:p>
            <a:pPr algn="ctr">
              <a:buNone/>
            </a:pPr>
            <a:r>
              <a:rPr lang="en-US" sz="11200" b="1"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COHEAO</a:t>
            </a:r>
            <a:endParaRPr lang="en-US" sz="11200" b="1" dirty="0">
              <a:solidFill>
                <a:srgbClr val="0000FF"/>
              </a:solidFill>
              <a:latin typeface="Times New Roman" panose="02020603050405020304" pitchFamily="18" charset="0"/>
              <a:cs typeface="Times New Roman" panose="02020603050405020304" pitchFamily="18" charset="0"/>
            </a:endParaRPr>
          </a:p>
          <a:p>
            <a:pPr algn="ctr">
              <a:buNone/>
            </a:pPr>
            <a:endParaRPr lang="en-US" sz="11200" b="1" dirty="0">
              <a:solidFill>
                <a:srgbClr val="0000FF"/>
              </a:solidFill>
              <a:latin typeface="Times New Roman" panose="02020603050405020304" pitchFamily="18" charset="0"/>
              <a:cs typeface="Times New Roman" panose="02020603050405020304" pitchFamily="18" charset="0"/>
            </a:endParaRPr>
          </a:p>
          <a:p>
            <a:pPr algn="ctr">
              <a:buNone/>
            </a:pPr>
            <a:r>
              <a:rPr lang="en-US" sz="11200" b="1"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FSA PARTNER CONNECT</a:t>
            </a:r>
            <a:endParaRPr lang="en-US" sz="11200" b="1"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gn="ctr">
              <a:buNone/>
            </a:pPr>
            <a:endParaRPr lang="en-US" sz="11200" b="1"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gn="ctr">
              <a:buNone/>
            </a:pPr>
            <a:r>
              <a:rPr lang="en-US" sz="11200" b="1" dirty="0">
                <a:solidFill>
                  <a:srgbClr val="0000FF"/>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CFPB</a:t>
            </a:r>
            <a:endParaRPr lang="en-US" sz="11200" b="1" dirty="0">
              <a:solidFill>
                <a:srgbClr val="0000FF"/>
              </a:solidFill>
              <a:latin typeface="Times New Roman" panose="02020603050405020304" pitchFamily="18" charset="0"/>
              <a:cs typeface="Times New Roman" panose="02020603050405020304" pitchFamily="18" charset="0"/>
            </a:endParaRPr>
          </a:p>
          <a:p>
            <a:pPr algn="ctr">
              <a:buNone/>
            </a:pPr>
            <a:endParaRPr lang="en-US" sz="11200" b="1" u="sng" dirty="0">
              <a:solidFill>
                <a:srgbClr val="0000FF"/>
              </a:solidFill>
              <a:latin typeface="Times New Roman" panose="02020603050405020304" pitchFamily="18" charset="0"/>
              <a:cs typeface="Times New Roman" panose="02020603050405020304" pitchFamily="18" charset="0"/>
            </a:endParaRPr>
          </a:p>
          <a:p>
            <a:pPr algn="ctr">
              <a:buNone/>
            </a:pPr>
            <a:r>
              <a:rPr lang="en-US" sz="11200" b="1" u="sng"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NCM</a:t>
            </a:r>
            <a:endParaRPr lang="en-US" sz="11200" b="1" u="sng" dirty="0">
              <a:solidFill>
                <a:srgbClr val="0000FF"/>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endParaRPr>
          </a:p>
          <a:p>
            <a:pPr algn="ctr">
              <a:buNone/>
            </a:pPr>
            <a:endParaRPr lang="en-US" sz="11200" b="1" u="sng" dirty="0">
              <a:solidFill>
                <a:srgbClr val="0000FF"/>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endParaRPr>
          </a:p>
          <a:p>
            <a:pPr algn="ctr">
              <a:buNone/>
            </a:pPr>
            <a:r>
              <a:rPr lang="en-US" sz="11200" b="1" dirty="0">
                <a:solidFill>
                  <a:srgbClr val="0000FF"/>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ACA International</a:t>
            </a:r>
            <a:endParaRPr lang="en-US" sz="11200" b="1" dirty="0">
              <a:solidFill>
                <a:srgbClr val="0000FF"/>
              </a:solidFill>
              <a:latin typeface="Times New Roman" panose="02020603050405020304" pitchFamily="18" charset="0"/>
              <a:cs typeface="Times New Roman" panose="02020603050405020304" pitchFamily="18" charset="0"/>
            </a:endParaRPr>
          </a:p>
          <a:p>
            <a:pPr algn="ctr">
              <a:buNone/>
            </a:pPr>
            <a:endParaRPr lang="en-US" sz="11200" b="1" dirty="0">
              <a:solidFill>
                <a:srgbClr val="0000FF"/>
              </a:solidFill>
            </a:endParaRPr>
          </a:p>
          <a:p>
            <a:pPr algn="ctr">
              <a:buNone/>
            </a:pPr>
            <a:endParaRPr lang="en-US" sz="11200" b="1" u="sng" dirty="0"/>
          </a:p>
          <a:p>
            <a:pPr marL="342900" lvl="1" indent="-342900" algn="ctr">
              <a:buNone/>
            </a:pPr>
            <a:endParaRPr lang="en-US" sz="4800" b="1" dirty="0">
              <a:latin typeface="Microsoft Sans Serif" pitchFamily="34" charset="0"/>
              <a:cs typeface="Microsoft Sans Serif" pitchFamily="34" charset="0"/>
            </a:endParaRPr>
          </a:p>
          <a:p>
            <a:pPr marL="342900" lvl="1" indent="-342900" algn="ctr">
              <a:buNone/>
            </a:pPr>
            <a:endParaRPr lang="en-US" sz="4800" b="1" dirty="0">
              <a:latin typeface="Microsoft Sans Serif" pitchFamily="34" charset="0"/>
              <a:cs typeface="Microsoft Sans Serif" pitchFamily="34" charset="0"/>
            </a:endParaRPr>
          </a:p>
          <a:p>
            <a:pPr marL="342900" lvl="1" indent="-342900" algn="ctr">
              <a:buNone/>
            </a:pPr>
            <a:endParaRPr lang="en-US" sz="1275" b="1" dirty="0">
              <a:latin typeface="Microsoft Sans Serif" pitchFamily="34" charset="0"/>
              <a:cs typeface="Microsoft Sans Serif" pitchFamily="34" charset="0"/>
              <a:hlinkClick r:id="" action="ppaction://noaction"/>
            </a:endParaRPr>
          </a:p>
          <a:p>
            <a:pPr marL="342900" lvl="1" indent="-342900" algn="ctr">
              <a:buNone/>
            </a:pPr>
            <a:endParaRPr lang="en-US" sz="1275" b="1" dirty="0">
              <a:latin typeface="Microsoft Sans Serif" pitchFamily="34" charset="0"/>
              <a:cs typeface="Microsoft Sans Serif" pitchFamily="34" charset="0"/>
              <a:hlinkClick r:id="" action="ppaction://noaction"/>
            </a:endParaRPr>
          </a:p>
          <a:p>
            <a:pPr marL="342900" lvl="1" indent="-342900" algn="ctr">
              <a:buNone/>
            </a:pPr>
            <a:endParaRPr lang="en-US" sz="1275" b="1" dirty="0">
              <a:latin typeface="Microsoft Sans Serif" pitchFamily="34" charset="0"/>
              <a:cs typeface="Microsoft Sans Serif" pitchFamily="34" charset="0"/>
              <a:hlinkClick r:id="" action="ppaction://noaction"/>
            </a:endParaRPr>
          </a:p>
        </p:txBody>
      </p:sp>
      <p:sp>
        <p:nvSpPr>
          <p:cNvPr id="6" name="Rectangle 2"/>
          <p:cNvSpPr txBox="1">
            <a:spLocks noRot="1" noChangeArrowheads="1"/>
          </p:cNvSpPr>
          <p:nvPr/>
        </p:nvSpPr>
        <p:spPr>
          <a:xfrm>
            <a:off x="2441812" y="638175"/>
            <a:ext cx="6172200" cy="85725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1148">
              <a:defRPr/>
            </a:pPr>
            <a:r>
              <a:rPr lang="en-US" sz="4800" b="1" u="sng" dirty="0">
                <a:ln w="22225">
                  <a:solidFill>
                    <a:schemeClr val="accent2"/>
                  </a:solidFill>
                  <a:prstDash val="solid"/>
                </a:ln>
                <a:solidFill>
                  <a:srgbClr val="FF9900"/>
                </a:solidFill>
                <a:latin typeface="Times New Roman" panose="02020603050405020304" pitchFamily="18" charset="0"/>
                <a:cs typeface="Times New Roman" panose="02020603050405020304" pitchFamily="18" charset="0"/>
              </a:rPr>
              <a:t>Resources</a:t>
            </a:r>
          </a:p>
          <a:p>
            <a:pPr marL="41148" algn="l">
              <a:defRPr/>
            </a:pPr>
            <a:endParaRPr lang="en-US" sz="3300" dirty="0">
              <a:solidFill>
                <a:schemeClr val="tx2">
                  <a:tint val="100000"/>
                  <a:shade val="90000"/>
                  <a:satMod val="250000"/>
                  <a:alpha val="100000"/>
                </a:schemeClr>
              </a:solidFill>
              <a:latin typeface="Calisto MT" pitchFamily="18" charset="0"/>
            </a:endParaRPr>
          </a:p>
        </p:txBody>
      </p:sp>
      <p:pic>
        <p:nvPicPr>
          <p:cNvPr id="4" name="Picture 3">
            <a:extLst>
              <a:ext uri="{FF2B5EF4-FFF2-40B4-BE49-F238E27FC236}">
                <a16:creationId xmlns:a16="http://schemas.microsoft.com/office/drawing/2014/main" id="{61222522-C43B-4269-94C8-7554D819E379}"/>
              </a:ext>
            </a:extLst>
          </p:cNvPr>
          <p:cNvPicPr>
            <a:picLocks noChangeAspect="1"/>
          </p:cNvPicPr>
          <p:nvPr/>
        </p:nvPicPr>
        <p:blipFill>
          <a:blip r:embed="rId8"/>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2736093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proedgeskills.com/wp-content/uploads/2018/01/ps-questions-answers-800-500.jpg">
            <a:extLst>
              <a:ext uri="{FF2B5EF4-FFF2-40B4-BE49-F238E27FC236}">
                <a16:creationId xmlns:a16="http://schemas.microsoft.com/office/drawing/2014/main" id="{C1D7EDBE-548A-4CEC-AFD1-A4FF26521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100" y="1675314"/>
            <a:ext cx="4286250" cy="26789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0419C97-6817-47B1-82BB-80737AC3C241}"/>
              </a:ext>
            </a:extLst>
          </p:cNvPr>
          <p:cNvPicPr>
            <a:picLocks noChangeAspect="1"/>
          </p:cNvPicPr>
          <p:nvPr/>
        </p:nvPicPr>
        <p:blipFill>
          <a:blip r:embed="rId4"/>
          <a:stretch>
            <a:fillRect/>
          </a:stretch>
        </p:blipFill>
        <p:spPr>
          <a:xfrm>
            <a:off x="801513" y="5824075"/>
            <a:ext cx="10991558" cy="1033925"/>
          </a:xfrm>
          <a:prstGeom prst="rect">
            <a:avLst/>
          </a:prstGeom>
        </p:spPr>
      </p:pic>
    </p:spTree>
    <p:extLst>
      <p:ext uri="{BB962C8B-B14F-4D97-AF65-F5344CB8AC3E}">
        <p14:creationId xmlns:p14="http://schemas.microsoft.com/office/powerpoint/2010/main" val="928878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7034" y="3821916"/>
            <a:ext cx="5110803" cy="2440356"/>
          </a:xfrm>
          <a:prstGeom prst="rect">
            <a:avLst/>
          </a:prstGeom>
        </p:spPr>
      </p:pic>
      <p:pic>
        <p:nvPicPr>
          <p:cNvPr id="10" name="Picture 9"/>
          <p:cNvPicPr>
            <a:picLocks noChangeAspect="1"/>
          </p:cNvPicPr>
          <p:nvPr/>
        </p:nvPicPr>
        <p:blipFill>
          <a:blip r:embed="rId3"/>
          <a:stretch>
            <a:fillRect/>
          </a:stretch>
        </p:blipFill>
        <p:spPr>
          <a:xfrm>
            <a:off x="610563" y="4465581"/>
            <a:ext cx="4138000" cy="1859677"/>
          </a:xfrm>
          <a:prstGeom prst="rect">
            <a:avLst/>
          </a:prstGeom>
        </p:spPr>
      </p:pic>
      <p:pic>
        <p:nvPicPr>
          <p:cNvPr id="11" name="Picture 10"/>
          <p:cNvPicPr>
            <a:picLocks noChangeAspect="1"/>
          </p:cNvPicPr>
          <p:nvPr/>
        </p:nvPicPr>
        <p:blipFill>
          <a:blip r:embed="rId4"/>
          <a:stretch>
            <a:fillRect/>
          </a:stretch>
        </p:blipFill>
        <p:spPr>
          <a:xfrm>
            <a:off x="3670093" y="2641380"/>
            <a:ext cx="4574567" cy="1542463"/>
          </a:xfrm>
          <a:prstGeom prst="rect">
            <a:avLst/>
          </a:prstGeom>
        </p:spPr>
      </p:pic>
      <p:pic>
        <p:nvPicPr>
          <p:cNvPr id="3" name="Picture 2"/>
          <p:cNvPicPr>
            <a:picLocks noChangeAspect="1"/>
          </p:cNvPicPr>
          <p:nvPr/>
        </p:nvPicPr>
        <p:blipFill>
          <a:blip r:embed="rId5"/>
          <a:stretch>
            <a:fillRect/>
          </a:stretch>
        </p:blipFill>
        <p:spPr>
          <a:xfrm>
            <a:off x="2679564" y="240666"/>
            <a:ext cx="6266926" cy="2400714"/>
          </a:xfrm>
          <a:prstGeom prst="rect">
            <a:avLst/>
          </a:prstGeom>
        </p:spPr>
      </p:pic>
      <p:pic>
        <p:nvPicPr>
          <p:cNvPr id="4" name="Picture 3"/>
          <p:cNvPicPr>
            <a:picLocks noChangeAspect="1"/>
          </p:cNvPicPr>
          <p:nvPr/>
        </p:nvPicPr>
        <p:blipFill>
          <a:blip r:embed="rId6"/>
          <a:stretch>
            <a:fillRect/>
          </a:stretch>
        </p:blipFill>
        <p:spPr>
          <a:xfrm>
            <a:off x="5125638" y="4206911"/>
            <a:ext cx="2118347" cy="2118347"/>
          </a:xfrm>
          <a:prstGeom prst="rect">
            <a:avLst/>
          </a:prstGeom>
        </p:spPr>
      </p:pic>
    </p:spTree>
    <p:extLst>
      <p:ext uri="{BB962C8B-B14F-4D97-AF65-F5344CB8AC3E}">
        <p14:creationId xmlns:p14="http://schemas.microsoft.com/office/powerpoint/2010/main" val="3737728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46578" y="541339"/>
            <a:ext cx="7529689" cy="1626127"/>
          </a:xfrm>
        </p:spPr>
        <p:txBody>
          <a:bodyPr spcFirstLastPara="1" vert="horz" wrap="square" lIns="68580" tIns="34291" rIns="68580" bIns="34291" numCol="1" rtlCol="0" anchor="ctr" anchorCtr="0" compatLnSpc="1">
            <a:prstTxWarp prst="textNoShape">
              <a:avLst/>
            </a:prstTxWarp>
            <a:normAutofit/>
            <a:scene3d>
              <a:camera prst="orthographicFront"/>
              <a:lightRig rig="soft" dir="t"/>
            </a:scene3d>
            <a:sp3d prstMaterial="softEdge">
              <a:bevelT w="25400" h="25400"/>
            </a:sp3d>
          </a:bodyPr>
          <a:lstStyle/>
          <a:p>
            <a:pPr algn="ctr"/>
            <a:r>
              <a:rPr lang="en-US" b="1" dirty="0">
                <a:latin typeface="Times New Roman" panose="02020603050405020304" pitchFamily="18" charset="0"/>
                <a:cs typeface="Times New Roman" panose="02020603050405020304" pitchFamily="18" charset="0"/>
              </a:rPr>
              <a:t>ASK </a:t>
            </a:r>
            <a:r>
              <a:rPr lang="en-US" sz="5000" dirty="0">
                <a:latin typeface="Times New Roman" panose="02020603050405020304" pitchFamily="18" charset="0"/>
                <a:cs typeface="Times New Roman" panose="02020603050405020304" pitchFamily="18" charset="0"/>
              </a:rPr>
              <a:t>YOUR</a:t>
            </a:r>
            <a:r>
              <a:rPr lang="en-US" b="1" dirty="0">
                <a:latin typeface="Times New Roman" panose="02020603050405020304" pitchFamily="18" charset="0"/>
                <a:cs typeface="Times New Roman" panose="02020603050405020304" pitchFamily="18" charset="0"/>
              </a:rPr>
              <a:t> LEGAL COUNSEL &amp; SUPERVISOR</a:t>
            </a:r>
          </a:p>
        </p:txBody>
      </p:sp>
      <p:sp>
        <p:nvSpPr>
          <p:cNvPr id="3" name="Content Placeholder 2"/>
          <p:cNvSpPr>
            <a:spLocks noGrp="1"/>
          </p:cNvSpPr>
          <p:nvPr>
            <p:ph idx="1"/>
          </p:nvPr>
        </p:nvSpPr>
        <p:spPr>
          <a:xfrm>
            <a:off x="4810479" y="2445369"/>
            <a:ext cx="4660899" cy="2325468"/>
          </a:xfrm>
        </p:spPr>
        <p:txBody>
          <a:bodyPr>
            <a:normAutofit/>
          </a:bodyPr>
          <a:lstStyle/>
          <a:p>
            <a:pPr marL="0" indent="0" algn="ctr">
              <a:buNone/>
            </a:pPr>
            <a:endParaRPr lang="en-US" sz="2133" dirty="0">
              <a:latin typeface="Calisto MT" panose="02040603050505030304" pitchFamily="18" charset="0"/>
            </a:endParaRPr>
          </a:p>
          <a:p>
            <a:pPr marL="0" indent="0" algn="ctr">
              <a:buNone/>
            </a:pPr>
            <a:r>
              <a:rPr lang="en-US" sz="2133" b="1" dirty="0">
                <a:solidFill>
                  <a:schemeClr val="tx2"/>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Always consult with your campus legal counsel and supervisors to ensure you follow federal, state, and local laws.</a:t>
            </a:r>
          </a:p>
        </p:txBody>
      </p:sp>
      <p:pic>
        <p:nvPicPr>
          <p:cNvPr id="8196" name="Picture 5"/>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286000" y="2590801"/>
            <a:ext cx="1931195" cy="2180035"/>
          </a:xfrm>
          <a:prstGeom prst="rect">
            <a:avLst/>
          </a:prstGeom>
          <a:noFill/>
          <a:ln w="9525">
            <a:noFill/>
            <a:miter lim="800000"/>
            <a:headEnd/>
            <a:tailEnd/>
          </a:ln>
        </p:spPr>
      </p:pic>
      <p:pic>
        <p:nvPicPr>
          <p:cNvPr id="4" name="Picture 3">
            <a:extLst>
              <a:ext uri="{FF2B5EF4-FFF2-40B4-BE49-F238E27FC236}">
                <a16:creationId xmlns:a16="http://schemas.microsoft.com/office/drawing/2014/main" id="{BFB3434E-870B-4E5D-8C45-A8BD750C98CE}"/>
              </a:ext>
            </a:extLst>
          </p:cNvPr>
          <p:cNvPicPr>
            <a:picLocks noChangeAspect="1"/>
          </p:cNvPicPr>
          <p:nvPr/>
        </p:nvPicPr>
        <p:blipFill>
          <a:blip r:embed="rId4"/>
          <a:stretch>
            <a:fillRect/>
          </a:stretch>
        </p:blipFill>
        <p:spPr>
          <a:xfrm>
            <a:off x="923925" y="5611589"/>
            <a:ext cx="10877550" cy="10684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82109" y="1914210"/>
            <a:ext cx="3057370" cy="953810"/>
          </a:xfrm>
          <a:prstGeom prst="rect">
            <a:avLst/>
          </a:prstGeom>
        </p:spPr>
      </p:pic>
      <p:pic>
        <p:nvPicPr>
          <p:cNvPr id="8" name="Picture 7"/>
          <p:cNvPicPr>
            <a:picLocks noChangeAspect="1"/>
          </p:cNvPicPr>
          <p:nvPr/>
        </p:nvPicPr>
        <p:blipFill>
          <a:blip r:embed="rId4"/>
          <a:stretch>
            <a:fillRect/>
          </a:stretch>
        </p:blipFill>
        <p:spPr>
          <a:xfrm>
            <a:off x="485148" y="3022805"/>
            <a:ext cx="3648880" cy="1828042"/>
          </a:xfrm>
          <a:prstGeom prst="rect">
            <a:avLst/>
          </a:prstGeom>
        </p:spPr>
      </p:pic>
      <p:pic>
        <p:nvPicPr>
          <p:cNvPr id="9" name="Picture 8"/>
          <p:cNvPicPr>
            <a:picLocks noChangeAspect="1"/>
          </p:cNvPicPr>
          <p:nvPr/>
        </p:nvPicPr>
        <p:blipFill>
          <a:blip r:embed="rId5"/>
          <a:stretch>
            <a:fillRect/>
          </a:stretch>
        </p:blipFill>
        <p:spPr>
          <a:xfrm>
            <a:off x="4976770" y="1975840"/>
            <a:ext cx="865084" cy="846599"/>
          </a:xfrm>
          <a:prstGeom prst="rect">
            <a:avLst/>
          </a:prstGeom>
        </p:spPr>
      </p:pic>
      <p:pic>
        <p:nvPicPr>
          <p:cNvPr id="10" name="Picture 9"/>
          <p:cNvPicPr>
            <a:picLocks noChangeAspect="1"/>
          </p:cNvPicPr>
          <p:nvPr/>
        </p:nvPicPr>
        <p:blipFill>
          <a:blip r:embed="rId6"/>
          <a:stretch>
            <a:fillRect/>
          </a:stretch>
        </p:blipFill>
        <p:spPr>
          <a:xfrm>
            <a:off x="8683634" y="1901901"/>
            <a:ext cx="3205247" cy="994477"/>
          </a:xfrm>
          <a:prstGeom prst="rect">
            <a:avLst/>
          </a:prstGeom>
        </p:spPr>
      </p:pic>
      <p:pic>
        <p:nvPicPr>
          <p:cNvPr id="16" name="Picture 15"/>
          <p:cNvPicPr>
            <a:picLocks noChangeAspect="1"/>
          </p:cNvPicPr>
          <p:nvPr/>
        </p:nvPicPr>
        <p:blipFill>
          <a:blip r:embed="rId7"/>
          <a:stretch>
            <a:fillRect/>
          </a:stretch>
        </p:blipFill>
        <p:spPr>
          <a:xfrm>
            <a:off x="4382971" y="2272020"/>
            <a:ext cx="29745" cy="1850096"/>
          </a:xfrm>
          <a:prstGeom prst="rect">
            <a:avLst/>
          </a:prstGeom>
        </p:spPr>
      </p:pic>
      <p:pic>
        <p:nvPicPr>
          <p:cNvPr id="17" name="Picture 16"/>
          <p:cNvPicPr>
            <a:picLocks noChangeAspect="1"/>
          </p:cNvPicPr>
          <p:nvPr/>
        </p:nvPicPr>
        <p:blipFill>
          <a:blip r:embed="rId7"/>
          <a:stretch>
            <a:fillRect/>
          </a:stretch>
        </p:blipFill>
        <p:spPr>
          <a:xfrm>
            <a:off x="8337431" y="2316572"/>
            <a:ext cx="29028" cy="1805544"/>
          </a:xfrm>
          <a:prstGeom prst="rect">
            <a:avLst/>
          </a:prstGeom>
        </p:spPr>
      </p:pic>
      <p:pic>
        <p:nvPicPr>
          <p:cNvPr id="18" name="Picture 17"/>
          <p:cNvPicPr>
            <a:picLocks noChangeAspect="1"/>
          </p:cNvPicPr>
          <p:nvPr/>
        </p:nvPicPr>
        <p:blipFill>
          <a:blip r:embed="rId8"/>
          <a:stretch>
            <a:fillRect/>
          </a:stretch>
        </p:blipFill>
        <p:spPr>
          <a:xfrm>
            <a:off x="5974703" y="1944923"/>
            <a:ext cx="2362345" cy="1009265"/>
          </a:xfrm>
          <a:prstGeom prst="rect">
            <a:avLst/>
          </a:prstGeom>
        </p:spPr>
      </p:pic>
      <p:pic>
        <p:nvPicPr>
          <p:cNvPr id="19" name="Picture 18"/>
          <p:cNvPicPr>
            <a:picLocks noChangeAspect="1"/>
          </p:cNvPicPr>
          <p:nvPr/>
        </p:nvPicPr>
        <p:blipFill>
          <a:blip r:embed="rId9"/>
          <a:stretch>
            <a:fillRect/>
          </a:stretch>
        </p:blipFill>
        <p:spPr>
          <a:xfrm>
            <a:off x="8584494" y="2896378"/>
            <a:ext cx="3363641" cy="2632854"/>
          </a:xfrm>
          <a:prstGeom prst="rect">
            <a:avLst/>
          </a:prstGeom>
        </p:spPr>
      </p:pic>
      <p:pic>
        <p:nvPicPr>
          <p:cNvPr id="21" name="Picture 20"/>
          <p:cNvPicPr>
            <a:picLocks noChangeAspect="1"/>
          </p:cNvPicPr>
          <p:nvPr/>
        </p:nvPicPr>
        <p:blipFill>
          <a:blip r:embed="rId10"/>
          <a:stretch>
            <a:fillRect/>
          </a:stretch>
        </p:blipFill>
        <p:spPr>
          <a:xfrm>
            <a:off x="4511071" y="2877273"/>
            <a:ext cx="3825978" cy="2651958"/>
          </a:xfrm>
          <a:prstGeom prst="rect">
            <a:avLst/>
          </a:prstGeom>
        </p:spPr>
      </p:pic>
      <p:sp>
        <p:nvSpPr>
          <p:cNvPr id="23" name="Title 1">
            <a:extLst>
              <a:ext uri="{FF2B5EF4-FFF2-40B4-BE49-F238E27FC236}">
                <a16:creationId xmlns:a16="http://schemas.microsoft.com/office/drawing/2014/main" id="{82BA2E6A-7645-4A7F-BCB6-907346922A9A}"/>
              </a:ext>
            </a:extLst>
          </p:cNvPr>
          <p:cNvSpPr>
            <a:spLocks noGrp="1"/>
          </p:cNvSpPr>
          <p:nvPr>
            <p:ph type="title"/>
          </p:nvPr>
        </p:nvSpPr>
        <p:spPr>
          <a:xfrm>
            <a:off x="959933" y="158903"/>
            <a:ext cx="7772400" cy="1143000"/>
          </a:xfrm>
        </p:spPr>
        <p:txBody>
          <a:bodyPr spcFirstLastPara="1" vert="horz" wrap="square" lIns="68580" tIns="34291" rIns="68580" bIns="34291" numCol="1" rtlCol="0" anchor="ctr" anchorCtr="0" compatLnSpc="1">
            <a:prstTxWarp prst="textNoShape">
              <a:avLst/>
            </a:prstTxWarp>
            <a:normAutofit/>
            <a:scene3d>
              <a:camera prst="orthographicFront"/>
              <a:lightRig rig="soft" dir="t"/>
            </a:scene3d>
            <a:sp3d prstMaterial="softEdge">
              <a:bevelT w="25400" h="25400"/>
            </a:sp3d>
          </a:bodyPr>
          <a:lstStyle/>
          <a:p>
            <a:pPr algn="ctr"/>
            <a:r>
              <a:rPr lang="en-US" b="1" dirty="0">
                <a:latin typeface="Times New Roman" panose="02020603050405020304" pitchFamily="18" charset="0"/>
                <a:cs typeface="Times New Roman" panose="02020603050405020304" pitchFamily="18" charset="0"/>
              </a:rPr>
              <a:t>Our Agenda</a:t>
            </a:r>
          </a:p>
        </p:txBody>
      </p:sp>
      <p:pic>
        <p:nvPicPr>
          <p:cNvPr id="24" name="Picture 23">
            <a:extLst>
              <a:ext uri="{FF2B5EF4-FFF2-40B4-BE49-F238E27FC236}">
                <a16:creationId xmlns:a16="http://schemas.microsoft.com/office/drawing/2014/main" id="{6CCF66E3-5E16-441E-88A9-E909D9B5C045}"/>
              </a:ext>
            </a:extLst>
          </p:cNvPr>
          <p:cNvPicPr>
            <a:picLocks noChangeAspect="1"/>
          </p:cNvPicPr>
          <p:nvPr/>
        </p:nvPicPr>
        <p:blipFill>
          <a:blip r:embed="rId11"/>
          <a:stretch>
            <a:fillRect/>
          </a:stretch>
        </p:blipFill>
        <p:spPr>
          <a:xfrm>
            <a:off x="959933" y="5556095"/>
            <a:ext cx="10879642" cy="1143001"/>
          </a:xfrm>
          <a:prstGeom prst="rect">
            <a:avLst/>
          </a:prstGeom>
        </p:spPr>
      </p:pic>
    </p:spTree>
    <p:extLst>
      <p:ext uri="{BB962C8B-B14F-4D97-AF65-F5344CB8AC3E}">
        <p14:creationId xmlns:p14="http://schemas.microsoft.com/office/powerpoint/2010/main" val="14806237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16699" y="5328669"/>
            <a:ext cx="18485" cy="1149748"/>
          </a:xfrm>
          <a:prstGeom prst="rect">
            <a:avLst/>
          </a:prstGeom>
        </p:spPr>
      </p:pic>
      <p:pic>
        <p:nvPicPr>
          <p:cNvPr id="3" name="Picture 2"/>
          <p:cNvPicPr>
            <a:picLocks noChangeAspect="1"/>
          </p:cNvPicPr>
          <p:nvPr/>
        </p:nvPicPr>
        <p:blipFill>
          <a:blip r:embed="rId3"/>
          <a:stretch>
            <a:fillRect/>
          </a:stretch>
        </p:blipFill>
        <p:spPr>
          <a:xfrm>
            <a:off x="7187300" y="5361022"/>
            <a:ext cx="18485" cy="1149748"/>
          </a:xfrm>
          <a:prstGeom prst="rect">
            <a:avLst/>
          </a:prstGeom>
        </p:spPr>
      </p:pic>
      <p:pic>
        <p:nvPicPr>
          <p:cNvPr id="14" name="Picture 13"/>
          <p:cNvPicPr>
            <a:picLocks noChangeAspect="1"/>
          </p:cNvPicPr>
          <p:nvPr/>
        </p:nvPicPr>
        <p:blipFill>
          <a:blip r:embed="rId4"/>
          <a:stretch>
            <a:fillRect/>
          </a:stretch>
        </p:blipFill>
        <p:spPr>
          <a:xfrm>
            <a:off x="4935921" y="5328669"/>
            <a:ext cx="1615085" cy="1196820"/>
          </a:xfrm>
          <a:prstGeom prst="rect">
            <a:avLst/>
          </a:prstGeom>
        </p:spPr>
      </p:pic>
      <p:pic>
        <p:nvPicPr>
          <p:cNvPr id="15" name="Picture 14"/>
          <p:cNvPicPr>
            <a:picLocks noChangeAspect="1"/>
          </p:cNvPicPr>
          <p:nvPr/>
        </p:nvPicPr>
        <p:blipFill>
          <a:blip r:embed="rId5"/>
          <a:stretch>
            <a:fillRect/>
          </a:stretch>
        </p:blipFill>
        <p:spPr>
          <a:xfrm>
            <a:off x="7842080" y="5480559"/>
            <a:ext cx="1911661" cy="736959"/>
          </a:xfrm>
          <a:prstGeom prst="rect">
            <a:avLst/>
          </a:prstGeom>
        </p:spPr>
      </p:pic>
      <p:pic>
        <p:nvPicPr>
          <p:cNvPr id="5" name="Picture 4"/>
          <p:cNvPicPr>
            <a:picLocks noChangeAspect="1"/>
          </p:cNvPicPr>
          <p:nvPr/>
        </p:nvPicPr>
        <p:blipFill>
          <a:blip r:embed="rId6"/>
          <a:stretch>
            <a:fillRect/>
          </a:stretch>
        </p:blipFill>
        <p:spPr>
          <a:xfrm>
            <a:off x="2075926" y="9627"/>
            <a:ext cx="9660105" cy="1353080"/>
          </a:xfrm>
          <a:prstGeom prst="rect">
            <a:avLst/>
          </a:prstGeom>
        </p:spPr>
      </p:pic>
      <p:pic>
        <p:nvPicPr>
          <p:cNvPr id="8" name="Picture 7"/>
          <p:cNvPicPr>
            <a:picLocks noChangeAspect="1"/>
          </p:cNvPicPr>
          <p:nvPr/>
        </p:nvPicPr>
        <p:blipFill>
          <a:blip r:embed="rId7"/>
          <a:stretch>
            <a:fillRect/>
          </a:stretch>
        </p:blipFill>
        <p:spPr>
          <a:xfrm>
            <a:off x="428" y="1733136"/>
            <a:ext cx="6283687" cy="1933442"/>
          </a:xfrm>
          <a:prstGeom prst="rect">
            <a:avLst/>
          </a:prstGeom>
        </p:spPr>
      </p:pic>
      <p:pic>
        <p:nvPicPr>
          <p:cNvPr id="9" name="Picture 8"/>
          <p:cNvPicPr>
            <a:picLocks noChangeAspect="1"/>
          </p:cNvPicPr>
          <p:nvPr/>
        </p:nvPicPr>
        <p:blipFill>
          <a:blip r:embed="rId8"/>
          <a:stretch>
            <a:fillRect/>
          </a:stretch>
        </p:blipFill>
        <p:spPr>
          <a:xfrm>
            <a:off x="7842079" y="1733136"/>
            <a:ext cx="4506570" cy="1168233"/>
          </a:xfrm>
          <a:prstGeom prst="rect">
            <a:avLst/>
          </a:prstGeom>
        </p:spPr>
      </p:pic>
      <p:pic>
        <p:nvPicPr>
          <p:cNvPr id="10" name="Picture 9"/>
          <p:cNvPicPr>
            <a:picLocks noChangeAspect="1"/>
          </p:cNvPicPr>
          <p:nvPr/>
        </p:nvPicPr>
        <p:blipFill>
          <a:blip r:embed="rId9"/>
          <a:stretch>
            <a:fillRect/>
          </a:stretch>
        </p:blipFill>
        <p:spPr>
          <a:xfrm rot="20883004">
            <a:off x="2577553" y="3243051"/>
            <a:ext cx="1874349" cy="1874349"/>
          </a:xfrm>
          <a:prstGeom prst="rect">
            <a:avLst/>
          </a:prstGeom>
        </p:spPr>
      </p:pic>
      <p:pic>
        <p:nvPicPr>
          <p:cNvPr id="11" name="Picture 10"/>
          <p:cNvPicPr>
            <a:picLocks noChangeAspect="1"/>
          </p:cNvPicPr>
          <p:nvPr/>
        </p:nvPicPr>
        <p:blipFill>
          <a:blip r:embed="rId10"/>
          <a:stretch>
            <a:fillRect/>
          </a:stretch>
        </p:blipFill>
        <p:spPr>
          <a:xfrm rot="19427130">
            <a:off x="5875636" y="1013406"/>
            <a:ext cx="2475431" cy="2160706"/>
          </a:xfrm>
          <a:prstGeom prst="rect">
            <a:avLst/>
          </a:prstGeom>
        </p:spPr>
      </p:pic>
      <p:pic>
        <p:nvPicPr>
          <p:cNvPr id="13" name="Picture 12"/>
          <p:cNvPicPr>
            <a:picLocks noChangeAspect="1"/>
          </p:cNvPicPr>
          <p:nvPr/>
        </p:nvPicPr>
        <p:blipFill>
          <a:blip r:embed="rId11"/>
          <a:stretch>
            <a:fillRect/>
          </a:stretch>
        </p:blipFill>
        <p:spPr>
          <a:xfrm>
            <a:off x="11111413" y="5976995"/>
            <a:ext cx="818104" cy="815507"/>
          </a:xfrm>
          <a:prstGeom prst="rect">
            <a:avLst/>
          </a:prstGeom>
        </p:spPr>
      </p:pic>
      <p:pic>
        <p:nvPicPr>
          <p:cNvPr id="7" name="Picture 6">
            <a:extLst>
              <a:ext uri="{FF2B5EF4-FFF2-40B4-BE49-F238E27FC236}">
                <a16:creationId xmlns:a16="http://schemas.microsoft.com/office/drawing/2014/main" id="{410A2140-9E16-409F-92EF-DC1794E23A1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1723" y="5610401"/>
            <a:ext cx="2454865" cy="879250"/>
          </a:xfrm>
          <a:prstGeom prst="rect">
            <a:avLst/>
          </a:prstGeom>
        </p:spPr>
      </p:pic>
    </p:spTree>
    <p:extLst>
      <p:ext uri="{BB962C8B-B14F-4D97-AF65-F5344CB8AC3E}">
        <p14:creationId xmlns:p14="http://schemas.microsoft.com/office/powerpoint/2010/main" val="30529727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9678" y="90907"/>
            <a:ext cx="7393946" cy="1320800"/>
          </a:xfrm>
        </p:spPr>
        <p:txBody>
          <a:bodyPr>
            <a:normAutofit/>
          </a:bodyPr>
          <a:lstStyle/>
          <a:p>
            <a:r>
              <a:rPr lang="en-US" b="1" dirty="0">
                <a:latin typeface="Times New Roman" panose="02020603050405020304" pitchFamily="18" charset="0"/>
                <a:cs typeface="Times New Roman" panose="02020603050405020304" pitchFamily="18" charset="0"/>
              </a:rPr>
              <a:t>Compliance  Alphabet Soup</a:t>
            </a:r>
          </a:p>
        </p:txBody>
      </p:sp>
      <p:pic>
        <p:nvPicPr>
          <p:cNvPr id="5" name="Content Placeholder 4" descr="http://www.canned-fresh.com/media/2012/09/alphabet-soup.jpg"/>
          <p:cNvPicPr>
            <a:picLocks noGrp="1"/>
          </p:cNvPicPr>
          <p:nvPr>
            <p:ph idx="1"/>
          </p:nvPr>
        </p:nvPicPr>
        <p:blipFill>
          <a:blip r:embed="rId3" cstate="print"/>
          <a:stretch>
            <a:fillRect/>
          </a:stretch>
        </p:blipFill>
        <p:spPr bwMode="auto">
          <a:xfrm>
            <a:off x="6950651" y="1162402"/>
            <a:ext cx="4381864" cy="3423219"/>
          </a:xfrm>
          <a:prstGeom prst="rect">
            <a:avLst/>
          </a:prstGeom>
          <a:noFill/>
          <a:ln w="9525">
            <a:noFill/>
            <a:miter lim="800000"/>
            <a:headEnd/>
            <a:tailEnd/>
          </a:ln>
        </p:spPr>
      </p:pic>
      <p:sp>
        <p:nvSpPr>
          <p:cNvPr id="6" name="Content Placeholder 2"/>
          <p:cNvSpPr txBox="1">
            <a:spLocks/>
          </p:cNvSpPr>
          <p:nvPr/>
        </p:nvSpPr>
        <p:spPr>
          <a:xfrm>
            <a:off x="416556" y="1583997"/>
            <a:ext cx="3657600" cy="4525963"/>
          </a:xfrm>
          <a:prstGeom prst="rect">
            <a:avLst/>
          </a:prstGeom>
        </p:spPr>
        <p:txBody>
          <a:bodyPr vert="horz">
            <a:normAutofit/>
          </a:bodyPr>
          <a:lstStyle/>
          <a:p>
            <a:pPr marL="566914" indent="-457189" defTabSz="914377">
              <a:spcBef>
                <a:spcPts val="400"/>
              </a:spcBef>
              <a:buSzPct val="68000"/>
              <a:buFont typeface="Wingdings" panose="05000000000000000000" pitchFamily="2" charset="2"/>
              <a:buChar char="Ø"/>
              <a:defRPr/>
            </a:pPr>
            <a:r>
              <a:rPr lang="en-US" sz="2700" dirty="0">
                <a:solidFill>
                  <a:srgbClr val="FF0000"/>
                </a:solidFill>
              </a:rPr>
              <a:t>CFPB</a:t>
            </a:r>
          </a:p>
          <a:p>
            <a:pPr marL="566914" indent="-457189" defTabSz="914377">
              <a:spcBef>
                <a:spcPts val="400"/>
              </a:spcBef>
              <a:buSzPct val="68000"/>
              <a:buFont typeface="Wingdings" panose="05000000000000000000" pitchFamily="2" charset="2"/>
              <a:buChar char="Ø"/>
              <a:defRPr/>
            </a:pPr>
            <a:r>
              <a:rPr lang="en-US" sz="2700" dirty="0">
                <a:solidFill>
                  <a:srgbClr val="FF0000"/>
                </a:solidFill>
              </a:rPr>
              <a:t>DOE</a:t>
            </a:r>
          </a:p>
          <a:p>
            <a:pPr marL="566914" indent="-457189" defTabSz="914377">
              <a:spcBef>
                <a:spcPts val="400"/>
              </a:spcBef>
              <a:buSzPct val="68000"/>
              <a:buFont typeface="Wingdings" panose="05000000000000000000" pitchFamily="2" charset="2"/>
              <a:buChar char="Ø"/>
              <a:defRPr/>
            </a:pPr>
            <a:r>
              <a:rPr lang="en-US" sz="2700" dirty="0"/>
              <a:t>ECOA – Reg B</a:t>
            </a:r>
          </a:p>
          <a:p>
            <a:pPr marL="566914" indent="-457189" defTabSz="914377">
              <a:spcBef>
                <a:spcPts val="400"/>
              </a:spcBef>
              <a:buSzPct val="68000"/>
              <a:buFont typeface="Wingdings" panose="05000000000000000000" pitchFamily="2" charset="2"/>
              <a:buChar char="Ø"/>
              <a:defRPr/>
            </a:pPr>
            <a:r>
              <a:rPr lang="en-US" sz="2700" dirty="0">
                <a:solidFill>
                  <a:srgbClr val="FF0000"/>
                </a:solidFill>
              </a:rPr>
              <a:t>FCRA</a:t>
            </a:r>
          </a:p>
          <a:p>
            <a:pPr marL="566914" indent="-457189" defTabSz="914377">
              <a:spcBef>
                <a:spcPts val="400"/>
              </a:spcBef>
              <a:buSzPct val="68000"/>
              <a:buFont typeface="Wingdings" panose="05000000000000000000" pitchFamily="2" charset="2"/>
              <a:buChar char="Ø"/>
              <a:defRPr/>
            </a:pPr>
            <a:r>
              <a:rPr lang="en-US" sz="2700" dirty="0">
                <a:solidFill>
                  <a:srgbClr val="FF0000"/>
                </a:solidFill>
              </a:rPr>
              <a:t>FDCPA- Reg F</a:t>
            </a:r>
          </a:p>
          <a:p>
            <a:pPr marL="566914" indent="-457189" defTabSz="914377">
              <a:spcBef>
                <a:spcPts val="400"/>
              </a:spcBef>
              <a:buSzPct val="68000"/>
              <a:buFont typeface="Wingdings" panose="05000000000000000000" pitchFamily="2" charset="2"/>
              <a:buChar char="Ø"/>
              <a:defRPr/>
            </a:pPr>
            <a:r>
              <a:rPr lang="en-US" sz="2700" dirty="0"/>
              <a:t>FERPA</a:t>
            </a:r>
          </a:p>
          <a:p>
            <a:pPr marL="566914" indent="-457189" defTabSz="914377">
              <a:spcBef>
                <a:spcPts val="400"/>
              </a:spcBef>
              <a:buSzPct val="68000"/>
              <a:buFont typeface="Wingdings" panose="05000000000000000000" pitchFamily="2" charset="2"/>
              <a:buChar char="Ø"/>
              <a:defRPr/>
            </a:pPr>
            <a:r>
              <a:rPr lang="en-US" sz="2700" dirty="0">
                <a:solidFill>
                  <a:srgbClr val="FF0000"/>
                </a:solidFill>
              </a:rPr>
              <a:t>GLBA</a:t>
            </a:r>
          </a:p>
          <a:p>
            <a:pPr marL="566914" indent="-457189" defTabSz="914377">
              <a:spcBef>
                <a:spcPts val="400"/>
              </a:spcBef>
              <a:buSzPct val="68000"/>
              <a:buFont typeface="Wingdings" panose="05000000000000000000" pitchFamily="2" charset="2"/>
              <a:buChar char="Ø"/>
              <a:defRPr/>
            </a:pPr>
            <a:r>
              <a:rPr lang="en-US" sz="2700" dirty="0"/>
              <a:t>HEA</a:t>
            </a:r>
          </a:p>
          <a:p>
            <a:pPr marL="566914" indent="-457189" defTabSz="914377">
              <a:spcBef>
                <a:spcPts val="400"/>
              </a:spcBef>
              <a:buSzPct val="68000"/>
              <a:buFont typeface="Wingdings" panose="05000000000000000000" pitchFamily="2" charset="2"/>
              <a:buChar char="Ø"/>
              <a:defRPr/>
            </a:pPr>
            <a:r>
              <a:rPr lang="en-US" sz="2700" dirty="0"/>
              <a:t>HIPAA</a:t>
            </a:r>
          </a:p>
          <a:p>
            <a:pPr marL="365751" indent="-256026" defTabSz="914377">
              <a:spcBef>
                <a:spcPts val="400"/>
              </a:spcBef>
              <a:buClr>
                <a:schemeClr val="accent1"/>
              </a:buClr>
              <a:buSzPct val="68000"/>
              <a:buFont typeface="Wingdings 3"/>
              <a:buChar char=""/>
              <a:defRPr/>
            </a:pPr>
            <a:endParaRPr lang="en-US" sz="2700" dirty="0"/>
          </a:p>
          <a:p>
            <a:pPr marL="365751" indent="-256026" defTabSz="914377">
              <a:spcBef>
                <a:spcPts val="400"/>
              </a:spcBef>
              <a:buClr>
                <a:schemeClr val="accent1"/>
              </a:buClr>
              <a:buSzPct val="68000"/>
              <a:buFont typeface="Wingdings 3"/>
              <a:buChar char=""/>
              <a:defRPr/>
            </a:pPr>
            <a:endParaRPr lang="en-US" sz="2700" dirty="0"/>
          </a:p>
          <a:p>
            <a:pPr marL="365751" indent="-256026" defTabSz="914377">
              <a:spcBef>
                <a:spcPts val="400"/>
              </a:spcBef>
              <a:buClr>
                <a:schemeClr val="accent1"/>
              </a:buClr>
              <a:buSzPct val="68000"/>
              <a:buFont typeface="Wingdings 3"/>
              <a:buChar char=""/>
              <a:defRPr/>
            </a:pPr>
            <a:endParaRPr lang="en-US" sz="2700" dirty="0"/>
          </a:p>
          <a:p>
            <a:pPr marL="365751" indent="-256026" defTabSz="914377">
              <a:spcBef>
                <a:spcPts val="400"/>
              </a:spcBef>
              <a:buClr>
                <a:schemeClr val="accent1"/>
              </a:buClr>
              <a:buSzPct val="68000"/>
              <a:buFont typeface="Wingdings 3"/>
              <a:buChar char=""/>
              <a:defRPr/>
            </a:pPr>
            <a:endParaRPr lang="en-US" sz="2700" dirty="0"/>
          </a:p>
        </p:txBody>
      </p:sp>
      <p:sp>
        <p:nvSpPr>
          <p:cNvPr id="7" name="Content Placeholder 3"/>
          <p:cNvSpPr txBox="1">
            <a:spLocks/>
          </p:cNvSpPr>
          <p:nvPr/>
        </p:nvSpPr>
        <p:spPr>
          <a:xfrm>
            <a:off x="3454999" y="1591600"/>
            <a:ext cx="4648200" cy="4525963"/>
          </a:xfrm>
          <a:prstGeom prst="rect">
            <a:avLst/>
          </a:prstGeom>
        </p:spPr>
        <p:txBody>
          <a:bodyPr>
            <a:normAutofit/>
          </a:bodyPr>
          <a:lstStyle/>
          <a:p>
            <a:pPr marL="566914" indent="-457189" defTabSz="914377">
              <a:spcBef>
                <a:spcPts val="400"/>
              </a:spcBef>
              <a:buSzPct val="68000"/>
              <a:buFont typeface="Wingdings" panose="05000000000000000000" pitchFamily="2" charset="2"/>
              <a:buChar char="Ø"/>
              <a:defRPr/>
            </a:pPr>
            <a:r>
              <a:rPr lang="en-US" sz="2700" dirty="0">
                <a:solidFill>
                  <a:srgbClr val="FF0000"/>
                </a:solidFill>
              </a:rPr>
              <a:t>PCI 4.0</a:t>
            </a:r>
          </a:p>
          <a:p>
            <a:pPr marL="566914" indent="-457189" defTabSz="914377">
              <a:spcBef>
                <a:spcPts val="400"/>
              </a:spcBef>
              <a:buSzPct val="68000"/>
              <a:buFont typeface="Wingdings" panose="05000000000000000000" pitchFamily="2" charset="2"/>
              <a:buChar char="Ø"/>
              <a:defRPr/>
            </a:pPr>
            <a:r>
              <a:rPr lang="en-US" sz="2700" dirty="0"/>
              <a:t>Red Flag Rules</a:t>
            </a:r>
          </a:p>
          <a:p>
            <a:pPr marL="566914" indent="-457189" defTabSz="914377">
              <a:spcBef>
                <a:spcPts val="400"/>
              </a:spcBef>
              <a:buSzPct val="68000"/>
              <a:buFont typeface="Wingdings" panose="05000000000000000000" pitchFamily="2" charset="2"/>
              <a:buChar char="Ø"/>
              <a:defRPr/>
            </a:pPr>
            <a:r>
              <a:rPr lang="en-US" sz="2700" dirty="0"/>
              <a:t>SCRA</a:t>
            </a:r>
          </a:p>
          <a:p>
            <a:pPr marL="566914" indent="-457189" defTabSz="914377">
              <a:spcBef>
                <a:spcPts val="400"/>
              </a:spcBef>
              <a:buSzPct val="68000"/>
              <a:buFont typeface="Wingdings" panose="05000000000000000000" pitchFamily="2" charset="2"/>
              <a:buChar char="Ø"/>
              <a:defRPr/>
            </a:pPr>
            <a:r>
              <a:rPr lang="en-US" sz="2700" dirty="0">
                <a:solidFill>
                  <a:srgbClr val="FF0000"/>
                </a:solidFill>
              </a:rPr>
              <a:t>SOL</a:t>
            </a:r>
          </a:p>
          <a:p>
            <a:pPr marL="566914" indent="-457189" defTabSz="914377">
              <a:spcBef>
                <a:spcPts val="400"/>
              </a:spcBef>
              <a:buSzPct val="68000"/>
              <a:buFont typeface="Wingdings" panose="05000000000000000000" pitchFamily="2" charset="2"/>
              <a:buChar char="Ø"/>
              <a:defRPr/>
            </a:pPr>
            <a:r>
              <a:rPr lang="en-US" sz="2700" dirty="0">
                <a:solidFill>
                  <a:srgbClr val="FF0000"/>
                </a:solidFill>
              </a:rPr>
              <a:t>TCPA</a:t>
            </a:r>
          </a:p>
          <a:p>
            <a:pPr marL="566914" indent="-457189" defTabSz="914377">
              <a:spcBef>
                <a:spcPts val="400"/>
              </a:spcBef>
              <a:buSzPct val="68000"/>
              <a:buFont typeface="Wingdings" panose="05000000000000000000" pitchFamily="2" charset="2"/>
              <a:buChar char="Ø"/>
              <a:defRPr/>
            </a:pPr>
            <a:r>
              <a:rPr lang="en-US" sz="2700" dirty="0"/>
              <a:t>TILA - Reg. Z</a:t>
            </a:r>
          </a:p>
          <a:p>
            <a:pPr marL="566914" indent="-457189" defTabSz="914377">
              <a:spcBef>
                <a:spcPts val="400"/>
              </a:spcBef>
              <a:buSzPct val="68000"/>
              <a:buFont typeface="Wingdings" panose="05000000000000000000" pitchFamily="2" charset="2"/>
              <a:buChar char="Ø"/>
              <a:defRPr/>
            </a:pPr>
            <a:r>
              <a:rPr lang="en-US" sz="2700" dirty="0"/>
              <a:t>UDAAP</a:t>
            </a:r>
          </a:p>
          <a:p>
            <a:pPr marL="566914" indent="-457189" defTabSz="914377">
              <a:spcBef>
                <a:spcPts val="400"/>
              </a:spcBef>
              <a:buSzPct val="68000"/>
              <a:buFont typeface="Wingdings" panose="05000000000000000000" pitchFamily="2" charset="2"/>
              <a:buChar char="Ø"/>
              <a:defRPr/>
            </a:pPr>
            <a:r>
              <a:rPr lang="en-US" sz="2700" dirty="0"/>
              <a:t>1098T</a:t>
            </a:r>
          </a:p>
          <a:p>
            <a:pPr marL="365751" indent="-256026" defTabSz="914377">
              <a:spcBef>
                <a:spcPts val="400"/>
              </a:spcBef>
              <a:buClr>
                <a:schemeClr val="accent1"/>
              </a:buClr>
              <a:buSzPct val="68000"/>
              <a:buFont typeface="Wingdings 3"/>
              <a:buChar char=""/>
              <a:defRPr/>
            </a:pPr>
            <a:endParaRPr lang="en-US" sz="2700" dirty="0"/>
          </a:p>
        </p:txBody>
      </p:sp>
      <p:pic>
        <p:nvPicPr>
          <p:cNvPr id="10" name="Picture 9">
            <a:extLst>
              <a:ext uri="{FF2B5EF4-FFF2-40B4-BE49-F238E27FC236}">
                <a16:creationId xmlns:a16="http://schemas.microsoft.com/office/drawing/2014/main" id="{6EBA1689-903C-47FE-8B19-E59D6A0E08B3}"/>
              </a:ext>
            </a:extLst>
          </p:cNvPr>
          <p:cNvPicPr>
            <a:picLocks noChangeAspect="1"/>
          </p:cNvPicPr>
          <p:nvPr/>
        </p:nvPicPr>
        <p:blipFill>
          <a:blip r:embed="rId4"/>
          <a:stretch>
            <a:fillRect/>
          </a:stretch>
        </p:blipFill>
        <p:spPr>
          <a:xfrm>
            <a:off x="1511119" y="5852693"/>
            <a:ext cx="9821396" cy="914400"/>
          </a:xfrm>
          <a:prstGeom prst="rect">
            <a:avLst/>
          </a:prstGeom>
        </p:spPr>
      </p:pic>
    </p:spTree>
    <p:extLst>
      <p:ext uri="{BB962C8B-B14F-4D97-AF65-F5344CB8AC3E}">
        <p14:creationId xmlns:p14="http://schemas.microsoft.com/office/powerpoint/2010/main" val="197062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61268" y="152089"/>
            <a:ext cx="6911327" cy="692264"/>
          </a:xfrm>
        </p:spPr>
        <p:txBody>
          <a:bodyPr>
            <a:noAutofit/>
          </a:bodyPr>
          <a:lstStyle/>
          <a:p>
            <a:pPr marL="54863" algn="ctr">
              <a:defRPr/>
            </a:pPr>
            <a:r>
              <a:rPr lang="en-US" b="1" dirty="0">
                <a:latin typeface="Times New Roman" panose="02020603050405020304" pitchFamily="18" charset="0"/>
                <a:cs typeface="Times New Roman" panose="02020603050405020304" pitchFamily="18" charset="0"/>
              </a:rPr>
              <a:t>Hot Topics On Campus</a:t>
            </a:r>
          </a:p>
        </p:txBody>
      </p:sp>
      <p:sp>
        <p:nvSpPr>
          <p:cNvPr id="9219" name="Rectangle 3"/>
          <p:cNvSpPr>
            <a:spLocks noGrp="1" noChangeArrowheads="1"/>
          </p:cNvSpPr>
          <p:nvPr>
            <p:ph idx="1"/>
          </p:nvPr>
        </p:nvSpPr>
        <p:spPr>
          <a:xfrm>
            <a:off x="897509" y="935750"/>
            <a:ext cx="8179816" cy="5412032"/>
          </a:xfrm>
        </p:spPr>
        <p:txBody>
          <a:bodyPr>
            <a:noAutofit/>
          </a:bodyPr>
          <a:lstStyle/>
          <a:p>
            <a:pPr>
              <a:lnSpc>
                <a:spcPct val="80000"/>
              </a:lnSpc>
              <a:spcBef>
                <a:spcPts val="1200"/>
              </a:spcBef>
              <a:buSzPct val="100000"/>
              <a:buFont typeface="Wingdings" panose="05000000000000000000" pitchFamily="2" charset="2"/>
              <a:buChar char="Ø"/>
            </a:pPr>
            <a:r>
              <a:rPr lang="en-US" sz="2100" dirty="0"/>
              <a:t>Compliance </a:t>
            </a:r>
          </a:p>
          <a:p>
            <a:pPr>
              <a:lnSpc>
                <a:spcPct val="80000"/>
              </a:lnSpc>
              <a:spcBef>
                <a:spcPts val="1200"/>
              </a:spcBef>
              <a:buSzPct val="100000"/>
              <a:buFont typeface="Wingdings" panose="05000000000000000000" pitchFamily="2" charset="2"/>
              <a:buChar char="Ø"/>
            </a:pPr>
            <a:r>
              <a:rPr lang="en-US" sz="2100" dirty="0"/>
              <a:t>CFPB/Unfair, Deceptive, or Abusive Acts or Practices (UDAAP)</a:t>
            </a:r>
          </a:p>
          <a:p>
            <a:pPr>
              <a:lnSpc>
                <a:spcPct val="80000"/>
              </a:lnSpc>
              <a:spcBef>
                <a:spcPts val="1200"/>
              </a:spcBef>
              <a:buSzPct val="100000"/>
              <a:buFont typeface="Wingdings" panose="05000000000000000000" pitchFamily="2" charset="2"/>
              <a:buChar char="Ø"/>
            </a:pPr>
            <a:r>
              <a:rPr lang="en-US" sz="2100" dirty="0"/>
              <a:t>Cyber Security and the “Safeguards” Rule</a:t>
            </a:r>
          </a:p>
          <a:p>
            <a:pPr>
              <a:lnSpc>
                <a:spcPct val="80000"/>
              </a:lnSpc>
              <a:spcBef>
                <a:spcPts val="1200"/>
              </a:spcBef>
              <a:buSzPct val="100000"/>
              <a:buFont typeface="Wingdings" panose="05000000000000000000" pitchFamily="2" charset="2"/>
              <a:buChar char="Ø"/>
            </a:pPr>
            <a:r>
              <a:rPr lang="en-US" sz="2100" dirty="0"/>
              <a:t>Handling Identity Theft Disputes (Red Flags Rule)</a:t>
            </a:r>
          </a:p>
          <a:p>
            <a:pPr>
              <a:lnSpc>
                <a:spcPct val="80000"/>
              </a:lnSpc>
              <a:spcBef>
                <a:spcPts val="1200"/>
              </a:spcBef>
              <a:buSzPct val="100000"/>
              <a:buFont typeface="Wingdings" panose="05000000000000000000" pitchFamily="2" charset="2"/>
              <a:buChar char="Ø"/>
            </a:pPr>
            <a:r>
              <a:rPr lang="en-US" sz="2100" dirty="0"/>
              <a:t>Telephone Consumer Protection Act (TCPA)</a:t>
            </a:r>
          </a:p>
          <a:p>
            <a:pPr>
              <a:lnSpc>
                <a:spcPct val="80000"/>
              </a:lnSpc>
              <a:spcBef>
                <a:spcPts val="1200"/>
              </a:spcBef>
              <a:buSzPct val="100000"/>
              <a:buFont typeface="Wingdings" panose="05000000000000000000" pitchFamily="2" charset="2"/>
              <a:buChar char="Ø"/>
            </a:pPr>
            <a:r>
              <a:rPr lang="en-US" sz="2100" dirty="0"/>
              <a:t>Credit Bureau Reporting(FCRA)</a:t>
            </a:r>
          </a:p>
          <a:p>
            <a:pPr>
              <a:spcBef>
                <a:spcPts val="600"/>
              </a:spcBef>
              <a:buSzPct val="100000"/>
              <a:buFont typeface="Wingdings" panose="05000000000000000000" pitchFamily="2" charset="2"/>
              <a:buChar char="Ø"/>
            </a:pPr>
            <a:r>
              <a:rPr lang="en-US" sz="2100" dirty="0"/>
              <a:t>Disputes &amp; Validation: Applicable laws – Fair Debt Collections Practices Act (FDCPA) &amp; Fair Credit Reporting Act (FCRA)</a:t>
            </a:r>
          </a:p>
          <a:p>
            <a:pPr>
              <a:lnSpc>
                <a:spcPct val="80000"/>
              </a:lnSpc>
              <a:spcBef>
                <a:spcPts val="1200"/>
              </a:spcBef>
              <a:buSzPct val="100000"/>
              <a:buFont typeface="Wingdings" panose="05000000000000000000" pitchFamily="2" charset="2"/>
              <a:buChar char="Ø"/>
            </a:pPr>
            <a:r>
              <a:rPr lang="en-US" sz="2100" dirty="0"/>
              <a:t>SOL &amp; Time-Barred Debt</a:t>
            </a:r>
          </a:p>
          <a:p>
            <a:pPr>
              <a:lnSpc>
                <a:spcPct val="80000"/>
              </a:lnSpc>
              <a:spcBef>
                <a:spcPts val="1200"/>
              </a:spcBef>
              <a:buSzPct val="100000"/>
              <a:buFont typeface="Wingdings" panose="05000000000000000000" pitchFamily="2" charset="2"/>
              <a:buChar char="Ø"/>
            </a:pPr>
            <a:r>
              <a:rPr lang="en-US" sz="2100" dirty="0"/>
              <a:t>Collection Costs </a:t>
            </a:r>
          </a:p>
          <a:p>
            <a:pPr>
              <a:lnSpc>
                <a:spcPct val="80000"/>
              </a:lnSpc>
              <a:spcBef>
                <a:spcPts val="1200"/>
              </a:spcBef>
              <a:buSzPct val="100000"/>
              <a:buFont typeface="Wingdings" panose="05000000000000000000" pitchFamily="2" charset="2"/>
              <a:buChar char="Ø"/>
            </a:pPr>
            <a:r>
              <a:rPr lang="en-US" sz="2100" dirty="0"/>
              <a:t>Gap Funding </a:t>
            </a:r>
          </a:p>
          <a:p>
            <a:pPr>
              <a:lnSpc>
                <a:spcPct val="80000"/>
              </a:lnSpc>
              <a:spcBef>
                <a:spcPts val="1200"/>
              </a:spcBef>
              <a:buSzPct val="100000"/>
              <a:buFont typeface="Wingdings" panose="05000000000000000000" pitchFamily="2" charset="2"/>
              <a:buChar char="Ø"/>
            </a:pPr>
            <a:r>
              <a:rPr lang="en-US" sz="2100" dirty="0"/>
              <a:t>Holding Transcripts</a:t>
            </a:r>
          </a:p>
          <a:p>
            <a:pPr>
              <a:lnSpc>
                <a:spcPct val="80000"/>
              </a:lnSpc>
              <a:spcBef>
                <a:spcPts val="1200"/>
              </a:spcBef>
              <a:buSzPct val="100000"/>
              <a:buFont typeface="Wingdings" panose="05000000000000000000" pitchFamily="2" charset="2"/>
              <a:buChar char="Ø"/>
            </a:pPr>
            <a:r>
              <a:rPr lang="en-US" sz="2100" dirty="0"/>
              <a:t>Financial Wellness</a:t>
            </a:r>
          </a:p>
        </p:txBody>
      </p:sp>
      <p:sp>
        <p:nvSpPr>
          <p:cNvPr id="7" name="Slide Number Placeholder 4"/>
          <p:cNvSpPr>
            <a:spLocks noGrp="1"/>
          </p:cNvSpPr>
          <p:nvPr>
            <p:ph type="sldNum" sz="quarter" idx="12"/>
          </p:nvPr>
        </p:nvSpPr>
        <p:spPr>
          <a:xfrm>
            <a:off x="8077200" y="6356351"/>
            <a:ext cx="2133600" cy="365125"/>
          </a:xfrm>
        </p:spPr>
        <p:txBody>
          <a:bodyPr>
            <a:normAutofit/>
          </a:bodyPr>
          <a:lstStyle/>
          <a:p>
            <a:pPr>
              <a:defRPr/>
            </a:pPr>
            <a:fld id="{5CEF20C8-F0BD-4027-9215-CDAC241F3497}" type="slidenum">
              <a:rPr lang="en-US">
                <a:latin typeface="Arial" pitchFamily="34" charset="0"/>
                <a:cs typeface="Arial" pitchFamily="34" charset="0"/>
              </a:rPr>
              <a:pPr>
                <a:defRPr/>
              </a:pPr>
              <a:t>8</a:t>
            </a:fld>
            <a:endParaRPr lang="en-US" dirty="0">
              <a:latin typeface="Arial" pitchFamily="34" charset="0"/>
              <a:cs typeface="Arial" pitchFamily="34" charset="0"/>
            </a:endParaRPr>
          </a:p>
        </p:txBody>
      </p:sp>
      <p:pic>
        <p:nvPicPr>
          <p:cNvPr id="88066" name="Picture 2"/>
          <p:cNvPicPr>
            <a:picLocks noChangeAspect="1" noChangeArrowheads="1"/>
          </p:cNvPicPr>
          <p:nvPr/>
        </p:nvPicPr>
        <p:blipFill>
          <a:blip r:embed="rId3" cstate="print"/>
          <a:srcRect/>
          <a:stretch>
            <a:fillRect/>
          </a:stretch>
        </p:blipFill>
        <p:spPr bwMode="auto">
          <a:xfrm>
            <a:off x="8897605" y="836479"/>
            <a:ext cx="1969008" cy="169742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7578507-DAAC-49A9-AC18-3CFCE41AE5C5}"/>
              </a:ext>
            </a:extLst>
          </p:cNvPr>
          <p:cNvPicPr>
            <a:picLocks noChangeAspect="1"/>
          </p:cNvPicPr>
          <p:nvPr/>
        </p:nvPicPr>
        <p:blipFill>
          <a:blip r:embed="rId4"/>
          <a:stretch>
            <a:fillRect/>
          </a:stretch>
        </p:blipFill>
        <p:spPr>
          <a:xfrm>
            <a:off x="1757183" y="5928056"/>
            <a:ext cx="9006868" cy="8572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8B7018-CF8F-4EB6-BB95-ED92067FCDE8}"/>
              </a:ext>
            </a:extLst>
          </p:cNvPr>
          <p:cNvSpPr/>
          <p:nvPr/>
        </p:nvSpPr>
        <p:spPr>
          <a:xfrm>
            <a:off x="1980314" y="1828801"/>
            <a:ext cx="8231371" cy="1015663"/>
          </a:xfrm>
          <a:prstGeom prst="rect">
            <a:avLst/>
          </a:prstGeom>
          <a:noFill/>
        </p:spPr>
        <p:txBody>
          <a:bodyPr wrap="square" lIns="91440" tIns="45720" rIns="91440" bIns="45720">
            <a:spAutoFit/>
          </a:bodyPr>
          <a:lstStyle/>
          <a:p>
            <a:pPr algn="ctr"/>
            <a:r>
              <a:rPr lang="en-US" sz="6000" b="1" dirty="0">
                <a:ln w="22225">
                  <a:solidFill>
                    <a:schemeClr val="accent2"/>
                  </a:solidFill>
                  <a:prstDash val="solid"/>
                </a:ln>
                <a:latin typeface="Times New Roman" panose="02020603050405020304" pitchFamily="18" charset="0"/>
                <a:ea typeface="+mj-ea"/>
                <a:cs typeface="Times New Roman" panose="02020603050405020304" pitchFamily="18" charset="0"/>
              </a:rPr>
              <a:t>How are Laws Created?</a:t>
            </a:r>
          </a:p>
        </p:txBody>
      </p:sp>
      <p:pic>
        <p:nvPicPr>
          <p:cNvPr id="4" name="Picture 3">
            <a:extLst>
              <a:ext uri="{FF2B5EF4-FFF2-40B4-BE49-F238E27FC236}">
                <a16:creationId xmlns:a16="http://schemas.microsoft.com/office/drawing/2014/main" id="{5E6D1B90-476A-4AAE-AED0-F637062DB026}"/>
              </a:ext>
            </a:extLst>
          </p:cNvPr>
          <p:cNvPicPr>
            <a:picLocks noChangeAspect="1"/>
          </p:cNvPicPr>
          <p:nvPr/>
        </p:nvPicPr>
        <p:blipFill>
          <a:blip r:embed="rId3"/>
          <a:stretch>
            <a:fillRect/>
          </a:stretch>
        </p:blipFill>
        <p:spPr>
          <a:xfrm>
            <a:off x="1880207" y="5753100"/>
            <a:ext cx="9006868" cy="857255"/>
          </a:xfrm>
          <a:prstGeom prst="rect">
            <a:avLst/>
          </a:prstGeom>
        </p:spPr>
      </p:pic>
    </p:spTree>
    <p:extLst>
      <p:ext uri="{BB962C8B-B14F-4D97-AF65-F5344CB8AC3E}">
        <p14:creationId xmlns:p14="http://schemas.microsoft.com/office/powerpoint/2010/main" val="2129589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TotalTime>
  <Words>3066</Words>
  <Application>Microsoft Office PowerPoint</Application>
  <PresentationFormat>Widescreen</PresentationFormat>
  <Paragraphs>396</Paragraphs>
  <Slides>36</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Arial</vt:lpstr>
      <vt:lpstr>Calibri</vt:lpstr>
      <vt:lpstr>Calibri Light</vt:lpstr>
      <vt:lpstr>Calisto MT</vt:lpstr>
      <vt:lpstr>Conthrax Sb</vt:lpstr>
      <vt:lpstr>Microsoft Sans Serif</vt:lpstr>
      <vt:lpstr>Open Sans</vt:lpstr>
      <vt:lpstr>Times New Roman</vt:lpstr>
      <vt:lpstr>Wingdings</vt:lpstr>
      <vt:lpstr>Wingdings 2</vt:lpstr>
      <vt:lpstr>Wingdings 3</vt:lpstr>
      <vt:lpstr>Office Theme</vt:lpstr>
      <vt:lpstr>PowerPoint Presentation</vt:lpstr>
      <vt:lpstr>PowerPoint Presentation</vt:lpstr>
      <vt:lpstr>Legal Disclaimer</vt:lpstr>
      <vt:lpstr>ASK YOUR LEGAL COUNSEL &amp; SUPERVISOR</vt:lpstr>
      <vt:lpstr>Our Agenda</vt:lpstr>
      <vt:lpstr>PowerPoint Presentation</vt:lpstr>
      <vt:lpstr>Compliance  Alphabet Soup</vt:lpstr>
      <vt:lpstr>Hot Topics On Campus</vt:lpstr>
      <vt:lpstr>PowerPoint Presentation</vt:lpstr>
      <vt:lpstr>Here is how……………</vt:lpstr>
      <vt:lpstr>ED’s Negotiated Rulemaking Process </vt:lpstr>
      <vt:lpstr>PowerPoint Presentation</vt:lpstr>
      <vt:lpstr>Final Rules Published this Fall (ED)</vt:lpstr>
      <vt:lpstr>668.14(b)(33) To provide that an institution may not withhold official transcripts or take any other adverse action against a student related to a balance owed by the student that resulted from an error in the institution’s administration of the title IV, HEA programs, or any fraud or misconduct by the institution or its personnel;  668.14(b)(34) To require an institution to provide an official transcript that includes all the credit or clock hours for payment periods in which 1) the student received title IV, HEA funds; and (2) all institutional charges were paid, or included in an agreement to pay, at the time the request is made. </vt:lpstr>
      <vt:lpstr>PowerPoint Presentation</vt:lpstr>
      <vt:lpstr>Scenario 1</vt:lpstr>
      <vt:lpstr>Scenario 2</vt:lpstr>
      <vt:lpstr>Scenario 3</vt:lpstr>
      <vt:lpstr>Scenario 4</vt:lpstr>
      <vt:lpstr>Scenario 5</vt:lpstr>
      <vt:lpstr>Scenario 6</vt:lpstr>
      <vt:lpstr>Next Steps</vt:lpstr>
      <vt:lpstr>PowerPoint Presentation</vt:lpstr>
      <vt:lpstr>State Laws To Watch</vt:lpstr>
      <vt:lpstr>COHEAO Current State Advocacy</vt:lpstr>
      <vt:lpstr>State Laws To Watch (Current &amp; Future)</vt:lpstr>
      <vt:lpstr>State Transcript Laws</vt:lpstr>
      <vt:lpstr>State Transcript Laws – Enacted</vt:lpstr>
      <vt:lpstr>State Transcript Laws – Enacted</vt:lpstr>
      <vt:lpstr>State Transcript Laws - Pending</vt:lpstr>
      <vt:lpstr>NOW WHAT?</vt:lpstr>
      <vt:lpstr>Now What?</vt:lpstr>
      <vt:lpstr>Advocate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Reddick</dc:creator>
  <cp:lastModifiedBy>Hall, Michele</cp:lastModifiedBy>
  <cp:revision>33</cp:revision>
  <dcterms:created xsi:type="dcterms:W3CDTF">2024-03-01T18:14:52Z</dcterms:created>
  <dcterms:modified xsi:type="dcterms:W3CDTF">2024-04-29T14:31:13Z</dcterms:modified>
</cp:coreProperties>
</file>