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9" r:id="rId2"/>
    <p:sldId id="668" r:id="rId3"/>
    <p:sldId id="623" r:id="rId4"/>
    <p:sldId id="648" r:id="rId5"/>
    <p:sldId id="670" r:id="rId6"/>
    <p:sldId id="667" r:id="rId7"/>
    <p:sldId id="624" r:id="rId8"/>
    <p:sldId id="669" r:id="rId9"/>
    <p:sldId id="649" r:id="rId10"/>
    <p:sldId id="650" r:id="rId11"/>
    <p:sldId id="639" r:id="rId12"/>
    <p:sldId id="629" r:id="rId13"/>
    <p:sldId id="627" r:id="rId14"/>
    <p:sldId id="633" r:id="rId15"/>
    <p:sldId id="645" r:id="rId16"/>
    <p:sldId id="646" r:id="rId17"/>
    <p:sldId id="647" r:id="rId18"/>
    <p:sldId id="653" r:id="rId19"/>
    <p:sldId id="659" r:id="rId20"/>
    <p:sldId id="654" r:id="rId21"/>
    <p:sldId id="257" r:id="rId22"/>
  </p:sldIdLst>
  <p:sldSz cx="12192000" cy="6858000"/>
  <p:notesSz cx="7010400" cy="9296400"/>
  <p:defaultTextStyle>
    <a:defPPr>
      <a:defRPr lang="en-US"/>
    </a:defPPr>
    <a:lvl1pPr marL="0" algn="l" defTabSz="914319" rtl="0" eaLnBrk="1" latinLnBrk="0" hangingPunct="1">
      <a:defRPr sz="1800" kern="1200">
        <a:solidFill>
          <a:schemeClr val="tx1"/>
        </a:solidFill>
        <a:latin typeface="+mn-lt"/>
        <a:ea typeface="+mn-ea"/>
        <a:cs typeface="+mn-cs"/>
      </a:defRPr>
    </a:lvl1pPr>
    <a:lvl2pPr marL="457160" algn="l" defTabSz="914319" rtl="0" eaLnBrk="1" latinLnBrk="0" hangingPunct="1">
      <a:defRPr sz="1800" kern="1200">
        <a:solidFill>
          <a:schemeClr val="tx1"/>
        </a:solidFill>
        <a:latin typeface="+mn-lt"/>
        <a:ea typeface="+mn-ea"/>
        <a:cs typeface="+mn-cs"/>
      </a:defRPr>
    </a:lvl2pPr>
    <a:lvl3pPr marL="914319" algn="l" defTabSz="914319" rtl="0" eaLnBrk="1" latinLnBrk="0" hangingPunct="1">
      <a:defRPr sz="1800" kern="1200">
        <a:solidFill>
          <a:schemeClr val="tx1"/>
        </a:solidFill>
        <a:latin typeface="+mn-lt"/>
        <a:ea typeface="+mn-ea"/>
        <a:cs typeface="+mn-cs"/>
      </a:defRPr>
    </a:lvl3pPr>
    <a:lvl4pPr marL="1371479" algn="l" defTabSz="914319" rtl="0" eaLnBrk="1" latinLnBrk="0" hangingPunct="1">
      <a:defRPr sz="1800" kern="1200">
        <a:solidFill>
          <a:schemeClr val="tx1"/>
        </a:solidFill>
        <a:latin typeface="+mn-lt"/>
        <a:ea typeface="+mn-ea"/>
        <a:cs typeface="+mn-cs"/>
      </a:defRPr>
    </a:lvl4pPr>
    <a:lvl5pPr marL="1828638" algn="l" defTabSz="914319" rtl="0" eaLnBrk="1" latinLnBrk="0" hangingPunct="1">
      <a:defRPr sz="1800" kern="1200">
        <a:solidFill>
          <a:schemeClr val="tx1"/>
        </a:solidFill>
        <a:latin typeface="+mn-lt"/>
        <a:ea typeface="+mn-ea"/>
        <a:cs typeface="+mn-cs"/>
      </a:defRPr>
    </a:lvl5pPr>
    <a:lvl6pPr marL="2285798" algn="l" defTabSz="914319" rtl="0" eaLnBrk="1" latinLnBrk="0" hangingPunct="1">
      <a:defRPr sz="1800" kern="1200">
        <a:solidFill>
          <a:schemeClr val="tx1"/>
        </a:solidFill>
        <a:latin typeface="+mn-lt"/>
        <a:ea typeface="+mn-ea"/>
        <a:cs typeface="+mn-cs"/>
      </a:defRPr>
    </a:lvl6pPr>
    <a:lvl7pPr marL="2742957" algn="l" defTabSz="914319" rtl="0" eaLnBrk="1" latinLnBrk="0" hangingPunct="1">
      <a:defRPr sz="1800" kern="1200">
        <a:solidFill>
          <a:schemeClr val="tx1"/>
        </a:solidFill>
        <a:latin typeface="+mn-lt"/>
        <a:ea typeface="+mn-ea"/>
        <a:cs typeface="+mn-cs"/>
      </a:defRPr>
    </a:lvl7pPr>
    <a:lvl8pPr marL="3200116" algn="l" defTabSz="914319" rtl="0" eaLnBrk="1" latinLnBrk="0" hangingPunct="1">
      <a:defRPr sz="1800" kern="1200">
        <a:solidFill>
          <a:schemeClr val="tx1"/>
        </a:solidFill>
        <a:latin typeface="+mn-lt"/>
        <a:ea typeface="+mn-ea"/>
        <a:cs typeface="+mn-cs"/>
      </a:defRPr>
    </a:lvl8pPr>
    <a:lvl9pPr marL="3657276" algn="l" defTabSz="91431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Roxanne L" initials="LRL" lastIdx="1" clrIdx="0">
    <p:extLst>
      <p:ext uri="{19B8F6BF-5375-455C-9EA6-DF929625EA0E}">
        <p15:presenceInfo xmlns:p15="http://schemas.microsoft.com/office/powerpoint/2012/main" userId="S-1-5-21-1960067518-2021945254-1509252994-17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2949"/>
    <a:srgbClr val="253917"/>
    <a:srgbClr val="638ACF"/>
    <a:srgbClr val="43B1B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69357" autoAdjust="0"/>
  </p:normalViewPr>
  <p:slideViewPr>
    <p:cSldViewPr snapToGrid="0">
      <p:cViewPr varScale="1">
        <p:scale>
          <a:sx n="70" d="100"/>
          <a:sy n="70" d="100"/>
        </p:scale>
        <p:origin x="288" y="60"/>
      </p:cViewPr>
      <p:guideLst/>
    </p:cSldViewPr>
  </p:slideViewPr>
  <p:notesTextViewPr>
    <p:cViewPr>
      <p:scale>
        <a:sx n="1" d="1"/>
        <a:sy n="1" d="1"/>
      </p:scale>
      <p:origin x="0" y="0"/>
    </p:cViewPr>
  </p:notesTextViewPr>
  <p:sorterViewPr>
    <p:cViewPr varScale="1">
      <p:scale>
        <a:sx n="100" d="100"/>
        <a:sy n="100" d="100"/>
      </p:scale>
      <p:origin x="0" y="-3348"/>
    </p:cViewPr>
  </p:sorterViewPr>
  <p:notesViewPr>
    <p:cSldViewPr snapToGrid="0">
      <p:cViewPr varScale="1">
        <p:scale>
          <a:sx n="77" d="100"/>
          <a:sy n="77" d="100"/>
        </p:scale>
        <p:origin x="2064" y="1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E40A6-EEB0-4A7C-865E-170CA9F76A8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BFAB875-0EEA-4B7D-8D07-0217CF2778D1}">
      <dgm:prSet phldrT="[Text]"/>
      <dgm:spPr>
        <a:solidFill>
          <a:schemeClr val="accent5"/>
        </a:solidFill>
      </dgm:spPr>
      <dgm:t>
        <a:bodyPr/>
        <a:lstStyle/>
        <a:p>
          <a:r>
            <a:rPr lang="en-US" dirty="0">
              <a:latin typeface="Cambria" panose="02040503050406030204" pitchFamily="18" charset="0"/>
              <a:ea typeface="Cambria" panose="02040503050406030204" pitchFamily="18" charset="0"/>
            </a:rPr>
            <a:t>High School</a:t>
          </a:r>
        </a:p>
      </dgm:t>
    </dgm:pt>
    <dgm:pt modelId="{81876208-BA39-4C79-8FC2-2A5B36E05F30}" type="parTrans" cxnId="{D856364C-0B3D-4045-8E43-CEDE679614BA}">
      <dgm:prSet/>
      <dgm:spPr/>
      <dgm:t>
        <a:bodyPr/>
        <a:lstStyle/>
        <a:p>
          <a:endParaRPr lang="en-US"/>
        </a:p>
      </dgm:t>
    </dgm:pt>
    <dgm:pt modelId="{75F44E38-7C14-42C4-B354-322973047510}" type="sibTrans" cxnId="{D856364C-0B3D-4045-8E43-CEDE679614BA}">
      <dgm:prSet/>
      <dgm:spPr>
        <a:solidFill>
          <a:schemeClr val="accent5"/>
        </a:solidFill>
        <a:ln>
          <a:solidFill>
            <a:schemeClr val="accent5"/>
          </a:solidFill>
        </a:ln>
      </dgm:spPr>
      <dgm:t>
        <a:bodyPr/>
        <a:lstStyle/>
        <a:p>
          <a:endParaRPr lang="en-US"/>
        </a:p>
      </dgm:t>
    </dgm:pt>
    <dgm:pt modelId="{B1574189-0DA2-4249-964B-42B21719BD86}">
      <dgm:prSet phldrT="[Text]" custT="1"/>
      <dgm:spPr/>
      <dgm:t>
        <a:bodyPr/>
        <a:lstStyle/>
        <a:p>
          <a:r>
            <a:rPr lang="en-US" sz="1800" dirty="0">
              <a:latin typeface="Cambria" panose="02040503050406030204" pitchFamily="18" charset="0"/>
              <a:ea typeface="Cambria" panose="02040503050406030204" pitchFamily="18" charset="0"/>
            </a:rPr>
            <a:t>Identifies students enrolled in dual credit coursework</a:t>
          </a:r>
        </a:p>
      </dgm:t>
    </dgm:pt>
    <dgm:pt modelId="{60692FD0-B118-45DA-AB44-B0F90546D9A0}" type="parTrans" cxnId="{AD8A7B5C-F300-4341-9D4A-867FE10DAF52}">
      <dgm:prSet/>
      <dgm:spPr/>
      <dgm:t>
        <a:bodyPr/>
        <a:lstStyle/>
        <a:p>
          <a:endParaRPr lang="en-US"/>
        </a:p>
      </dgm:t>
    </dgm:pt>
    <dgm:pt modelId="{E6A1EB38-874C-4659-8591-D9BCA200AEE7}" type="sibTrans" cxnId="{AD8A7B5C-F300-4341-9D4A-867FE10DAF52}">
      <dgm:prSet/>
      <dgm:spPr/>
      <dgm:t>
        <a:bodyPr/>
        <a:lstStyle/>
        <a:p>
          <a:endParaRPr lang="en-US"/>
        </a:p>
      </dgm:t>
    </dgm:pt>
    <dgm:pt modelId="{1416240C-6DC8-499D-935E-582BB2B41477}">
      <dgm:prSet phldrT="[Text]"/>
      <dgm:spPr>
        <a:solidFill>
          <a:schemeClr val="accent5">
            <a:lumMod val="40000"/>
            <a:lumOff val="60000"/>
          </a:schemeClr>
        </a:solidFill>
      </dgm:spPr>
      <dgm:t>
        <a:bodyPr/>
        <a:lstStyle/>
        <a:p>
          <a:r>
            <a:rPr lang="en-US" dirty="0">
              <a:latin typeface="Cambria" panose="02040503050406030204" pitchFamily="18" charset="0"/>
              <a:ea typeface="Cambria" panose="02040503050406030204" pitchFamily="18" charset="0"/>
            </a:rPr>
            <a:t>KHEAA</a:t>
          </a:r>
        </a:p>
      </dgm:t>
    </dgm:pt>
    <dgm:pt modelId="{D5248F91-CD46-48FD-9FED-9FD3BEE77309}" type="parTrans" cxnId="{090630CE-9365-4240-B1F0-55DA3504B17A}">
      <dgm:prSet/>
      <dgm:spPr/>
      <dgm:t>
        <a:bodyPr/>
        <a:lstStyle/>
        <a:p>
          <a:endParaRPr lang="en-US"/>
        </a:p>
      </dgm:t>
    </dgm:pt>
    <dgm:pt modelId="{6AB7C2FB-3A05-4B87-901E-A722F5590C1E}" type="sibTrans" cxnId="{090630CE-9365-4240-B1F0-55DA3504B17A}">
      <dgm:prSet/>
      <dgm:spPr>
        <a:solidFill>
          <a:schemeClr val="tx2">
            <a:lumMod val="40000"/>
            <a:lumOff val="60000"/>
          </a:schemeClr>
        </a:solidFill>
        <a:ln>
          <a:solidFill>
            <a:schemeClr val="tx2">
              <a:lumMod val="40000"/>
              <a:lumOff val="60000"/>
            </a:schemeClr>
          </a:solidFill>
        </a:ln>
      </dgm:spPr>
      <dgm:t>
        <a:bodyPr/>
        <a:lstStyle/>
        <a:p>
          <a:endParaRPr lang="en-US"/>
        </a:p>
      </dgm:t>
    </dgm:pt>
    <dgm:pt modelId="{6BE307BA-5000-47CD-8116-9624C9E301BE}">
      <dgm:prSet phldrT="[Text]"/>
      <dgm:spPr>
        <a:solidFill>
          <a:srgbClr val="00B050"/>
        </a:solidFill>
      </dgm:spPr>
      <dgm:t>
        <a:bodyPr/>
        <a:lstStyle/>
        <a:p>
          <a:r>
            <a:rPr lang="en-US" dirty="0">
              <a:latin typeface="Cambria" panose="02040503050406030204" pitchFamily="18" charset="0"/>
              <a:ea typeface="Cambria" panose="02040503050406030204" pitchFamily="18" charset="0"/>
            </a:rPr>
            <a:t>Students</a:t>
          </a:r>
        </a:p>
      </dgm:t>
    </dgm:pt>
    <dgm:pt modelId="{EA04E6D0-DE91-4B6A-88F7-91487A4F750E}" type="parTrans" cxnId="{64E03163-676D-4587-8AC3-E69FB35C85DC}">
      <dgm:prSet/>
      <dgm:spPr/>
      <dgm:t>
        <a:bodyPr/>
        <a:lstStyle/>
        <a:p>
          <a:endParaRPr lang="en-US"/>
        </a:p>
      </dgm:t>
    </dgm:pt>
    <dgm:pt modelId="{CFFB20EE-058C-4E7B-9A56-D3E65AB2DD56}" type="sibTrans" cxnId="{64E03163-676D-4587-8AC3-E69FB35C85DC}">
      <dgm:prSet/>
      <dgm:spPr>
        <a:solidFill>
          <a:srgbClr val="00B050"/>
        </a:solidFill>
        <a:ln>
          <a:solidFill>
            <a:srgbClr val="00B050"/>
          </a:solidFill>
        </a:ln>
      </dgm:spPr>
      <dgm:t>
        <a:bodyPr/>
        <a:lstStyle/>
        <a:p>
          <a:endParaRPr lang="en-US"/>
        </a:p>
      </dgm:t>
    </dgm:pt>
    <dgm:pt modelId="{2EC0C920-F518-4FFC-99F9-0904BE538F5B}">
      <dgm:prSet phldrT="[Text]"/>
      <dgm:spPr/>
      <dgm:t>
        <a:bodyPr/>
        <a:lstStyle/>
        <a:p>
          <a:endParaRPr lang="en-US" sz="1000" dirty="0"/>
        </a:p>
      </dgm:t>
    </dgm:pt>
    <dgm:pt modelId="{5D8C86AC-8DAA-4BFF-B33F-D0E744E85483}" type="parTrans" cxnId="{2776D8E4-0C73-44E7-B51D-83C7A62F6CFD}">
      <dgm:prSet/>
      <dgm:spPr/>
      <dgm:t>
        <a:bodyPr/>
        <a:lstStyle/>
        <a:p>
          <a:endParaRPr lang="en-US"/>
        </a:p>
      </dgm:t>
    </dgm:pt>
    <dgm:pt modelId="{13059B6C-6151-4C0F-B199-4A7C42CEE510}" type="sibTrans" cxnId="{2776D8E4-0C73-44E7-B51D-83C7A62F6CFD}">
      <dgm:prSet/>
      <dgm:spPr/>
      <dgm:t>
        <a:bodyPr/>
        <a:lstStyle/>
        <a:p>
          <a:endParaRPr lang="en-US"/>
        </a:p>
      </dgm:t>
    </dgm:pt>
    <dgm:pt modelId="{7A550F01-CD2B-4798-BD30-EAC7E2DBE6ED}">
      <dgm:prSet phldrT="[Text]" custT="1"/>
      <dgm:spPr/>
      <dgm:t>
        <a:bodyPr/>
        <a:lstStyle/>
        <a:p>
          <a:r>
            <a:rPr lang="en-US" sz="1800" dirty="0">
              <a:latin typeface="Cambria" panose="02040503050406030204" pitchFamily="18" charset="0"/>
              <a:ea typeface="Cambria" panose="02040503050406030204" pitchFamily="18" charset="0"/>
            </a:rPr>
            <a:t>Processes high school file</a:t>
          </a:r>
        </a:p>
      </dgm:t>
    </dgm:pt>
    <dgm:pt modelId="{1949C45F-D4EF-40FA-9F78-BC5F991E3DA1}" type="parTrans" cxnId="{579750B0-4106-426C-BAF4-575FC4112A60}">
      <dgm:prSet/>
      <dgm:spPr/>
      <dgm:t>
        <a:bodyPr/>
        <a:lstStyle/>
        <a:p>
          <a:endParaRPr lang="en-US"/>
        </a:p>
      </dgm:t>
    </dgm:pt>
    <dgm:pt modelId="{D6EF5D0F-B938-467F-A087-FB23F8513405}" type="sibTrans" cxnId="{579750B0-4106-426C-BAF4-575FC4112A60}">
      <dgm:prSet/>
      <dgm:spPr/>
      <dgm:t>
        <a:bodyPr/>
        <a:lstStyle/>
        <a:p>
          <a:endParaRPr lang="en-US"/>
        </a:p>
      </dgm:t>
    </dgm:pt>
    <dgm:pt modelId="{911FB02D-6248-4D3F-8A73-142C9B0248A5}">
      <dgm:prSet phldrT="[Text]" custT="1"/>
      <dgm:spPr/>
      <dgm:t>
        <a:bodyPr/>
        <a:lstStyle/>
        <a:p>
          <a:r>
            <a:rPr lang="en-US" sz="1800" dirty="0">
              <a:latin typeface="Cambria" panose="02040503050406030204" pitchFamily="18" charset="0"/>
              <a:ea typeface="Cambria" panose="02040503050406030204" pitchFamily="18" charset="0"/>
            </a:rPr>
            <a:t>Sends data file(s) to KHEAA</a:t>
          </a:r>
        </a:p>
      </dgm:t>
    </dgm:pt>
    <dgm:pt modelId="{15A20E47-A4E8-453C-B47D-D4ACCD62A6E9}" type="parTrans" cxnId="{EF3B6DF4-C88A-4C62-B7C8-200AF0EFAEDD}">
      <dgm:prSet/>
      <dgm:spPr/>
      <dgm:t>
        <a:bodyPr/>
        <a:lstStyle/>
        <a:p>
          <a:endParaRPr lang="en-US"/>
        </a:p>
      </dgm:t>
    </dgm:pt>
    <dgm:pt modelId="{9F2D3702-00F7-4699-A56D-174AAFD5C270}" type="sibTrans" cxnId="{EF3B6DF4-C88A-4C62-B7C8-200AF0EFAEDD}">
      <dgm:prSet/>
      <dgm:spPr/>
      <dgm:t>
        <a:bodyPr/>
        <a:lstStyle/>
        <a:p>
          <a:endParaRPr lang="en-US"/>
        </a:p>
      </dgm:t>
    </dgm:pt>
    <dgm:pt modelId="{20965644-1738-4F1F-B327-0FF3EEDC9970}">
      <dgm:prSet phldrT="[Text]"/>
      <dgm:spPr>
        <a:solidFill>
          <a:schemeClr val="tx2">
            <a:lumMod val="40000"/>
            <a:lumOff val="60000"/>
          </a:schemeClr>
        </a:solidFill>
      </dgm:spPr>
      <dgm:t>
        <a:bodyPr/>
        <a:lstStyle/>
        <a:p>
          <a:r>
            <a:rPr lang="en-US" dirty="0">
              <a:latin typeface="Cambria" panose="02040503050406030204" pitchFamily="18" charset="0"/>
              <a:ea typeface="Cambria" panose="02040503050406030204" pitchFamily="18" charset="0"/>
            </a:rPr>
            <a:t>KHEAA</a:t>
          </a:r>
        </a:p>
      </dgm:t>
    </dgm:pt>
    <dgm:pt modelId="{ED2D5FC8-CCCF-41F8-942C-D179C7049856}" type="parTrans" cxnId="{CE390062-9AEE-423D-BEBA-4588AB2FFFDC}">
      <dgm:prSet/>
      <dgm:spPr/>
      <dgm:t>
        <a:bodyPr/>
        <a:lstStyle/>
        <a:p>
          <a:endParaRPr lang="en-US"/>
        </a:p>
      </dgm:t>
    </dgm:pt>
    <dgm:pt modelId="{E0B89067-7A19-4A24-929A-C899995BF6C1}" type="sibTrans" cxnId="{CE390062-9AEE-423D-BEBA-4588AB2FFFDC}">
      <dgm:prSet/>
      <dgm:spPr/>
      <dgm:t>
        <a:bodyPr/>
        <a:lstStyle/>
        <a:p>
          <a:endParaRPr lang="en-US"/>
        </a:p>
      </dgm:t>
    </dgm:pt>
    <dgm:pt modelId="{AF149B98-BF30-4F5D-8512-0502ED6C956A}">
      <dgm:prSet custT="1"/>
      <dgm:spPr/>
      <dgm:t>
        <a:bodyPr/>
        <a:lstStyle/>
        <a:p>
          <a:r>
            <a:rPr lang="en-US" sz="1800" dirty="0">
              <a:latin typeface="Cambria" panose="02040503050406030204" pitchFamily="18" charset="0"/>
              <a:ea typeface="Cambria" panose="02040503050406030204" pitchFamily="18" charset="0"/>
            </a:rPr>
            <a:t>Awards scholarship </a:t>
          </a:r>
        </a:p>
      </dgm:t>
    </dgm:pt>
    <dgm:pt modelId="{2F16E0E9-FAA3-4615-AFB3-F8977551860E}" type="parTrans" cxnId="{621474EA-8EC4-4C5C-8D3E-4EC6859EA96F}">
      <dgm:prSet/>
      <dgm:spPr/>
      <dgm:t>
        <a:bodyPr/>
        <a:lstStyle/>
        <a:p>
          <a:endParaRPr lang="en-US"/>
        </a:p>
      </dgm:t>
    </dgm:pt>
    <dgm:pt modelId="{8DA9B2A6-12E1-44D3-9AC7-0AFFDE0C45C4}" type="sibTrans" cxnId="{621474EA-8EC4-4C5C-8D3E-4EC6859EA96F}">
      <dgm:prSet/>
      <dgm:spPr/>
      <dgm:t>
        <a:bodyPr/>
        <a:lstStyle/>
        <a:p>
          <a:endParaRPr lang="en-US"/>
        </a:p>
      </dgm:t>
    </dgm:pt>
    <dgm:pt modelId="{FF8FF142-5121-4133-89BB-96CF4D0E6C67}">
      <dgm:prSet custT="1"/>
      <dgm:spPr/>
      <dgm:t>
        <a:bodyPr/>
        <a:lstStyle/>
        <a:p>
          <a:r>
            <a:rPr lang="en-US" sz="1800" dirty="0">
              <a:latin typeface="Cambria" panose="02040503050406030204" pitchFamily="18" charset="0"/>
              <a:ea typeface="Cambria" panose="02040503050406030204" pitchFamily="18" charset="0"/>
            </a:rPr>
            <a:t>Notifies the student, high school, and institution of award status</a:t>
          </a:r>
        </a:p>
      </dgm:t>
    </dgm:pt>
    <dgm:pt modelId="{B019E8AF-78CB-4EB6-A5A9-48F76FC7184F}" type="parTrans" cxnId="{9FBE04A3-D473-409D-ACC1-C909537F534B}">
      <dgm:prSet/>
      <dgm:spPr/>
      <dgm:t>
        <a:bodyPr/>
        <a:lstStyle/>
        <a:p>
          <a:endParaRPr lang="en-US"/>
        </a:p>
      </dgm:t>
    </dgm:pt>
    <dgm:pt modelId="{6D448CDC-94C6-48C8-812D-4104C43248A8}" type="sibTrans" cxnId="{9FBE04A3-D473-409D-ACC1-C909537F534B}">
      <dgm:prSet/>
      <dgm:spPr/>
      <dgm:t>
        <a:bodyPr/>
        <a:lstStyle/>
        <a:p>
          <a:endParaRPr lang="en-US"/>
        </a:p>
      </dgm:t>
    </dgm:pt>
    <dgm:pt modelId="{3F9208B1-E0C8-44A8-B435-0811B2772F5B}">
      <dgm:prSet custT="1"/>
      <dgm:spPr/>
      <dgm:t>
        <a:bodyPr/>
        <a:lstStyle/>
        <a:p>
          <a:r>
            <a:rPr lang="en-US" sz="1800" dirty="0">
              <a:latin typeface="Cambria" panose="02040503050406030204" pitchFamily="18" charset="0"/>
              <a:ea typeface="Cambria" panose="02040503050406030204" pitchFamily="18" charset="0"/>
            </a:rPr>
            <a:t>Go to MyKHEAA to set scholarship preferences</a:t>
          </a:r>
        </a:p>
      </dgm:t>
    </dgm:pt>
    <dgm:pt modelId="{40169A88-EB20-4E21-95A0-9D0653578D01}" type="parTrans" cxnId="{9A841849-0651-43CD-B433-E85F9FB2DC70}">
      <dgm:prSet/>
      <dgm:spPr/>
      <dgm:t>
        <a:bodyPr/>
        <a:lstStyle/>
        <a:p>
          <a:endParaRPr lang="en-US"/>
        </a:p>
      </dgm:t>
    </dgm:pt>
    <dgm:pt modelId="{D4F8BADC-6581-4187-A7FE-20E8F2EC0C98}" type="sibTrans" cxnId="{9A841849-0651-43CD-B433-E85F9FB2DC70}">
      <dgm:prSet/>
      <dgm:spPr/>
      <dgm:t>
        <a:bodyPr/>
        <a:lstStyle/>
        <a:p>
          <a:endParaRPr lang="en-US"/>
        </a:p>
      </dgm:t>
    </dgm:pt>
    <dgm:pt modelId="{EF7F0704-10C6-489B-A1C9-17FCCDEA9556}">
      <dgm:prSet custT="1"/>
      <dgm:spPr/>
      <dgm:t>
        <a:bodyPr/>
        <a:lstStyle/>
        <a:p>
          <a:r>
            <a:rPr lang="en-US" sz="1800" dirty="0">
              <a:latin typeface="Cambria" panose="02040503050406030204" pitchFamily="18" charset="0"/>
              <a:ea typeface="Cambria" panose="02040503050406030204" pitchFamily="18" charset="0"/>
            </a:rPr>
            <a:t>Indicate when and where scholarships are being used</a:t>
          </a:r>
        </a:p>
      </dgm:t>
    </dgm:pt>
    <dgm:pt modelId="{ED7ACEF4-3BF2-4CE7-8EA7-67EA3252E584}" type="parTrans" cxnId="{935513F8-1974-4C99-87C3-8380DD192A55}">
      <dgm:prSet/>
      <dgm:spPr/>
      <dgm:t>
        <a:bodyPr/>
        <a:lstStyle/>
        <a:p>
          <a:endParaRPr lang="en-US"/>
        </a:p>
      </dgm:t>
    </dgm:pt>
    <dgm:pt modelId="{722A2F36-5316-48C4-B929-930AE626EEBB}" type="sibTrans" cxnId="{935513F8-1974-4C99-87C3-8380DD192A55}">
      <dgm:prSet/>
      <dgm:spPr/>
      <dgm:t>
        <a:bodyPr/>
        <a:lstStyle/>
        <a:p>
          <a:endParaRPr lang="en-US"/>
        </a:p>
      </dgm:t>
    </dgm:pt>
    <dgm:pt modelId="{3B2F12D6-5861-463D-B655-F52AA49B6FDD}">
      <dgm:prSet phldrT="[Text]" custT="1"/>
      <dgm:spPr/>
      <dgm:t>
        <a:bodyPr/>
        <a:lstStyle/>
        <a:p>
          <a:r>
            <a:rPr lang="en-US" sz="1800" dirty="0">
              <a:latin typeface="Cambria" panose="02040503050406030204" pitchFamily="18" charset="0"/>
              <a:ea typeface="Cambria" panose="02040503050406030204" pitchFamily="18" charset="0"/>
            </a:rPr>
            <a:t>Creates scholarship links in MyKHEAA</a:t>
          </a:r>
        </a:p>
      </dgm:t>
    </dgm:pt>
    <dgm:pt modelId="{2E25BC8C-2819-44E0-873F-9F3E4BB1DDE5}" type="parTrans" cxnId="{E32E17D5-BE8D-4A23-BC2B-85F2EA0AAF15}">
      <dgm:prSet/>
      <dgm:spPr/>
      <dgm:t>
        <a:bodyPr/>
        <a:lstStyle/>
        <a:p>
          <a:endParaRPr lang="en-US"/>
        </a:p>
      </dgm:t>
    </dgm:pt>
    <dgm:pt modelId="{E44C5438-0C12-400A-AC35-538EFC3EB33D}" type="sibTrans" cxnId="{E32E17D5-BE8D-4A23-BC2B-85F2EA0AAF15}">
      <dgm:prSet/>
      <dgm:spPr/>
      <dgm:t>
        <a:bodyPr/>
        <a:lstStyle/>
        <a:p>
          <a:endParaRPr lang="en-US"/>
        </a:p>
      </dgm:t>
    </dgm:pt>
    <dgm:pt modelId="{3B27D894-8970-4F73-8467-F82F663A62C0}" type="pres">
      <dgm:prSet presAssocID="{558E40A6-EEB0-4A7C-865E-170CA9F76A87}" presName="Name0" presStyleCnt="0">
        <dgm:presLayoutVars>
          <dgm:dir/>
          <dgm:animLvl val="lvl"/>
          <dgm:resizeHandles val="exact"/>
        </dgm:presLayoutVars>
      </dgm:prSet>
      <dgm:spPr/>
    </dgm:pt>
    <dgm:pt modelId="{7A4819F1-F9AA-46A2-A61E-D2325DC2EBA4}" type="pres">
      <dgm:prSet presAssocID="{558E40A6-EEB0-4A7C-865E-170CA9F76A87}" presName="tSp" presStyleCnt="0"/>
      <dgm:spPr/>
    </dgm:pt>
    <dgm:pt modelId="{C2D6EA11-5479-4EA7-86F0-FF3EFFCBB180}" type="pres">
      <dgm:prSet presAssocID="{558E40A6-EEB0-4A7C-865E-170CA9F76A87}" presName="bSp" presStyleCnt="0"/>
      <dgm:spPr/>
    </dgm:pt>
    <dgm:pt modelId="{7FC08BAE-C30F-4A20-9B0D-22CDFF136270}" type="pres">
      <dgm:prSet presAssocID="{558E40A6-EEB0-4A7C-865E-170CA9F76A87}" presName="process" presStyleCnt="0"/>
      <dgm:spPr/>
    </dgm:pt>
    <dgm:pt modelId="{D3FAF726-15D0-46AA-B6B8-17CE0174718D}" type="pres">
      <dgm:prSet presAssocID="{ABFAB875-0EEA-4B7D-8D07-0217CF2778D1}" presName="composite1" presStyleCnt="0"/>
      <dgm:spPr/>
    </dgm:pt>
    <dgm:pt modelId="{B1A42993-FF4B-4C7E-8902-9F6D2D0CEA59}" type="pres">
      <dgm:prSet presAssocID="{ABFAB875-0EEA-4B7D-8D07-0217CF2778D1}" presName="dummyNode1" presStyleLbl="node1" presStyleIdx="0" presStyleCnt="4"/>
      <dgm:spPr/>
    </dgm:pt>
    <dgm:pt modelId="{7532E109-441B-4F47-84F5-B0490F0990DA}" type="pres">
      <dgm:prSet presAssocID="{ABFAB875-0EEA-4B7D-8D07-0217CF2778D1}" presName="childNode1" presStyleLbl="bgAcc1" presStyleIdx="0" presStyleCnt="4" custScaleX="100549" custScaleY="177901" custLinFactNeighborX="4715" custLinFactNeighborY="-80053">
        <dgm:presLayoutVars>
          <dgm:bulletEnabled val="1"/>
        </dgm:presLayoutVars>
      </dgm:prSet>
      <dgm:spPr/>
    </dgm:pt>
    <dgm:pt modelId="{2DA8087A-3F64-448D-9679-770CDE627AF8}" type="pres">
      <dgm:prSet presAssocID="{ABFAB875-0EEA-4B7D-8D07-0217CF2778D1}" presName="childNode1tx" presStyleLbl="bgAcc1" presStyleIdx="0" presStyleCnt="4">
        <dgm:presLayoutVars>
          <dgm:bulletEnabled val="1"/>
        </dgm:presLayoutVars>
      </dgm:prSet>
      <dgm:spPr/>
    </dgm:pt>
    <dgm:pt modelId="{6D361A79-8421-49CA-8B10-10D3DC5EF492}" type="pres">
      <dgm:prSet presAssocID="{ABFAB875-0EEA-4B7D-8D07-0217CF2778D1}" presName="parentNode1" presStyleLbl="node1" presStyleIdx="0" presStyleCnt="4" custLinFactY="-85" custLinFactNeighborX="1259" custLinFactNeighborY="-100000">
        <dgm:presLayoutVars>
          <dgm:chMax val="1"/>
          <dgm:bulletEnabled val="1"/>
        </dgm:presLayoutVars>
      </dgm:prSet>
      <dgm:spPr/>
    </dgm:pt>
    <dgm:pt modelId="{45F80A98-4417-4021-8742-0AE108085347}" type="pres">
      <dgm:prSet presAssocID="{ABFAB875-0EEA-4B7D-8D07-0217CF2778D1}" presName="connSite1" presStyleCnt="0"/>
      <dgm:spPr/>
    </dgm:pt>
    <dgm:pt modelId="{7FD9F96D-2905-4556-BCFC-65698315884E}" type="pres">
      <dgm:prSet presAssocID="{75F44E38-7C14-42C4-B354-322973047510}" presName="Name9" presStyleLbl="sibTrans2D1" presStyleIdx="0" presStyleCnt="3" custAng="692808" custLinFactNeighborX="-23502" custLinFactNeighborY="1689"/>
      <dgm:spPr/>
    </dgm:pt>
    <dgm:pt modelId="{BFF255E5-FE86-45E5-9271-932BF04433BD}" type="pres">
      <dgm:prSet presAssocID="{1416240C-6DC8-499D-935E-582BB2B41477}" presName="composite2" presStyleCnt="0"/>
      <dgm:spPr/>
    </dgm:pt>
    <dgm:pt modelId="{69596EA9-A2E9-43B1-9BF3-7126B1934879}" type="pres">
      <dgm:prSet presAssocID="{1416240C-6DC8-499D-935E-582BB2B41477}" presName="dummyNode2" presStyleLbl="node1" presStyleIdx="0" presStyleCnt="4"/>
      <dgm:spPr/>
    </dgm:pt>
    <dgm:pt modelId="{25A50B81-3F95-47DC-9FCD-14A03F63D38F}" type="pres">
      <dgm:prSet presAssocID="{1416240C-6DC8-499D-935E-582BB2B41477}" presName="childNode2" presStyleLbl="bgAcc1" presStyleIdx="1" presStyleCnt="4" custScaleY="177894" custLinFactNeighborX="-3092" custLinFactNeighborY="-30646">
        <dgm:presLayoutVars>
          <dgm:bulletEnabled val="1"/>
        </dgm:presLayoutVars>
      </dgm:prSet>
      <dgm:spPr/>
    </dgm:pt>
    <dgm:pt modelId="{FE9EB3C2-44A3-49D2-9B68-DCA7DD97341F}" type="pres">
      <dgm:prSet presAssocID="{1416240C-6DC8-499D-935E-582BB2B41477}" presName="childNode2tx" presStyleLbl="bgAcc1" presStyleIdx="1" presStyleCnt="4">
        <dgm:presLayoutVars>
          <dgm:bulletEnabled val="1"/>
        </dgm:presLayoutVars>
      </dgm:prSet>
      <dgm:spPr/>
    </dgm:pt>
    <dgm:pt modelId="{22599EE9-C34E-4A48-B4EA-3E7F8DC1F13F}" type="pres">
      <dgm:prSet presAssocID="{1416240C-6DC8-499D-935E-582BB2B41477}" presName="parentNode2" presStyleLbl="node1" presStyleIdx="1" presStyleCnt="4" custLinFactY="-38959" custLinFactNeighborX="-39047" custLinFactNeighborY="-100000">
        <dgm:presLayoutVars>
          <dgm:chMax val="0"/>
          <dgm:bulletEnabled val="1"/>
        </dgm:presLayoutVars>
      </dgm:prSet>
      <dgm:spPr/>
    </dgm:pt>
    <dgm:pt modelId="{2185A15C-D1AE-40D7-9D64-B18EB9A24FCF}" type="pres">
      <dgm:prSet presAssocID="{1416240C-6DC8-499D-935E-582BB2B41477}" presName="connSite2" presStyleCnt="0"/>
      <dgm:spPr/>
    </dgm:pt>
    <dgm:pt modelId="{135B1352-4501-409E-8438-2A989D73D9B5}" type="pres">
      <dgm:prSet presAssocID="{6AB7C2FB-3A05-4B87-901E-A722F5590C1E}" presName="Name18" presStyleLbl="sibTrans2D1" presStyleIdx="1" presStyleCnt="3" custAng="20870777" custLinFactNeighborX="5478" custLinFactNeighborY="-3578"/>
      <dgm:spPr/>
    </dgm:pt>
    <dgm:pt modelId="{B19C912C-D414-4883-A210-BBE8F02120CD}" type="pres">
      <dgm:prSet presAssocID="{6BE307BA-5000-47CD-8116-9624C9E301BE}" presName="composite1" presStyleCnt="0"/>
      <dgm:spPr/>
    </dgm:pt>
    <dgm:pt modelId="{EAEC1943-ACC3-494E-A6C2-7442031418B4}" type="pres">
      <dgm:prSet presAssocID="{6BE307BA-5000-47CD-8116-9624C9E301BE}" presName="dummyNode1" presStyleLbl="node1" presStyleIdx="1" presStyleCnt="4"/>
      <dgm:spPr/>
    </dgm:pt>
    <dgm:pt modelId="{30ACFADC-D7AD-4E66-8990-98FD5507A76E}" type="pres">
      <dgm:prSet presAssocID="{6BE307BA-5000-47CD-8116-9624C9E301BE}" presName="childNode1" presStyleLbl="bgAcc1" presStyleIdx="2" presStyleCnt="4" custScaleX="119385" custScaleY="193863" custLinFactNeighborX="-12570" custLinFactNeighborY="6625">
        <dgm:presLayoutVars>
          <dgm:bulletEnabled val="1"/>
        </dgm:presLayoutVars>
      </dgm:prSet>
      <dgm:spPr/>
    </dgm:pt>
    <dgm:pt modelId="{D02EA3CE-54EA-46F3-B58C-5A529F6EF2FE}" type="pres">
      <dgm:prSet presAssocID="{6BE307BA-5000-47CD-8116-9624C9E301BE}" presName="childNode1tx" presStyleLbl="bgAcc1" presStyleIdx="2" presStyleCnt="4">
        <dgm:presLayoutVars>
          <dgm:bulletEnabled val="1"/>
        </dgm:presLayoutVars>
      </dgm:prSet>
      <dgm:spPr/>
    </dgm:pt>
    <dgm:pt modelId="{840BBEC3-0CA4-4F89-9E69-26542508AE74}" type="pres">
      <dgm:prSet presAssocID="{6BE307BA-5000-47CD-8116-9624C9E301BE}" presName="parentNode1" presStyleLbl="node1" presStyleIdx="2" presStyleCnt="4" custLinFactY="9565" custLinFactNeighborX="-55485" custLinFactNeighborY="100000">
        <dgm:presLayoutVars>
          <dgm:chMax val="1"/>
          <dgm:bulletEnabled val="1"/>
        </dgm:presLayoutVars>
      </dgm:prSet>
      <dgm:spPr/>
    </dgm:pt>
    <dgm:pt modelId="{C522C0B5-34BE-4CA8-89A7-C73F7D1C3A50}" type="pres">
      <dgm:prSet presAssocID="{6BE307BA-5000-47CD-8116-9624C9E301BE}" presName="connSite1" presStyleCnt="0"/>
      <dgm:spPr/>
    </dgm:pt>
    <dgm:pt modelId="{95CEC4F6-9EA3-4E0C-AAC3-34B439A417E4}" type="pres">
      <dgm:prSet presAssocID="{CFFB20EE-058C-4E7B-9A56-D3E65AB2DD56}" presName="Name9" presStyleLbl="sibTrans2D1" presStyleIdx="2" presStyleCnt="3" custAng="1183805" custScaleX="95972" custLinFactNeighborX="-6784" custLinFactNeighborY="2024"/>
      <dgm:spPr/>
    </dgm:pt>
    <dgm:pt modelId="{6F31BFCD-432D-4F64-9AAE-B681E7043FE4}" type="pres">
      <dgm:prSet presAssocID="{20965644-1738-4F1F-B327-0FF3EEDC9970}" presName="composite2" presStyleCnt="0"/>
      <dgm:spPr/>
    </dgm:pt>
    <dgm:pt modelId="{8F2EB5EB-2F7D-4CC0-9CDE-156D52381CF8}" type="pres">
      <dgm:prSet presAssocID="{20965644-1738-4F1F-B327-0FF3EEDC9970}" presName="dummyNode2" presStyleLbl="node1" presStyleIdx="2" presStyleCnt="4"/>
      <dgm:spPr/>
    </dgm:pt>
    <dgm:pt modelId="{BF4DB078-B8EB-478B-B438-17C074F85F5E}" type="pres">
      <dgm:prSet presAssocID="{20965644-1738-4F1F-B327-0FF3EEDC9970}" presName="childNode2" presStyleLbl="bgAcc1" presStyleIdx="3" presStyleCnt="4" custScaleX="108754" custScaleY="206025" custLinFactNeighborX="-1753" custLinFactNeighborY="28979">
        <dgm:presLayoutVars>
          <dgm:bulletEnabled val="1"/>
        </dgm:presLayoutVars>
      </dgm:prSet>
      <dgm:spPr/>
    </dgm:pt>
    <dgm:pt modelId="{1CD77D74-2877-41C5-A640-1A72B890ABED}" type="pres">
      <dgm:prSet presAssocID="{20965644-1738-4F1F-B327-0FF3EEDC9970}" presName="childNode2tx" presStyleLbl="bgAcc1" presStyleIdx="3" presStyleCnt="4">
        <dgm:presLayoutVars>
          <dgm:bulletEnabled val="1"/>
        </dgm:presLayoutVars>
      </dgm:prSet>
      <dgm:spPr/>
    </dgm:pt>
    <dgm:pt modelId="{6EFE09C8-5E33-4770-AD40-EE6279216C61}" type="pres">
      <dgm:prSet presAssocID="{20965644-1738-4F1F-B327-0FF3EEDC9970}" presName="parentNode2" presStyleLbl="node1" presStyleIdx="3" presStyleCnt="4" custLinFactNeighborX="-5475" custLinFactNeighborY="-19366">
        <dgm:presLayoutVars>
          <dgm:chMax val="0"/>
          <dgm:bulletEnabled val="1"/>
        </dgm:presLayoutVars>
      </dgm:prSet>
      <dgm:spPr/>
    </dgm:pt>
    <dgm:pt modelId="{AD941BE5-C455-462D-9F14-6B8F88067480}" type="pres">
      <dgm:prSet presAssocID="{20965644-1738-4F1F-B327-0FF3EEDC9970}" presName="connSite2" presStyleCnt="0"/>
      <dgm:spPr/>
    </dgm:pt>
  </dgm:ptLst>
  <dgm:cxnLst>
    <dgm:cxn modelId="{54EC8508-5DA4-4EC7-9EAA-7857E10859A1}" type="presOf" srcId="{AF149B98-BF30-4F5D-8512-0502ED6C956A}" destId="{1CD77D74-2877-41C5-A640-1A72B890ABED}" srcOrd="1" destOrd="0" presId="urn:microsoft.com/office/officeart/2005/8/layout/hProcess4"/>
    <dgm:cxn modelId="{92538B1A-ECED-469B-AC4A-5319F63C877F}" type="presOf" srcId="{CFFB20EE-058C-4E7B-9A56-D3E65AB2DD56}" destId="{95CEC4F6-9EA3-4E0C-AAC3-34B439A417E4}" srcOrd="0" destOrd="0" presId="urn:microsoft.com/office/officeart/2005/8/layout/hProcess4"/>
    <dgm:cxn modelId="{1B14251C-C24E-454D-9B14-4464B2543371}" type="presOf" srcId="{3F9208B1-E0C8-44A8-B435-0811B2772F5B}" destId="{D02EA3CE-54EA-46F3-B58C-5A529F6EF2FE}" srcOrd="1" destOrd="1" presId="urn:microsoft.com/office/officeart/2005/8/layout/hProcess4"/>
    <dgm:cxn modelId="{FB4FAC1D-0EC3-41E9-A0E3-E0C96DD6913D}" type="presOf" srcId="{AF149B98-BF30-4F5D-8512-0502ED6C956A}" destId="{BF4DB078-B8EB-478B-B438-17C074F85F5E}" srcOrd="0" destOrd="0" presId="urn:microsoft.com/office/officeart/2005/8/layout/hProcess4"/>
    <dgm:cxn modelId="{BDFDA624-ACDC-471E-AFC4-D90E8BC31168}" type="presOf" srcId="{75F44E38-7C14-42C4-B354-322973047510}" destId="{7FD9F96D-2905-4556-BCFC-65698315884E}" srcOrd="0" destOrd="0" presId="urn:microsoft.com/office/officeart/2005/8/layout/hProcess4"/>
    <dgm:cxn modelId="{01F7F424-2AF4-464E-9DB7-F968F39747DA}" type="presOf" srcId="{1416240C-6DC8-499D-935E-582BB2B41477}" destId="{22599EE9-C34E-4A48-B4EA-3E7F8DC1F13F}" srcOrd="0" destOrd="0" presId="urn:microsoft.com/office/officeart/2005/8/layout/hProcess4"/>
    <dgm:cxn modelId="{9CA5642A-A5D7-4B17-BBF4-AE65D418B370}" type="presOf" srcId="{7A550F01-CD2B-4798-BD30-EAC7E2DBE6ED}" destId="{FE9EB3C2-44A3-49D2-9B68-DCA7DD97341F}" srcOrd="1" destOrd="0" presId="urn:microsoft.com/office/officeart/2005/8/layout/hProcess4"/>
    <dgm:cxn modelId="{14C34A2E-19A5-470B-A0F5-01E4CC9974E6}" type="presOf" srcId="{B1574189-0DA2-4249-964B-42B21719BD86}" destId="{2DA8087A-3F64-448D-9679-770CDE627AF8}" srcOrd="1" destOrd="0" presId="urn:microsoft.com/office/officeart/2005/8/layout/hProcess4"/>
    <dgm:cxn modelId="{AD8A7B5C-F300-4341-9D4A-867FE10DAF52}" srcId="{ABFAB875-0EEA-4B7D-8D07-0217CF2778D1}" destId="{B1574189-0DA2-4249-964B-42B21719BD86}" srcOrd="0" destOrd="0" parTransId="{60692FD0-B118-45DA-AB44-B0F90546D9A0}" sibTransId="{E6A1EB38-874C-4659-8591-D9BCA200AEE7}"/>
    <dgm:cxn modelId="{A5BA3560-9FE2-4E57-9B15-6C1ECAC00BF8}" type="presOf" srcId="{2EC0C920-F518-4FFC-99F9-0904BE538F5B}" destId="{30ACFADC-D7AD-4E66-8990-98FD5507A76E}" srcOrd="0" destOrd="0" presId="urn:microsoft.com/office/officeart/2005/8/layout/hProcess4"/>
    <dgm:cxn modelId="{00595860-093D-4341-A737-1E405F3FAB4D}" type="presOf" srcId="{EF7F0704-10C6-489B-A1C9-17FCCDEA9556}" destId="{30ACFADC-D7AD-4E66-8990-98FD5507A76E}" srcOrd="0" destOrd="2" presId="urn:microsoft.com/office/officeart/2005/8/layout/hProcess4"/>
    <dgm:cxn modelId="{CE390062-9AEE-423D-BEBA-4588AB2FFFDC}" srcId="{558E40A6-EEB0-4A7C-865E-170CA9F76A87}" destId="{20965644-1738-4F1F-B327-0FF3EEDC9970}" srcOrd="3" destOrd="0" parTransId="{ED2D5FC8-CCCF-41F8-942C-D179C7049856}" sibTransId="{E0B89067-7A19-4A24-929A-C899995BF6C1}"/>
    <dgm:cxn modelId="{64E03163-676D-4587-8AC3-E69FB35C85DC}" srcId="{558E40A6-EEB0-4A7C-865E-170CA9F76A87}" destId="{6BE307BA-5000-47CD-8116-9624C9E301BE}" srcOrd="2" destOrd="0" parTransId="{EA04E6D0-DE91-4B6A-88F7-91487A4F750E}" sibTransId="{CFFB20EE-058C-4E7B-9A56-D3E65AB2DD56}"/>
    <dgm:cxn modelId="{0311FB64-61B5-4F53-B2A1-FE8CAFD417A4}" type="presOf" srcId="{3B2F12D6-5861-463D-B655-F52AA49B6FDD}" destId="{25A50B81-3F95-47DC-9FCD-14A03F63D38F}" srcOrd="0" destOrd="1" presId="urn:microsoft.com/office/officeart/2005/8/layout/hProcess4"/>
    <dgm:cxn modelId="{9A841849-0651-43CD-B433-E85F9FB2DC70}" srcId="{6BE307BA-5000-47CD-8116-9624C9E301BE}" destId="{3F9208B1-E0C8-44A8-B435-0811B2772F5B}" srcOrd="1" destOrd="0" parTransId="{40169A88-EB20-4E21-95A0-9D0653578D01}" sibTransId="{D4F8BADC-6581-4187-A7FE-20E8F2EC0C98}"/>
    <dgm:cxn modelId="{7754806A-CE4B-4412-AB7F-09A169B3670C}" type="presOf" srcId="{2EC0C920-F518-4FFC-99F9-0904BE538F5B}" destId="{D02EA3CE-54EA-46F3-B58C-5A529F6EF2FE}" srcOrd="1" destOrd="0" presId="urn:microsoft.com/office/officeart/2005/8/layout/hProcess4"/>
    <dgm:cxn modelId="{D856364C-0B3D-4045-8E43-CEDE679614BA}" srcId="{558E40A6-EEB0-4A7C-865E-170CA9F76A87}" destId="{ABFAB875-0EEA-4B7D-8D07-0217CF2778D1}" srcOrd="0" destOrd="0" parTransId="{81876208-BA39-4C79-8FC2-2A5B36E05F30}" sibTransId="{75F44E38-7C14-42C4-B354-322973047510}"/>
    <dgm:cxn modelId="{510FC182-EDB1-4680-9FC3-5BF521682C58}" type="presOf" srcId="{7A550F01-CD2B-4798-BD30-EAC7E2DBE6ED}" destId="{25A50B81-3F95-47DC-9FCD-14A03F63D38F}" srcOrd="0" destOrd="0" presId="urn:microsoft.com/office/officeart/2005/8/layout/hProcess4"/>
    <dgm:cxn modelId="{21D8968B-ED85-4B1D-9ECC-E3B793F64891}" type="presOf" srcId="{3F9208B1-E0C8-44A8-B435-0811B2772F5B}" destId="{30ACFADC-D7AD-4E66-8990-98FD5507A76E}" srcOrd="0" destOrd="1" presId="urn:microsoft.com/office/officeart/2005/8/layout/hProcess4"/>
    <dgm:cxn modelId="{9736C88F-3254-4EDE-B538-F884BF117848}" type="presOf" srcId="{911FB02D-6248-4D3F-8A73-142C9B0248A5}" destId="{7532E109-441B-4F47-84F5-B0490F0990DA}" srcOrd="0" destOrd="1" presId="urn:microsoft.com/office/officeart/2005/8/layout/hProcess4"/>
    <dgm:cxn modelId="{9FBE04A3-D473-409D-ACC1-C909537F534B}" srcId="{20965644-1738-4F1F-B327-0FF3EEDC9970}" destId="{FF8FF142-5121-4133-89BB-96CF4D0E6C67}" srcOrd="1" destOrd="0" parTransId="{B019E8AF-78CB-4EB6-A5A9-48F76FC7184F}" sibTransId="{6D448CDC-94C6-48C8-812D-4104C43248A8}"/>
    <dgm:cxn modelId="{B2137DA8-9552-48D8-84FC-72F3A6EAD600}" type="presOf" srcId="{20965644-1738-4F1F-B327-0FF3EEDC9970}" destId="{6EFE09C8-5E33-4770-AD40-EE6279216C61}" srcOrd="0" destOrd="0" presId="urn:microsoft.com/office/officeart/2005/8/layout/hProcess4"/>
    <dgm:cxn modelId="{579750B0-4106-426C-BAF4-575FC4112A60}" srcId="{1416240C-6DC8-499D-935E-582BB2B41477}" destId="{7A550F01-CD2B-4798-BD30-EAC7E2DBE6ED}" srcOrd="0" destOrd="0" parTransId="{1949C45F-D4EF-40FA-9F78-BC5F991E3DA1}" sibTransId="{D6EF5D0F-B938-467F-A087-FB23F8513405}"/>
    <dgm:cxn modelId="{E6ECDCB1-13B4-43C8-984B-9F7B085CC8D6}" type="presOf" srcId="{EF7F0704-10C6-489B-A1C9-17FCCDEA9556}" destId="{D02EA3CE-54EA-46F3-B58C-5A529F6EF2FE}" srcOrd="1" destOrd="2" presId="urn:microsoft.com/office/officeart/2005/8/layout/hProcess4"/>
    <dgm:cxn modelId="{5B6236B5-0104-4743-90AF-05D4C6BEDEA5}" type="presOf" srcId="{911FB02D-6248-4D3F-8A73-142C9B0248A5}" destId="{2DA8087A-3F64-448D-9679-770CDE627AF8}" srcOrd="1" destOrd="1" presId="urn:microsoft.com/office/officeart/2005/8/layout/hProcess4"/>
    <dgm:cxn modelId="{E693B9BC-A133-4C99-A8B5-66843676512F}" type="presOf" srcId="{FF8FF142-5121-4133-89BB-96CF4D0E6C67}" destId="{1CD77D74-2877-41C5-A640-1A72B890ABED}" srcOrd="1" destOrd="1" presId="urn:microsoft.com/office/officeart/2005/8/layout/hProcess4"/>
    <dgm:cxn modelId="{090630CE-9365-4240-B1F0-55DA3504B17A}" srcId="{558E40A6-EEB0-4A7C-865E-170CA9F76A87}" destId="{1416240C-6DC8-499D-935E-582BB2B41477}" srcOrd="1" destOrd="0" parTransId="{D5248F91-CD46-48FD-9FED-9FD3BEE77309}" sibTransId="{6AB7C2FB-3A05-4B87-901E-A722F5590C1E}"/>
    <dgm:cxn modelId="{E32E17D5-BE8D-4A23-BC2B-85F2EA0AAF15}" srcId="{1416240C-6DC8-499D-935E-582BB2B41477}" destId="{3B2F12D6-5861-463D-B655-F52AA49B6FDD}" srcOrd="1" destOrd="0" parTransId="{2E25BC8C-2819-44E0-873F-9F3E4BB1DDE5}" sibTransId="{E44C5438-0C12-400A-AC35-538EFC3EB33D}"/>
    <dgm:cxn modelId="{79925DD8-15C6-490A-9D59-0AEA633C6D1E}" type="presOf" srcId="{3B2F12D6-5861-463D-B655-F52AA49B6FDD}" destId="{FE9EB3C2-44A3-49D2-9B68-DCA7DD97341F}" srcOrd="1" destOrd="1" presId="urn:microsoft.com/office/officeart/2005/8/layout/hProcess4"/>
    <dgm:cxn modelId="{6B7DC9D9-9361-47ED-90F1-61DD7474397E}" type="presOf" srcId="{6AB7C2FB-3A05-4B87-901E-A722F5590C1E}" destId="{135B1352-4501-409E-8438-2A989D73D9B5}" srcOrd="0" destOrd="0" presId="urn:microsoft.com/office/officeart/2005/8/layout/hProcess4"/>
    <dgm:cxn modelId="{2776D8E4-0C73-44E7-B51D-83C7A62F6CFD}" srcId="{6BE307BA-5000-47CD-8116-9624C9E301BE}" destId="{2EC0C920-F518-4FFC-99F9-0904BE538F5B}" srcOrd="0" destOrd="0" parTransId="{5D8C86AC-8DAA-4BFF-B33F-D0E744E85483}" sibTransId="{13059B6C-6151-4C0F-B199-4A7C42CEE510}"/>
    <dgm:cxn modelId="{621474EA-8EC4-4C5C-8D3E-4EC6859EA96F}" srcId="{20965644-1738-4F1F-B327-0FF3EEDC9970}" destId="{AF149B98-BF30-4F5D-8512-0502ED6C956A}" srcOrd="0" destOrd="0" parTransId="{2F16E0E9-FAA3-4615-AFB3-F8977551860E}" sibTransId="{8DA9B2A6-12E1-44D3-9AC7-0AFFDE0C45C4}"/>
    <dgm:cxn modelId="{D25B06ED-90F4-4FD3-830C-06F0BE7CF27B}" type="presOf" srcId="{ABFAB875-0EEA-4B7D-8D07-0217CF2778D1}" destId="{6D361A79-8421-49CA-8B10-10D3DC5EF492}" srcOrd="0" destOrd="0" presId="urn:microsoft.com/office/officeart/2005/8/layout/hProcess4"/>
    <dgm:cxn modelId="{157F13F2-08E7-4030-A5F6-E7CC3C5EAE9B}" type="presOf" srcId="{B1574189-0DA2-4249-964B-42B21719BD86}" destId="{7532E109-441B-4F47-84F5-B0490F0990DA}" srcOrd="0" destOrd="0" presId="urn:microsoft.com/office/officeart/2005/8/layout/hProcess4"/>
    <dgm:cxn modelId="{EF3B6DF4-C88A-4C62-B7C8-200AF0EFAEDD}" srcId="{ABFAB875-0EEA-4B7D-8D07-0217CF2778D1}" destId="{911FB02D-6248-4D3F-8A73-142C9B0248A5}" srcOrd="1" destOrd="0" parTransId="{15A20E47-A4E8-453C-B47D-D4ACCD62A6E9}" sibTransId="{9F2D3702-00F7-4699-A56D-174AAFD5C270}"/>
    <dgm:cxn modelId="{D8BCF2F4-55F3-4ECF-98AB-85C290BEB509}" type="presOf" srcId="{6BE307BA-5000-47CD-8116-9624C9E301BE}" destId="{840BBEC3-0CA4-4F89-9E69-26542508AE74}" srcOrd="0" destOrd="0" presId="urn:microsoft.com/office/officeart/2005/8/layout/hProcess4"/>
    <dgm:cxn modelId="{935513F8-1974-4C99-87C3-8380DD192A55}" srcId="{6BE307BA-5000-47CD-8116-9624C9E301BE}" destId="{EF7F0704-10C6-489B-A1C9-17FCCDEA9556}" srcOrd="2" destOrd="0" parTransId="{ED7ACEF4-3BF2-4CE7-8EA7-67EA3252E584}" sibTransId="{722A2F36-5316-48C4-B929-930AE626EEBB}"/>
    <dgm:cxn modelId="{7679BFFA-88D7-4DCE-B220-163D00E9B760}" type="presOf" srcId="{FF8FF142-5121-4133-89BB-96CF4D0E6C67}" destId="{BF4DB078-B8EB-478B-B438-17C074F85F5E}" srcOrd="0" destOrd="1" presId="urn:microsoft.com/office/officeart/2005/8/layout/hProcess4"/>
    <dgm:cxn modelId="{70A8D2FD-543B-4C30-896E-42961049FAAC}" type="presOf" srcId="{558E40A6-EEB0-4A7C-865E-170CA9F76A87}" destId="{3B27D894-8970-4F73-8467-F82F663A62C0}" srcOrd="0" destOrd="0" presId="urn:microsoft.com/office/officeart/2005/8/layout/hProcess4"/>
    <dgm:cxn modelId="{FC699EEF-22FA-46D7-8D0B-74FF24B4627D}" type="presParOf" srcId="{3B27D894-8970-4F73-8467-F82F663A62C0}" destId="{7A4819F1-F9AA-46A2-A61E-D2325DC2EBA4}" srcOrd="0" destOrd="0" presId="urn:microsoft.com/office/officeart/2005/8/layout/hProcess4"/>
    <dgm:cxn modelId="{B6741053-E4C9-460F-8B10-F616D80642F6}" type="presParOf" srcId="{3B27D894-8970-4F73-8467-F82F663A62C0}" destId="{C2D6EA11-5479-4EA7-86F0-FF3EFFCBB180}" srcOrd="1" destOrd="0" presId="urn:microsoft.com/office/officeart/2005/8/layout/hProcess4"/>
    <dgm:cxn modelId="{7DF1D52E-535A-44A0-AC21-5686C9216C56}" type="presParOf" srcId="{3B27D894-8970-4F73-8467-F82F663A62C0}" destId="{7FC08BAE-C30F-4A20-9B0D-22CDFF136270}" srcOrd="2" destOrd="0" presId="urn:microsoft.com/office/officeart/2005/8/layout/hProcess4"/>
    <dgm:cxn modelId="{FBC2C108-0BB6-4CA9-BE6B-072E35B2E732}" type="presParOf" srcId="{7FC08BAE-C30F-4A20-9B0D-22CDFF136270}" destId="{D3FAF726-15D0-46AA-B6B8-17CE0174718D}" srcOrd="0" destOrd="0" presId="urn:microsoft.com/office/officeart/2005/8/layout/hProcess4"/>
    <dgm:cxn modelId="{599DA340-78A3-4FD2-875E-A185F101C784}" type="presParOf" srcId="{D3FAF726-15D0-46AA-B6B8-17CE0174718D}" destId="{B1A42993-FF4B-4C7E-8902-9F6D2D0CEA59}" srcOrd="0" destOrd="0" presId="urn:microsoft.com/office/officeart/2005/8/layout/hProcess4"/>
    <dgm:cxn modelId="{61E8686B-ABCE-4700-871A-632EEC1F3E72}" type="presParOf" srcId="{D3FAF726-15D0-46AA-B6B8-17CE0174718D}" destId="{7532E109-441B-4F47-84F5-B0490F0990DA}" srcOrd="1" destOrd="0" presId="urn:microsoft.com/office/officeart/2005/8/layout/hProcess4"/>
    <dgm:cxn modelId="{AACA59BA-F435-40E4-9EB4-31836E71B104}" type="presParOf" srcId="{D3FAF726-15D0-46AA-B6B8-17CE0174718D}" destId="{2DA8087A-3F64-448D-9679-770CDE627AF8}" srcOrd="2" destOrd="0" presId="urn:microsoft.com/office/officeart/2005/8/layout/hProcess4"/>
    <dgm:cxn modelId="{415BA123-E67B-43A6-A88A-5B503FFC4609}" type="presParOf" srcId="{D3FAF726-15D0-46AA-B6B8-17CE0174718D}" destId="{6D361A79-8421-49CA-8B10-10D3DC5EF492}" srcOrd="3" destOrd="0" presId="urn:microsoft.com/office/officeart/2005/8/layout/hProcess4"/>
    <dgm:cxn modelId="{71CC00A6-C781-4EB3-BE43-625117CCE838}" type="presParOf" srcId="{D3FAF726-15D0-46AA-B6B8-17CE0174718D}" destId="{45F80A98-4417-4021-8742-0AE108085347}" srcOrd="4" destOrd="0" presId="urn:microsoft.com/office/officeart/2005/8/layout/hProcess4"/>
    <dgm:cxn modelId="{E85CB70C-D521-4ED9-ADE2-82F349189EC0}" type="presParOf" srcId="{7FC08BAE-C30F-4A20-9B0D-22CDFF136270}" destId="{7FD9F96D-2905-4556-BCFC-65698315884E}" srcOrd="1" destOrd="0" presId="urn:microsoft.com/office/officeart/2005/8/layout/hProcess4"/>
    <dgm:cxn modelId="{EA0157E0-4CF1-4286-ABCB-1A105A82D5DA}" type="presParOf" srcId="{7FC08BAE-C30F-4A20-9B0D-22CDFF136270}" destId="{BFF255E5-FE86-45E5-9271-932BF04433BD}" srcOrd="2" destOrd="0" presId="urn:microsoft.com/office/officeart/2005/8/layout/hProcess4"/>
    <dgm:cxn modelId="{EFC0B76A-991C-4BC1-9BEB-7DDC501D25A3}" type="presParOf" srcId="{BFF255E5-FE86-45E5-9271-932BF04433BD}" destId="{69596EA9-A2E9-43B1-9BF3-7126B1934879}" srcOrd="0" destOrd="0" presId="urn:microsoft.com/office/officeart/2005/8/layout/hProcess4"/>
    <dgm:cxn modelId="{B2AFD072-2A05-4C8A-8F53-E8257D230925}" type="presParOf" srcId="{BFF255E5-FE86-45E5-9271-932BF04433BD}" destId="{25A50B81-3F95-47DC-9FCD-14A03F63D38F}" srcOrd="1" destOrd="0" presId="urn:microsoft.com/office/officeart/2005/8/layout/hProcess4"/>
    <dgm:cxn modelId="{A2602E89-DA0E-4586-94AE-45F3FAD92FCE}" type="presParOf" srcId="{BFF255E5-FE86-45E5-9271-932BF04433BD}" destId="{FE9EB3C2-44A3-49D2-9B68-DCA7DD97341F}" srcOrd="2" destOrd="0" presId="urn:microsoft.com/office/officeart/2005/8/layout/hProcess4"/>
    <dgm:cxn modelId="{92AD6269-005E-4FE3-8851-DE7554339078}" type="presParOf" srcId="{BFF255E5-FE86-45E5-9271-932BF04433BD}" destId="{22599EE9-C34E-4A48-B4EA-3E7F8DC1F13F}" srcOrd="3" destOrd="0" presId="urn:microsoft.com/office/officeart/2005/8/layout/hProcess4"/>
    <dgm:cxn modelId="{DA199489-DCA4-4DEE-B680-9F8BFA277149}" type="presParOf" srcId="{BFF255E5-FE86-45E5-9271-932BF04433BD}" destId="{2185A15C-D1AE-40D7-9D64-B18EB9A24FCF}" srcOrd="4" destOrd="0" presId="urn:microsoft.com/office/officeart/2005/8/layout/hProcess4"/>
    <dgm:cxn modelId="{83F4B55A-2083-48C1-B9BA-D52E635962D7}" type="presParOf" srcId="{7FC08BAE-C30F-4A20-9B0D-22CDFF136270}" destId="{135B1352-4501-409E-8438-2A989D73D9B5}" srcOrd="3" destOrd="0" presId="urn:microsoft.com/office/officeart/2005/8/layout/hProcess4"/>
    <dgm:cxn modelId="{FEA9771C-66B4-4F02-B692-F07764C49260}" type="presParOf" srcId="{7FC08BAE-C30F-4A20-9B0D-22CDFF136270}" destId="{B19C912C-D414-4883-A210-BBE8F02120CD}" srcOrd="4" destOrd="0" presId="urn:microsoft.com/office/officeart/2005/8/layout/hProcess4"/>
    <dgm:cxn modelId="{38B7502A-F54A-4211-A9E4-C06729932670}" type="presParOf" srcId="{B19C912C-D414-4883-A210-BBE8F02120CD}" destId="{EAEC1943-ACC3-494E-A6C2-7442031418B4}" srcOrd="0" destOrd="0" presId="urn:microsoft.com/office/officeart/2005/8/layout/hProcess4"/>
    <dgm:cxn modelId="{84C39CC6-233D-4337-B54A-79353F5B482D}" type="presParOf" srcId="{B19C912C-D414-4883-A210-BBE8F02120CD}" destId="{30ACFADC-D7AD-4E66-8990-98FD5507A76E}" srcOrd="1" destOrd="0" presId="urn:microsoft.com/office/officeart/2005/8/layout/hProcess4"/>
    <dgm:cxn modelId="{EE7746A8-2A58-4161-B811-CA37024CC193}" type="presParOf" srcId="{B19C912C-D414-4883-A210-BBE8F02120CD}" destId="{D02EA3CE-54EA-46F3-B58C-5A529F6EF2FE}" srcOrd="2" destOrd="0" presId="urn:microsoft.com/office/officeart/2005/8/layout/hProcess4"/>
    <dgm:cxn modelId="{4832BFA1-1E16-418C-8624-9AA15CD7F8BB}" type="presParOf" srcId="{B19C912C-D414-4883-A210-BBE8F02120CD}" destId="{840BBEC3-0CA4-4F89-9E69-26542508AE74}" srcOrd="3" destOrd="0" presId="urn:microsoft.com/office/officeart/2005/8/layout/hProcess4"/>
    <dgm:cxn modelId="{BF2561B7-ACE8-4299-85B2-DB4068A7C3D4}" type="presParOf" srcId="{B19C912C-D414-4883-A210-BBE8F02120CD}" destId="{C522C0B5-34BE-4CA8-89A7-C73F7D1C3A50}" srcOrd="4" destOrd="0" presId="urn:microsoft.com/office/officeart/2005/8/layout/hProcess4"/>
    <dgm:cxn modelId="{9145236F-1530-4D60-BAF9-811B092F6647}" type="presParOf" srcId="{7FC08BAE-C30F-4A20-9B0D-22CDFF136270}" destId="{95CEC4F6-9EA3-4E0C-AAC3-34B439A417E4}" srcOrd="5" destOrd="0" presId="urn:microsoft.com/office/officeart/2005/8/layout/hProcess4"/>
    <dgm:cxn modelId="{02F1F5C4-4195-4684-8781-CEBCA241D4DF}" type="presParOf" srcId="{7FC08BAE-C30F-4A20-9B0D-22CDFF136270}" destId="{6F31BFCD-432D-4F64-9AAE-B681E7043FE4}" srcOrd="6" destOrd="0" presId="urn:microsoft.com/office/officeart/2005/8/layout/hProcess4"/>
    <dgm:cxn modelId="{8399DDDB-285C-4443-BC61-03C98A5D9D7B}" type="presParOf" srcId="{6F31BFCD-432D-4F64-9AAE-B681E7043FE4}" destId="{8F2EB5EB-2F7D-4CC0-9CDE-156D52381CF8}" srcOrd="0" destOrd="0" presId="urn:microsoft.com/office/officeart/2005/8/layout/hProcess4"/>
    <dgm:cxn modelId="{9831417B-C1DA-46DD-82AB-2B4613450DC2}" type="presParOf" srcId="{6F31BFCD-432D-4F64-9AAE-B681E7043FE4}" destId="{BF4DB078-B8EB-478B-B438-17C074F85F5E}" srcOrd="1" destOrd="0" presId="urn:microsoft.com/office/officeart/2005/8/layout/hProcess4"/>
    <dgm:cxn modelId="{D7CBB62E-778A-4899-9464-FD71FDC27293}" type="presParOf" srcId="{6F31BFCD-432D-4F64-9AAE-B681E7043FE4}" destId="{1CD77D74-2877-41C5-A640-1A72B890ABED}" srcOrd="2" destOrd="0" presId="urn:microsoft.com/office/officeart/2005/8/layout/hProcess4"/>
    <dgm:cxn modelId="{545D993A-FAA6-4AAD-A11F-370264F8CC31}" type="presParOf" srcId="{6F31BFCD-432D-4F64-9AAE-B681E7043FE4}" destId="{6EFE09C8-5E33-4770-AD40-EE6279216C61}" srcOrd="3" destOrd="0" presId="urn:microsoft.com/office/officeart/2005/8/layout/hProcess4"/>
    <dgm:cxn modelId="{C4A1B111-B684-42E2-8DEA-6BFDCDE018EE}" type="presParOf" srcId="{6F31BFCD-432D-4F64-9AAE-B681E7043FE4}" destId="{AD941BE5-C455-462D-9F14-6B8F8806748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E109-441B-4F47-84F5-B0490F0990DA}">
      <dsp:nvSpPr>
        <dsp:cNvPr id="0" name=""/>
        <dsp:cNvSpPr/>
      </dsp:nvSpPr>
      <dsp:spPr>
        <a:xfrm>
          <a:off x="85975" y="223990"/>
          <a:ext cx="1786845" cy="26075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Identifies students enrolled in dual credit coursework</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Sends data file(s) to KHEAA</a:t>
          </a:r>
        </a:p>
      </dsp:txBody>
      <dsp:txXfrm>
        <a:off x="138310" y="276325"/>
        <a:ext cx="1682175" cy="1944113"/>
      </dsp:txXfrm>
    </dsp:sp>
    <dsp:sp modelId="{7FD9F96D-2905-4556-BCFC-65698315884E}">
      <dsp:nvSpPr>
        <dsp:cNvPr id="0" name=""/>
        <dsp:cNvSpPr/>
      </dsp:nvSpPr>
      <dsp:spPr>
        <a:xfrm rot="692808">
          <a:off x="666720" y="1922683"/>
          <a:ext cx="1810345" cy="1810345"/>
        </a:xfrm>
        <a:prstGeom prst="leftCircularArrow">
          <a:avLst>
            <a:gd name="adj1" fmla="val 2857"/>
            <a:gd name="adj2" fmla="val 349152"/>
            <a:gd name="adj3" fmla="val 2562725"/>
            <a:gd name="adj4" fmla="val 9462552"/>
            <a:gd name="adj5" fmla="val 3333"/>
          </a:avLst>
        </a:prstGeom>
        <a:solidFill>
          <a:schemeClr val="accent5"/>
        </a:solidFill>
        <a:ln>
          <a:solidFill>
            <a:schemeClr val="accent5"/>
          </a:solidFill>
        </a:ln>
        <a:effectLst/>
      </dsp:spPr>
      <dsp:style>
        <a:lnRef idx="0">
          <a:scrgbClr r="0" g="0" b="0"/>
        </a:lnRef>
        <a:fillRef idx="1">
          <a:scrgbClr r="0" g="0" b="0"/>
        </a:fillRef>
        <a:effectRef idx="0">
          <a:scrgbClr r="0" g="0" b="0"/>
        </a:effectRef>
        <a:fontRef idx="minor">
          <a:schemeClr val="lt1"/>
        </a:fontRef>
      </dsp:style>
    </dsp:sp>
    <dsp:sp modelId="{6D361A79-8421-49CA-8B10-10D3DC5EF492}">
      <dsp:nvSpPr>
        <dsp:cNvPr id="0" name=""/>
        <dsp:cNvSpPr/>
      </dsp:nvSpPr>
      <dsp:spPr>
        <a:xfrm>
          <a:off x="421859" y="2491196"/>
          <a:ext cx="1579634" cy="62816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High School</a:t>
          </a:r>
        </a:p>
      </dsp:txBody>
      <dsp:txXfrm>
        <a:off x="440257" y="2509594"/>
        <a:ext cx="1542838" cy="591372"/>
      </dsp:txXfrm>
    </dsp:sp>
    <dsp:sp modelId="{25A50B81-3F95-47DC-9FCD-14A03F63D38F}">
      <dsp:nvSpPr>
        <dsp:cNvPr id="0" name=""/>
        <dsp:cNvSpPr/>
      </dsp:nvSpPr>
      <dsp:spPr>
        <a:xfrm>
          <a:off x="2172959" y="948213"/>
          <a:ext cx="1777088" cy="26074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Processes high school file</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Creates scholarship links in MyKHEAA</a:t>
          </a:r>
        </a:p>
      </dsp:txBody>
      <dsp:txXfrm>
        <a:off x="2225008" y="1558999"/>
        <a:ext cx="1672990" cy="1944604"/>
      </dsp:txXfrm>
    </dsp:sp>
    <dsp:sp modelId="{135B1352-4501-409E-8438-2A989D73D9B5}">
      <dsp:nvSpPr>
        <dsp:cNvPr id="0" name=""/>
        <dsp:cNvSpPr/>
      </dsp:nvSpPr>
      <dsp:spPr>
        <a:xfrm rot="20870777">
          <a:off x="2347273" y="317942"/>
          <a:ext cx="2981211" cy="2981211"/>
        </a:xfrm>
        <a:prstGeom prst="circularArrow">
          <a:avLst>
            <a:gd name="adj1" fmla="val 1735"/>
            <a:gd name="adj2" fmla="val 206609"/>
            <a:gd name="adj3" fmla="val 20975959"/>
            <a:gd name="adj4" fmla="val 13933590"/>
            <a:gd name="adj5" fmla="val 2024"/>
          </a:avLst>
        </a:prstGeom>
        <a:solidFill>
          <a:schemeClr val="tx2">
            <a:lumMod val="40000"/>
            <a:lumOff val="60000"/>
          </a:schemeClr>
        </a:solidFill>
        <a:ln>
          <a:solidFill>
            <a:schemeClr val="tx2">
              <a:lumMod val="40000"/>
              <a:lumOff val="60000"/>
            </a:schemeClr>
          </a:solidFill>
        </a:ln>
        <a:effectLst/>
      </dsp:spPr>
      <dsp:style>
        <a:lnRef idx="0">
          <a:scrgbClr r="0" g="0" b="0"/>
        </a:lnRef>
        <a:fillRef idx="1">
          <a:scrgbClr r="0" g="0" b="0"/>
        </a:fillRef>
        <a:effectRef idx="0">
          <a:scrgbClr r="0" g="0" b="0"/>
        </a:effectRef>
        <a:fontRef idx="minor">
          <a:schemeClr val="lt1"/>
        </a:fontRef>
      </dsp:style>
    </dsp:sp>
    <dsp:sp modelId="{22599EE9-C34E-4A48-B4EA-3E7F8DC1F13F}">
      <dsp:nvSpPr>
        <dsp:cNvPr id="0" name=""/>
        <dsp:cNvSpPr/>
      </dsp:nvSpPr>
      <dsp:spPr>
        <a:xfrm>
          <a:off x="2006015" y="781275"/>
          <a:ext cx="1579634" cy="628168"/>
        </a:xfrm>
        <a:prstGeom prst="roundRect">
          <a:avLst>
            <a:gd name="adj" fmla="val 10000"/>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KHEAA</a:t>
          </a:r>
        </a:p>
      </dsp:txBody>
      <dsp:txXfrm>
        <a:off x="2024413" y="799673"/>
        <a:ext cx="1542838" cy="591372"/>
      </dsp:txXfrm>
    </dsp:sp>
    <dsp:sp modelId="{30ACFADC-D7AD-4E66-8990-98FD5507A76E}">
      <dsp:nvSpPr>
        <dsp:cNvPr id="0" name=""/>
        <dsp:cNvSpPr/>
      </dsp:nvSpPr>
      <dsp:spPr>
        <a:xfrm>
          <a:off x="4225370" y="1377473"/>
          <a:ext cx="2121577" cy="284150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90000"/>
            </a:lnSpc>
            <a:spcBef>
              <a:spcPct val="0"/>
            </a:spcBef>
            <a:spcAft>
              <a:spcPct val="15000"/>
            </a:spcAft>
            <a:buChar char="•"/>
          </a:pPr>
          <a:endParaRPr lang="en-US" sz="1000" kern="1200" dirty="0"/>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Go to MyKHEAA to set scholarship preferences</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Indicate when and where scholarships are being used</a:t>
          </a:r>
        </a:p>
      </dsp:txBody>
      <dsp:txXfrm>
        <a:off x="4287509" y="1439612"/>
        <a:ext cx="1997299" cy="2108330"/>
      </dsp:txXfrm>
    </dsp:sp>
    <dsp:sp modelId="{95CEC4F6-9EA3-4E0C-AAC3-34B439A417E4}">
      <dsp:nvSpPr>
        <dsp:cNvPr id="0" name=""/>
        <dsp:cNvSpPr/>
      </dsp:nvSpPr>
      <dsp:spPr>
        <a:xfrm rot="1183805">
          <a:off x="4468292" y="2191220"/>
          <a:ext cx="2839836" cy="2959026"/>
        </a:xfrm>
        <a:prstGeom prst="leftCircularArrow">
          <a:avLst>
            <a:gd name="adj1" fmla="val 1748"/>
            <a:gd name="adj2" fmla="val 208220"/>
            <a:gd name="adj3" fmla="val 1632628"/>
            <a:gd name="adj4" fmla="val 8673386"/>
            <a:gd name="adj5" fmla="val 2039"/>
          </a:avLst>
        </a:prstGeom>
        <a:solidFill>
          <a:srgbClr val="00B050"/>
        </a:solidFill>
        <a:ln>
          <a:solidFill>
            <a:srgbClr val="00B050"/>
          </a:solidFill>
        </a:ln>
        <a:effectLst/>
      </dsp:spPr>
      <dsp:style>
        <a:lnRef idx="0">
          <a:scrgbClr r="0" g="0" b="0"/>
        </a:lnRef>
        <a:fillRef idx="1">
          <a:scrgbClr r="0" g="0" b="0"/>
        </a:fillRef>
        <a:effectRef idx="0">
          <a:scrgbClr r="0" g="0" b="0"/>
        </a:effectRef>
        <a:fontRef idx="minor">
          <a:schemeClr val="lt1"/>
        </a:fontRef>
      </dsp:style>
    </dsp:sp>
    <dsp:sp modelId="{840BBEC3-0CA4-4F89-9E69-26542508AE74}">
      <dsp:nvSpPr>
        <dsp:cNvPr id="0" name=""/>
        <dsp:cNvSpPr/>
      </dsp:nvSpPr>
      <dsp:spPr>
        <a:xfrm>
          <a:off x="4139443" y="3808151"/>
          <a:ext cx="1579634" cy="628168"/>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Students</a:t>
          </a:r>
        </a:p>
      </dsp:txBody>
      <dsp:txXfrm>
        <a:off x="4157841" y="3826549"/>
        <a:ext cx="1542838" cy="591372"/>
      </dsp:txXfrm>
    </dsp:sp>
    <dsp:sp modelId="{BF4DB078-B8EB-478B-B438-17C074F85F5E}">
      <dsp:nvSpPr>
        <dsp:cNvPr id="0" name=""/>
        <dsp:cNvSpPr/>
      </dsp:nvSpPr>
      <dsp:spPr>
        <a:xfrm>
          <a:off x="6810685" y="1615990"/>
          <a:ext cx="1932655" cy="301976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Awards scholarship </a:t>
          </a:r>
        </a:p>
        <a:p>
          <a:pPr marL="171450" lvl="1" indent="-171450" algn="l" defTabSz="800100">
            <a:lnSpc>
              <a:spcPct val="90000"/>
            </a:lnSpc>
            <a:spcBef>
              <a:spcPct val="0"/>
            </a:spcBef>
            <a:spcAft>
              <a:spcPct val="15000"/>
            </a:spcAft>
            <a:buChar char="•"/>
          </a:pPr>
          <a:r>
            <a:rPr lang="en-US" sz="1800" kern="1200" dirty="0">
              <a:latin typeface="Cambria" panose="02040503050406030204" pitchFamily="18" charset="0"/>
              <a:ea typeface="Cambria" panose="02040503050406030204" pitchFamily="18" charset="0"/>
            </a:rPr>
            <a:t>Notifies the student, high school, and institution of award status</a:t>
          </a:r>
        </a:p>
      </dsp:txBody>
      <dsp:txXfrm>
        <a:off x="6867291" y="2319688"/>
        <a:ext cx="1819443" cy="2259459"/>
      </dsp:txXfrm>
    </dsp:sp>
    <dsp:sp modelId="{6EFE09C8-5E33-4770-AD40-EE6279216C61}">
      <dsp:nvSpPr>
        <dsp:cNvPr id="0" name=""/>
        <dsp:cNvSpPr/>
      </dsp:nvSpPr>
      <dsp:spPr>
        <a:xfrm>
          <a:off x="7228045" y="1532520"/>
          <a:ext cx="1579634" cy="628168"/>
        </a:xfrm>
        <a:prstGeom prst="roundRect">
          <a:avLst>
            <a:gd name="adj" fmla="val 10000"/>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mbria" panose="02040503050406030204" pitchFamily="18" charset="0"/>
              <a:ea typeface="Cambria" panose="02040503050406030204" pitchFamily="18" charset="0"/>
            </a:rPr>
            <a:t>KHEAA</a:t>
          </a:r>
        </a:p>
      </dsp:txBody>
      <dsp:txXfrm>
        <a:off x="7246443" y="1550918"/>
        <a:ext cx="1542838" cy="5913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A9BF7E-3B5D-473E-A130-2A313888C5DF}"/>
              </a:ext>
            </a:extLst>
          </p:cNvPr>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7F4B0-E499-45AB-9D1A-B77BF8A7811A}"/>
              </a:ext>
            </a:extLst>
          </p:cNvPr>
          <p:cNvSpPr>
            <a:spLocks noGrp="1"/>
          </p:cNvSpPr>
          <p:nvPr>
            <p:ph type="dt" sz="quarter" idx="1"/>
          </p:nvPr>
        </p:nvSpPr>
        <p:spPr>
          <a:xfrm>
            <a:off x="3970338" y="2"/>
            <a:ext cx="3038475" cy="466725"/>
          </a:xfrm>
          <a:prstGeom prst="rect">
            <a:avLst/>
          </a:prstGeom>
        </p:spPr>
        <p:txBody>
          <a:bodyPr vert="horz" lIns="91440" tIns="45720" rIns="91440" bIns="45720" rtlCol="0"/>
          <a:lstStyle>
            <a:lvl1pPr algn="r">
              <a:defRPr sz="1200"/>
            </a:lvl1pPr>
          </a:lstStyle>
          <a:p>
            <a:r>
              <a:rPr lang="en-US" dirty="0"/>
              <a:t>KASRO Spring Conference</a:t>
            </a:r>
          </a:p>
          <a:p>
            <a:r>
              <a:rPr lang="en-US" dirty="0"/>
              <a:t>April, 26 2023</a:t>
            </a:r>
          </a:p>
        </p:txBody>
      </p:sp>
      <p:sp>
        <p:nvSpPr>
          <p:cNvPr id="4" name="Footer Placeholder 3">
            <a:extLst>
              <a:ext uri="{FF2B5EF4-FFF2-40B4-BE49-F238E27FC236}">
                <a16:creationId xmlns:a16="http://schemas.microsoft.com/office/drawing/2014/main" id="{4AB7F653-8513-491D-A849-77CEF9508CDE}"/>
              </a:ext>
            </a:extLst>
          </p:cNvPr>
          <p:cNvSpPr>
            <a:spLocks noGrp="1"/>
          </p:cNvSpPr>
          <p:nvPr>
            <p:ph type="ftr" sz="quarter" idx="2"/>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8CD62C-6361-42B6-A255-5E4EDD5A264F}"/>
              </a:ext>
            </a:extLst>
          </p:cNvPr>
          <p:cNvSpPr>
            <a:spLocks noGrp="1"/>
          </p:cNvSpPr>
          <p:nvPr>
            <p:ph type="sldNum" sz="quarter" idx="3"/>
          </p:nvPr>
        </p:nvSpPr>
        <p:spPr>
          <a:xfrm>
            <a:off x="3970338" y="8829677"/>
            <a:ext cx="3038475" cy="466725"/>
          </a:xfrm>
          <a:prstGeom prst="rect">
            <a:avLst/>
          </a:prstGeom>
        </p:spPr>
        <p:txBody>
          <a:bodyPr vert="horz" lIns="91440" tIns="45720" rIns="91440" bIns="45720" rtlCol="0" anchor="b"/>
          <a:lstStyle>
            <a:lvl1pPr algn="r">
              <a:defRPr sz="1200"/>
            </a:lvl1pPr>
          </a:lstStyle>
          <a:p>
            <a:fld id="{A7203215-204D-49EE-9CEB-7E7B6D3A3D3F}" type="slidenum">
              <a:rPr lang="en-US" smtClean="0"/>
              <a:t>‹#›</a:t>
            </a:fld>
            <a:endParaRPr lang="en-US"/>
          </a:p>
        </p:txBody>
      </p:sp>
    </p:spTree>
    <p:extLst>
      <p:ext uri="{BB962C8B-B14F-4D97-AF65-F5344CB8AC3E}">
        <p14:creationId xmlns:p14="http://schemas.microsoft.com/office/powerpoint/2010/main" val="34080753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6434"/>
          </a:xfrm>
          <a:prstGeom prst="rect">
            <a:avLst/>
          </a:prstGeom>
        </p:spPr>
        <p:txBody>
          <a:bodyPr vert="horz" lIns="93177" tIns="46589" rIns="93177" bIns="46589" rtlCol="0"/>
          <a:lstStyle>
            <a:lvl1pPr algn="l">
              <a:defRPr sz="1200"/>
            </a:lvl1pPr>
          </a:lstStyle>
          <a:p>
            <a:r>
              <a:rPr lang="en-US"/>
              <a:t>KASRO Spring 2023</a:t>
            </a:r>
          </a:p>
        </p:txBody>
      </p:sp>
      <p:sp>
        <p:nvSpPr>
          <p:cNvPr id="3" name="Date Placeholder 2"/>
          <p:cNvSpPr>
            <a:spLocks noGrp="1"/>
          </p:cNvSpPr>
          <p:nvPr>
            <p:ph type="dt" idx="1"/>
          </p:nvPr>
        </p:nvSpPr>
        <p:spPr>
          <a:xfrm>
            <a:off x="3970939" y="0"/>
            <a:ext cx="3037840" cy="466434"/>
          </a:xfrm>
          <a:prstGeom prst="rect">
            <a:avLst/>
          </a:prstGeom>
        </p:spPr>
        <p:txBody>
          <a:bodyPr vert="horz" lIns="93177" tIns="46589" rIns="93177" bIns="46589" rtlCol="0"/>
          <a:lstStyle>
            <a:lvl1pPr algn="r">
              <a:defRPr sz="1200"/>
            </a:lvl1pPr>
          </a:lstStyle>
          <a:p>
            <a:fld id="{0C221F6B-773F-4C4A-B8EC-AD884762AC7B}" type="datetimeFigureOut">
              <a:rPr lang="en-US" smtClean="0"/>
              <a:t>4/24/2024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9"/>
            <a:ext cx="3037840" cy="466433"/>
          </a:xfrm>
          <a:prstGeom prst="rect">
            <a:avLst/>
          </a:prstGeom>
        </p:spPr>
        <p:txBody>
          <a:bodyPr vert="horz" lIns="93177" tIns="46589" rIns="93177" bIns="46589" rtlCol="0" anchor="b"/>
          <a:lstStyle>
            <a:lvl1pPr algn="r">
              <a:defRPr sz="1200"/>
            </a:lvl1pPr>
          </a:lstStyle>
          <a:p>
            <a:fld id="{140D6B7F-A231-401C-8C8F-89FAC42C16EA}" type="slidenum">
              <a:rPr lang="en-US" smtClean="0"/>
              <a:t>‹#›</a:t>
            </a:fld>
            <a:endParaRPr lang="en-US"/>
          </a:p>
        </p:txBody>
      </p:sp>
    </p:spTree>
    <p:extLst>
      <p:ext uri="{BB962C8B-B14F-4D97-AF65-F5344CB8AC3E}">
        <p14:creationId xmlns:p14="http://schemas.microsoft.com/office/powerpoint/2010/main" val="1154124286"/>
      </p:ext>
    </p:extLst>
  </p:cSld>
  <p:clrMap bg1="lt1" tx1="dk1" bg2="lt2" tx2="dk2" accent1="accent1" accent2="accent2" accent3="accent3" accent4="accent4" accent5="accent5" accent6="accent6" hlink="hlink" folHlink="folHlink"/>
  <p:hf hdr="0" ftr="0" dt="0"/>
  <p:notesStyle>
    <a:lvl1pPr marL="0" algn="l" defTabSz="914319" rtl="0" eaLnBrk="1" latinLnBrk="0" hangingPunct="1">
      <a:defRPr sz="1200" kern="1200">
        <a:solidFill>
          <a:schemeClr val="tx1"/>
        </a:solidFill>
        <a:latin typeface="+mn-lt"/>
        <a:ea typeface="+mn-ea"/>
        <a:cs typeface="+mn-cs"/>
      </a:defRPr>
    </a:lvl1pPr>
    <a:lvl2pPr marL="457160" algn="l" defTabSz="914319" rtl="0" eaLnBrk="1" latinLnBrk="0" hangingPunct="1">
      <a:defRPr sz="1200" kern="1200">
        <a:solidFill>
          <a:schemeClr val="tx1"/>
        </a:solidFill>
        <a:latin typeface="+mn-lt"/>
        <a:ea typeface="+mn-ea"/>
        <a:cs typeface="+mn-cs"/>
      </a:defRPr>
    </a:lvl2pPr>
    <a:lvl3pPr marL="914319" algn="l" defTabSz="914319" rtl="0" eaLnBrk="1" latinLnBrk="0" hangingPunct="1">
      <a:defRPr sz="1200" kern="1200">
        <a:solidFill>
          <a:schemeClr val="tx1"/>
        </a:solidFill>
        <a:latin typeface="+mn-lt"/>
        <a:ea typeface="+mn-ea"/>
        <a:cs typeface="+mn-cs"/>
      </a:defRPr>
    </a:lvl3pPr>
    <a:lvl4pPr marL="1371479" algn="l" defTabSz="914319" rtl="0" eaLnBrk="1" latinLnBrk="0" hangingPunct="1">
      <a:defRPr sz="1200" kern="1200">
        <a:solidFill>
          <a:schemeClr val="tx1"/>
        </a:solidFill>
        <a:latin typeface="+mn-lt"/>
        <a:ea typeface="+mn-ea"/>
        <a:cs typeface="+mn-cs"/>
      </a:defRPr>
    </a:lvl4pPr>
    <a:lvl5pPr marL="1828638" algn="l" defTabSz="914319" rtl="0" eaLnBrk="1" latinLnBrk="0" hangingPunct="1">
      <a:defRPr sz="1200" kern="1200">
        <a:solidFill>
          <a:schemeClr val="tx1"/>
        </a:solidFill>
        <a:latin typeface="+mn-lt"/>
        <a:ea typeface="+mn-ea"/>
        <a:cs typeface="+mn-cs"/>
      </a:defRPr>
    </a:lvl5pPr>
    <a:lvl6pPr marL="2285798" algn="l" defTabSz="914319" rtl="0" eaLnBrk="1" latinLnBrk="0" hangingPunct="1">
      <a:defRPr sz="1200" kern="1200">
        <a:solidFill>
          <a:schemeClr val="tx1"/>
        </a:solidFill>
        <a:latin typeface="+mn-lt"/>
        <a:ea typeface="+mn-ea"/>
        <a:cs typeface="+mn-cs"/>
      </a:defRPr>
    </a:lvl6pPr>
    <a:lvl7pPr marL="2742957" algn="l" defTabSz="914319" rtl="0" eaLnBrk="1" latinLnBrk="0" hangingPunct="1">
      <a:defRPr sz="1200" kern="1200">
        <a:solidFill>
          <a:schemeClr val="tx1"/>
        </a:solidFill>
        <a:latin typeface="+mn-lt"/>
        <a:ea typeface="+mn-ea"/>
        <a:cs typeface="+mn-cs"/>
      </a:defRPr>
    </a:lvl7pPr>
    <a:lvl8pPr marL="3200116" algn="l" defTabSz="914319" rtl="0" eaLnBrk="1" latinLnBrk="0" hangingPunct="1">
      <a:defRPr sz="1200" kern="1200">
        <a:solidFill>
          <a:schemeClr val="tx1"/>
        </a:solidFill>
        <a:latin typeface="+mn-lt"/>
        <a:ea typeface="+mn-ea"/>
        <a:cs typeface="+mn-cs"/>
      </a:defRPr>
    </a:lvl8pPr>
    <a:lvl9pPr marL="3657276" algn="l" defTabSz="91431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ED2E365-008B-4EFF-824D-01B4839F9E46}" type="slidenum">
              <a:rPr lang="en-US" smtClean="0"/>
              <a:pPr/>
              <a:t>1</a:t>
            </a:fld>
            <a:endParaRPr lang="en-US" dirty="0"/>
          </a:p>
        </p:txBody>
      </p:sp>
      <p:sp>
        <p:nvSpPr>
          <p:cNvPr id="126979" name="Rectangle 2"/>
          <p:cNvSpPr>
            <a:spLocks noGrp="1" noRot="1" noChangeAspect="1" noChangeArrowheads="1" noTextEdit="1"/>
          </p:cNvSpPr>
          <p:nvPr>
            <p:ph type="sldImg"/>
          </p:nvPr>
        </p:nvSpPr>
        <p:spPr>
          <a:xfrm>
            <a:off x="717550" y="1162050"/>
            <a:ext cx="5575300" cy="3136900"/>
          </a:xfrm>
          <a:ln/>
        </p:spPr>
      </p:sp>
      <p:sp>
        <p:nvSpPr>
          <p:cNvPr id="126980" name="Rectangle 3"/>
          <p:cNvSpPr>
            <a:spLocks noGrp="1" noChangeArrowheads="1"/>
          </p:cNvSpPr>
          <p:nvPr>
            <p:ph type="body" idx="1"/>
          </p:nvPr>
        </p:nvSpPr>
        <p:spPr>
          <a:noFill/>
          <a:ln/>
        </p:spPr>
        <p:txBody>
          <a:bodyPr/>
          <a:lstStyle/>
          <a:p>
            <a:pPr marL="232943" indent="-232943"/>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KRS 164.098 (3) The Council on Postsecondary Education, in conjunction with the Kentucky Board of Education and the Education Professional Standards Board, shall develop guidelines for content knowledge and teacher training in dual enrollment and dual credit programs offered in Kentucky. </a:t>
            </a:r>
          </a:p>
          <a:p>
            <a:endParaRPr lang="en-US" dirty="0"/>
          </a:p>
          <a:p>
            <a:r>
              <a:rPr lang="en-US" dirty="0"/>
              <a:t>As the program continues to mature, KHEAA is closely monitoring what course(s) are reported for payment to start to watch for trends and the success of the program. </a:t>
            </a:r>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10</a:t>
            </a:fld>
            <a:endParaRPr lang="en-US" dirty="0"/>
          </a:p>
        </p:txBody>
      </p:sp>
    </p:spTree>
    <p:extLst>
      <p:ext uri="{BB962C8B-B14F-4D97-AF65-F5344CB8AC3E}">
        <p14:creationId xmlns:p14="http://schemas.microsoft.com/office/powerpoint/2010/main" val="2306540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11</a:t>
            </a:fld>
            <a:endParaRPr lang="en-US"/>
          </a:p>
        </p:txBody>
      </p:sp>
    </p:spTree>
    <p:extLst>
      <p:ext uri="{BB962C8B-B14F-4D97-AF65-F5344CB8AC3E}">
        <p14:creationId xmlns:p14="http://schemas.microsoft.com/office/powerpoint/2010/main" val="941460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mbria" panose="02040503050406030204" pitchFamily="18" charset="0"/>
                <a:ea typeface="Cambria" panose="02040503050406030204" pitchFamily="18" charset="0"/>
              </a:rPr>
              <a:t>Homeschool students can fill out a paper application for the dual credit scholarship and submit it to KHEAA directly. The form is available on our website and will to live for the 23-24 year in August 2023.</a:t>
            </a:r>
          </a:p>
          <a:p>
            <a:endParaRPr lang="en-US" sz="1200" dirty="0">
              <a:solidFill>
                <a:schemeClr val="accent1">
                  <a:lumMod val="50000"/>
                </a:schemeClr>
              </a:solidFill>
              <a:latin typeface="Cambria" panose="02040503050406030204" pitchFamily="18" charset="0"/>
              <a:ea typeface="Cambria" panose="02040503050406030204" pitchFamily="18" charset="0"/>
            </a:endParaRPr>
          </a:p>
          <a:p>
            <a:pPr lvl="2"/>
            <a:endParaRPr lang="en-US" sz="1200" dirty="0">
              <a:solidFill>
                <a:schemeClr val="accent1">
                  <a:lumMod val="50000"/>
                </a:schemeClr>
              </a:solidFill>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Go over example of history vs. welding course for DC vs. WKDC </a:t>
            </a:r>
          </a:p>
          <a:p>
            <a:endParaRPr lang="en-US" sz="1200" dirty="0">
              <a:latin typeface="Cambria" panose="02040503050406030204" pitchFamily="18" charset="0"/>
              <a:ea typeface="Cambria" panose="02040503050406030204" pitchFamily="18" charset="0"/>
            </a:endParaRPr>
          </a:p>
          <a:p>
            <a:r>
              <a:rPr lang="en-US" sz="1200" dirty="0">
                <a:latin typeface="Cambria" panose="02040503050406030204" pitchFamily="18" charset="0"/>
                <a:ea typeface="Cambria" panose="02040503050406030204" pitchFamily="18" charset="0"/>
              </a:rPr>
              <a:t>Students can only set preferences for postsecondary schools that their high school has partnered with each year. Additionally, postsecondary institutions sign up each year with KHEAA to participate. Your dual credit coordinator should have an up to date list of the high schools your institutions partner with annually. </a:t>
            </a:r>
          </a:p>
          <a:p>
            <a:endParaRPr lang="en-US" sz="1200" dirty="0">
              <a:latin typeface="Cambria" panose="02040503050406030204" pitchFamily="18" charset="0"/>
              <a:ea typeface="Cambria" panose="02040503050406030204" pitchFamily="18" charset="0"/>
            </a:endParaRPr>
          </a:p>
          <a:p>
            <a:r>
              <a:rPr lang="en-US" sz="1200" dirty="0">
                <a:solidFill>
                  <a:schemeClr val="accent1">
                    <a:lumMod val="50000"/>
                  </a:schemeClr>
                </a:solidFill>
                <a:latin typeface="Cambria" panose="02040503050406030204" pitchFamily="18" charset="0"/>
                <a:ea typeface="Cambria" panose="02040503050406030204" pitchFamily="18" charset="0"/>
              </a:rPr>
              <a:t>Designate when scholarship should be applied </a:t>
            </a:r>
            <a:r>
              <a:rPr lang="en-US" sz="1200" dirty="0">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1200" dirty="0">
                <a:solidFill>
                  <a:schemeClr val="accent1">
                    <a:lumMod val="50000"/>
                  </a:schemeClr>
                </a:solidFill>
                <a:latin typeface="Cambria" panose="02040503050406030204" pitchFamily="18" charset="0"/>
                <a:ea typeface="Cambria" panose="02040503050406030204" pitchFamily="18" charset="0"/>
              </a:rPr>
              <a:t>1 course in the fall and/or 1 course in the spring or 2 courses in a single semester</a:t>
            </a:r>
          </a:p>
          <a:p>
            <a:r>
              <a:rPr lang="en-US" sz="1200" dirty="0">
                <a:solidFill>
                  <a:schemeClr val="accent1">
                    <a:lumMod val="50000"/>
                  </a:schemeClr>
                </a:solidFill>
                <a:latin typeface="Cambria" panose="02040503050406030204" pitchFamily="18" charset="0"/>
                <a:ea typeface="Cambria" panose="02040503050406030204" pitchFamily="18" charset="0"/>
              </a:rPr>
              <a:t>Select the college to receive each scholarship </a:t>
            </a:r>
            <a:r>
              <a:rPr lang="en-US" sz="1200" dirty="0">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 </a:t>
            </a:r>
            <a:r>
              <a:rPr lang="en-US" sz="1200" dirty="0">
                <a:solidFill>
                  <a:schemeClr val="accent1">
                    <a:lumMod val="50000"/>
                  </a:schemeClr>
                </a:solidFill>
                <a:latin typeface="Cambria" panose="02040503050406030204" pitchFamily="18" charset="0"/>
                <a:ea typeface="Cambria" panose="02040503050406030204" pitchFamily="18" charset="0"/>
              </a:rPr>
              <a:t>KHEAA’s high school / college partner list controls the options displayed</a:t>
            </a:r>
          </a:p>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12</a:t>
            </a:fld>
            <a:endParaRPr lang="en-US"/>
          </a:p>
        </p:txBody>
      </p:sp>
    </p:spTree>
    <p:extLst>
      <p:ext uri="{BB962C8B-B14F-4D97-AF65-F5344CB8AC3E}">
        <p14:creationId xmlns:p14="http://schemas.microsoft.com/office/powerpoint/2010/main" val="337883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students cannot be charged more than cost/fees  - no additional charges for labs, recreation fees, technology fees </a:t>
            </a:r>
            <a:r>
              <a:rPr lang="en-US" dirty="0" err="1"/>
              <a:t>etc</a:t>
            </a:r>
            <a:r>
              <a:rPr lang="en-US" dirty="0"/>
              <a:t> </a:t>
            </a:r>
          </a:p>
        </p:txBody>
      </p:sp>
      <p:sp>
        <p:nvSpPr>
          <p:cNvPr id="4" name="Slide Number Placeholder 3"/>
          <p:cNvSpPr>
            <a:spLocks noGrp="1"/>
          </p:cNvSpPr>
          <p:nvPr>
            <p:ph type="sldNum" sz="quarter" idx="5"/>
          </p:nvPr>
        </p:nvSpPr>
        <p:spPr/>
        <p:txBody>
          <a:bodyPr/>
          <a:lstStyle/>
          <a:p>
            <a:fld id="{140D6B7F-A231-401C-8C8F-89FAC42C16EA}" type="slidenum">
              <a:rPr lang="en-US" smtClean="0"/>
              <a:t>13</a:t>
            </a:fld>
            <a:endParaRPr lang="en-US"/>
          </a:p>
        </p:txBody>
      </p:sp>
    </p:spTree>
    <p:extLst>
      <p:ext uri="{BB962C8B-B14F-4D97-AF65-F5344CB8AC3E}">
        <p14:creationId xmlns:p14="http://schemas.microsoft.com/office/powerpoint/2010/main" val="3326803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KHEAA recommends institutions submit highest number of credit hours for scholarship payment.</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14</a:t>
            </a:fld>
            <a:endParaRPr lang="en-US" dirty="0"/>
          </a:p>
        </p:txBody>
      </p:sp>
    </p:spTree>
    <p:extLst>
      <p:ext uri="{BB962C8B-B14F-4D97-AF65-F5344CB8AC3E}">
        <p14:creationId xmlns:p14="http://schemas.microsoft.com/office/powerpoint/2010/main" val="417975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Oct 1 – priority deadline to students to have submitted their preferences. Our hope is that giving schools and students 6 weeks to submit rosters to KHEAA and set preferences gets the majority of student into the system and moved through the process so that the financial aid and business offices can work together to get funds paid for students. </a:t>
            </a:r>
          </a:p>
          <a:p>
            <a:endParaRPr lang="en-US" dirty="0">
              <a:latin typeface="+mn-lt"/>
            </a:endParaRPr>
          </a:p>
          <a:p>
            <a:r>
              <a:rPr lang="en-US" dirty="0">
                <a:latin typeface="+mn-lt"/>
              </a:rPr>
              <a:t>During the month of September there are tons of changes happening with the scholarships. Preferences set wrong, selected the wrong school etc. </a:t>
            </a:r>
          </a:p>
          <a:p>
            <a:endParaRPr lang="en-US" dirty="0">
              <a:latin typeface="+mn-lt"/>
            </a:endParaRPr>
          </a:p>
          <a:p>
            <a:r>
              <a:rPr lang="en-US" dirty="0">
                <a:latin typeface="+mn-lt"/>
              </a:rPr>
              <a:t>We do have some flexibility until the end of each fiscal year to work with districts and postsecondary partners to get the clean up completed for their students. </a:t>
            </a:r>
          </a:p>
        </p:txBody>
      </p:sp>
      <p:sp>
        <p:nvSpPr>
          <p:cNvPr id="4" name="Slide Number Placeholder 3"/>
          <p:cNvSpPr>
            <a:spLocks noGrp="1"/>
          </p:cNvSpPr>
          <p:nvPr>
            <p:ph type="sldNum" sz="quarter" idx="5"/>
          </p:nvPr>
        </p:nvSpPr>
        <p:spPr/>
        <p:txBody>
          <a:bodyPr/>
          <a:lstStyle/>
          <a:p>
            <a:fld id="{140D6B7F-A231-401C-8C8F-89FAC42C16EA}" type="slidenum">
              <a:rPr lang="en-US" smtClean="0"/>
              <a:t>15</a:t>
            </a:fld>
            <a:endParaRPr lang="en-US"/>
          </a:p>
        </p:txBody>
      </p:sp>
    </p:spTree>
    <p:extLst>
      <p:ext uri="{BB962C8B-B14F-4D97-AF65-F5344CB8AC3E}">
        <p14:creationId xmlns:p14="http://schemas.microsoft.com/office/powerpoint/2010/main" val="2357594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Institutions</a:t>
            </a:r>
            <a:r>
              <a:rPr lang="en-US" baseline="0" dirty="0"/>
              <a:t> should review registration / admissions processes to ensure they fall within the reporting timeframes.</a:t>
            </a:r>
          </a:p>
          <a:p>
            <a:endParaRPr lang="en-US" baseline="0" dirty="0"/>
          </a:p>
          <a:p>
            <a:r>
              <a:rPr lang="en-US" baseline="0" dirty="0"/>
              <a:t>KHEAA recommends institutions establish grade reporting timeframes for credentialed high school teachers.</a:t>
            </a:r>
          </a:p>
          <a:p>
            <a:endParaRPr lang="en-US" baseline="0" dirty="0"/>
          </a:p>
          <a:p>
            <a:r>
              <a:rPr lang="en-US" baseline="0" dirty="0"/>
              <a:t>KHEAA also sends reminders to our dual credit contacts when deadlines are approaching like grade reporting, enrollment reporting etc. </a:t>
            </a:r>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16</a:t>
            </a:fld>
            <a:endParaRPr lang="en-US" dirty="0"/>
          </a:p>
        </p:txBody>
      </p:sp>
    </p:spTree>
    <p:extLst>
      <p:ext uri="{BB962C8B-B14F-4D97-AF65-F5344CB8AC3E}">
        <p14:creationId xmlns:p14="http://schemas.microsoft.com/office/powerpoint/2010/main" val="2865378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30951C-6A16-4B10-8E74-39086D083067}" type="slidenum">
              <a:rPr lang="en-US" smtClean="0"/>
              <a:t>17</a:t>
            </a:fld>
            <a:endParaRPr lang="en-US"/>
          </a:p>
        </p:txBody>
      </p:sp>
    </p:spTree>
    <p:extLst>
      <p:ext uri="{BB962C8B-B14F-4D97-AF65-F5344CB8AC3E}">
        <p14:creationId xmlns:p14="http://schemas.microsoft.com/office/powerpoint/2010/main" val="3704672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2021- 2022 Grade results</a:t>
            </a:r>
          </a:p>
          <a:p>
            <a:endParaRPr lang="en-US" dirty="0"/>
          </a:p>
          <a:p>
            <a:r>
              <a:rPr lang="en-US" dirty="0"/>
              <a:t>A – 16,097 students (54.0% total enrollment) </a:t>
            </a:r>
            <a:r>
              <a:rPr lang="en-US" baseline="0" dirty="0"/>
              <a:t>  </a:t>
            </a:r>
          </a:p>
          <a:p>
            <a:r>
              <a:rPr lang="en-US" baseline="0" dirty="0"/>
              <a:t>B – 6,814 students (22.8% total)    </a:t>
            </a:r>
          </a:p>
          <a:p>
            <a:r>
              <a:rPr lang="en-US" baseline="0" dirty="0"/>
              <a:t> </a:t>
            </a:r>
          </a:p>
          <a:p>
            <a:r>
              <a:rPr lang="en-US" baseline="0" dirty="0"/>
              <a:t>Unsuccessful 1,566 (5.2%) (fail, incomplete, withdraw)</a:t>
            </a:r>
          </a:p>
          <a:p>
            <a:endParaRPr lang="en-US" baseline="0" dirty="0"/>
          </a:p>
          <a:p>
            <a:r>
              <a:rPr lang="en-US" baseline="0" dirty="0"/>
              <a:t>Unsuccessful completion for the DC program is considering failing or withdrawing from a course</a:t>
            </a:r>
          </a:p>
          <a:p>
            <a:endParaRPr lang="en-US" baseline="0" dirty="0"/>
          </a:p>
          <a:p>
            <a:r>
              <a:rPr lang="en-US" baseline="0" dirty="0"/>
              <a:t>Postsecondary institutions cannot go after students for the 50% that was returned to KHEAAA. Must be absorbed by the institution or resolved with the high school </a:t>
            </a:r>
          </a:p>
          <a:p>
            <a:endParaRPr lang="en-US" baseline="0" dirty="0"/>
          </a:p>
          <a:p>
            <a:r>
              <a:rPr lang="en-US" baseline="0" dirty="0"/>
              <a:t>Postsecondary institutions should also not hold transcripts for these students </a:t>
            </a:r>
          </a:p>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18</a:t>
            </a:fld>
            <a:endParaRPr lang="en-US"/>
          </a:p>
        </p:txBody>
      </p:sp>
    </p:spTree>
    <p:extLst>
      <p:ext uri="{BB962C8B-B14F-4D97-AF65-F5344CB8AC3E}">
        <p14:creationId xmlns:p14="http://schemas.microsoft.com/office/powerpoint/2010/main" val="3507021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1200" dirty="0">
                <a:solidFill>
                  <a:schemeClr val="accent1">
                    <a:lumMod val="50000"/>
                  </a:schemeClr>
                </a:solidFill>
                <a:latin typeface="Cambria" panose="02040503050406030204" pitchFamily="18" charset="0"/>
                <a:ea typeface="Cambria" panose="02040503050406030204" pitchFamily="18" charset="0"/>
              </a:rPr>
              <a:t>The definition for dual enrollment is very similar to dual credit EXCEPT:</a:t>
            </a:r>
          </a:p>
          <a:p>
            <a:pPr lvl="1"/>
            <a:r>
              <a:rPr lang="en-US" sz="1200" dirty="0">
                <a:solidFill>
                  <a:schemeClr val="accent1">
                    <a:lumMod val="50000"/>
                  </a:schemeClr>
                </a:solidFill>
                <a:latin typeface="Cambria" panose="02040503050406030204" pitchFamily="18" charset="0"/>
                <a:ea typeface="Cambria" panose="02040503050406030204" pitchFamily="18" charset="0"/>
              </a:rPr>
              <a:t>The student is independently enrolled at a postsecondary institution (separate from the high school’s knowledge and/or approval)</a:t>
            </a:r>
          </a:p>
          <a:p>
            <a:pPr lvl="1"/>
            <a:r>
              <a:rPr lang="en-US" sz="1200" dirty="0">
                <a:solidFill>
                  <a:schemeClr val="accent1">
                    <a:lumMod val="50000"/>
                  </a:schemeClr>
                </a:solidFill>
                <a:latin typeface="Cambria" panose="02040503050406030204" pitchFamily="18" charset="0"/>
                <a:ea typeface="Cambria" panose="02040503050406030204" pitchFamily="18" charset="0"/>
              </a:rPr>
              <a:t>The student only receives college credit</a:t>
            </a:r>
            <a:endParaRPr lang="en-US" sz="1200" i="1" dirty="0">
              <a:solidFill>
                <a:srgbClr val="FF0000"/>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1200" dirty="0">
                <a:solidFill>
                  <a:schemeClr val="accent1">
                    <a:lumMod val="50000"/>
                  </a:schemeClr>
                </a:solidFill>
                <a:latin typeface="Cambria" panose="02040503050406030204" pitchFamily="18" charset="0"/>
                <a:ea typeface="Cambria" panose="02040503050406030204" pitchFamily="18" charset="0"/>
              </a:rPr>
              <a:t>Dual enrollment is  </a:t>
            </a:r>
          </a:p>
          <a:p>
            <a:pPr lvl="1"/>
            <a:r>
              <a:rPr lang="en-US" sz="1200" dirty="0">
                <a:solidFill>
                  <a:schemeClr val="accent1">
                    <a:lumMod val="50000"/>
                  </a:schemeClr>
                </a:solidFill>
                <a:latin typeface="Cambria" panose="02040503050406030204" pitchFamily="18" charset="0"/>
                <a:ea typeface="Cambria" panose="02040503050406030204" pitchFamily="18" charset="0"/>
              </a:rPr>
              <a:t>Not eligible for any dual credit scholarship program</a:t>
            </a:r>
          </a:p>
          <a:p>
            <a:pPr lvl="1"/>
            <a:r>
              <a:rPr lang="en-US" sz="1200" dirty="0">
                <a:solidFill>
                  <a:schemeClr val="accent1">
                    <a:lumMod val="50000"/>
                  </a:schemeClr>
                </a:solidFill>
                <a:latin typeface="Cambria" panose="02040503050406030204" pitchFamily="18" charset="0"/>
                <a:ea typeface="Cambria" panose="02040503050406030204" pitchFamily="18" charset="0"/>
              </a:rPr>
              <a:t>Not subject to tuition discounting or the other fee restrictions in place with the scholarship program</a:t>
            </a:r>
          </a:p>
          <a:p>
            <a:endParaRPr lang="en-US" dirty="0"/>
          </a:p>
        </p:txBody>
      </p:sp>
      <p:sp>
        <p:nvSpPr>
          <p:cNvPr id="4" name="Slide Number Placeholder 3"/>
          <p:cNvSpPr>
            <a:spLocks noGrp="1"/>
          </p:cNvSpPr>
          <p:nvPr>
            <p:ph type="sldNum" sz="quarter" idx="10"/>
          </p:nvPr>
        </p:nvSpPr>
        <p:spPr/>
        <p:txBody>
          <a:bodyPr/>
          <a:lstStyle/>
          <a:p>
            <a:fld id="{8B30951C-6A16-4B10-8E74-39086D083067}" type="slidenum">
              <a:rPr lang="en-US" smtClean="0"/>
              <a:t>19</a:t>
            </a:fld>
            <a:endParaRPr lang="en-US"/>
          </a:p>
        </p:txBody>
      </p:sp>
    </p:spTree>
    <p:extLst>
      <p:ext uri="{BB962C8B-B14F-4D97-AF65-F5344CB8AC3E}">
        <p14:creationId xmlns:p14="http://schemas.microsoft.com/office/powerpoint/2010/main" val="1592300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a:t>
            </a:fld>
            <a:endParaRPr lang="en-US"/>
          </a:p>
        </p:txBody>
      </p:sp>
    </p:spTree>
    <p:extLst>
      <p:ext uri="{BB962C8B-B14F-4D97-AF65-F5344CB8AC3E}">
        <p14:creationId xmlns:p14="http://schemas.microsoft.com/office/powerpoint/2010/main" val="467996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20</a:t>
            </a:fld>
            <a:endParaRPr lang="en-US"/>
          </a:p>
        </p:txBody>
      </p:sp>
    </p:spTree>
    <p:extLst>
      <p:ext uri="{BB962C8B-B14F-4D97-AF65-F5344CB8AC3E}">
        <p14:creationId xmlns:p14="http://schemas.microsoft.com/office/powerpoint/2010/main" val="685876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21</a:t>
            </a:fld>
            <a:endParaRPr lang="en-US"/>
          </a:p>
        </p:txBody>
      </p:sp>
    </p:spTree>
    <p:extLst>
      <p:ext uri="{BB962C8B-B14F-4D97-AF65-F5344CB8AC3E}">
        <p14:creationId xmlns:p14="http://schemas.microsoft.com/office/powerpoint/2010/main" val="928725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2016 session -  biennial budget funding levels FY 2017 - $5.0 million / FY 2018 - $10.0 million</a:t>
            </a:r>
          </a:p>
        </p:txBody>
      </p:sp>
      <p:sp>
        <p:nvSpPr>
          <p:cNvPr id="4" name="Slide Number Placeholder 3"/>
          <p:cNvSpPr>
            <a:spLocks noGrp="1"/>
          </p:cNvSpPr>
          <p:nvPr>
            <p:ph type="sldNum" sz="quarter" idx="5"/>
          </p:nvPr>
        </p:nvSpPr>
        <p:spPr/>
        <p:txBody>
          <a:bodyPr/>
          <a:lstStyle/>
          <a:p>
            <a:fld id="{140D6B7F-A231-401C-8C8F-89FAC42C16EA}" type="slidenum">
              <a:rPr lang="en-US" smtClean="0"/>
              <a:t>3</a:t>
            </a:fld>
            <a:endParaRPr lang="en-US"/>
          </a:p>
        </p:txBody>
      </p:sp>
    </p:spTree>
    <p:extLst>
      <p:ext uri="{BB962C8B-B14F-4D97-AF65-F5344CB8AC3E}">
        <p14:creationId xmlns:p14="http://schemas.microsoft.com/office/powerpoint/2010/main" val="246686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2016 session -  biennial budget funding levels FY 2017 - $5.0 million / FY 2018 - $10.0 million</a:t>
            </a:r>
          </a:p>
          <a:p>
            <a:endParaRPr lang="en-US" dirty="0"/>
          </a:p>
          <a:p>
            <a:r>
              <a:rPr lang="en-US" dirty="0"/>
              <a:t>KHEAA also is more than the dual credit scholarship programs</a:t>
            </a:r>
          </a:p>
        </p:txBody>
      </p:sp>
      <p:sp>
        <p:nvSpPr>
          <p:cNvPr id="4" name="Slide Number Placeholder 3"/>
          <p:cNvSpPr>
            <a:spLocks noGrp="1"/>
          </p:cNvSpPr>
          <p:nvPr>
            <p:ph type="sldNum" sz="quarter" idx="5"/>
          </p:nvPr>
        </p:nvSpPr>
        <p:spPr/>
        <p:txBody>
          <a:bodyPr/>
          <a:lstStyle/>
          <a:p>
            <a:fld id="{140D6B7F-A231-401C-8C8F-89FAC42C16EA}" type="slidenum">
              <a:rPr lang="en-US" smtClean="0"/>
              <a:t>4</a:t>
            </a:fld>
            <a:endParaRPr lang="en-US"/>
          </a:p>
        </p:txBody>
      </p:sp>
    </p:spTree>
    <p:extLst>
      <p:ext uri="{BB962C8B-B14F-4D97-AF65-F5344CB8AC3E}">
        <p14:creationId xmlns:p14="http://schemas.microsoft.com/office/powerpoint/2010/main" val="309320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5</a:t>
            </a:fld>
            <a:endParaRPr lang="en-US"/>
          </a:p>
        </p:txBody>
      </p:sp>
    </p:spTree>
    <p:extLst>
      <p:ext uri="{BB962C8B-B14F-4D97-AF65-F5344CB8AC3E}">
        <p14:creationId xmlns:p14="http://schemas.microsoft.com/office/powerpoint/2010/main" val="239629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Definition of Kentucky residency?</a:t>
            </a:r>
          </a:p>
        </p:txBody>
      </p:sp>
      <p:sp>
        <p:nvSpPr>
          <p:cNvPr id="4" name="Slide Number Placeholder 3"/>
          <p:cNvSpPr>
            <a:spLocks noGrp="1"/>
          </p:cNvSpPr>
          <p:nvPr>
            <p:ph type="sldNum" sz="quarter" idx="10"/>
          </p:nvPr>
        </p:nvSpPr>
        <p:spPr/>
        <p:txBody>
          <a:bodyPr/>
          <a:lstStyle/>
          <a:p>
            <a:fld id="{8B30951C-6A16-4B10-8E74-39086D083067}" type="slidenum">
              <a:rPr lang="en-US" smtClean="0"/>
              <a:t>6</a:t>
            </a:fld>
            <a:endParaRPr lang="en-US"/>
          </a:p>
        </p:txBody>
      </p:sp>
    </p:spTree>
    <p:extLst>
      <p:ext uri="{BB962C8B-B14F-4D97-AF65-F5344CB8AC3E}">
        <p14:creationId xmlns:p14="http://schemas.microsoft.com/office/powerpoint/2010/main" val="133478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Definition of Kentucky residency?</a:t>
            </a:r>
          </a:p>
          <a:p>
            <a:endParaRPr lang="en-US" dirty="0"/>
          </a:p>
          <a:p>
            <a:r>
              <a:rPr lang="en-US" dirty="0"/>
              <a:t>KHEAA works with KDE closely to determine if a course is part of their CTE pathway for students </a:t>
            </a:r>
          </a:p>
        </p:txBody>
      </p:sp>
      <p:sp>
        <p:nvSpPr>
          <p:cNvPr id="4" name="Slide Number Placeholder 3"/>
          <p:cNvSpPr>
            <a:spLocks noGrp="1"/>
          </p:cNvSpPr>
          <p:nvPr>
            <p:ph type="sldNum" sz="quarter" idx="10"/>
          </p:nvPr>
        </p:nvSpPr>
        <p:spPr/>
        <p:txBody>
          <a:bodyPr/>
          <a:lstStyle/>
          <a:p>
            <a:fld id="{8B30951C-6A16-4B10-8E74-39086D083067}" type="slidenum">
              <a:rPr lang="en-US" smtClean="0"/>
              <a:t>7</a:t>
            </a:fld>
            <a:endParaRPr lang="en-US"/>
          </a:p>
        </p:txBody>
      </p:sp>
    </p:spTree>
    <p:extLst>
      <p:ext uri="{BB962C8B-B14F-4D97-AF65-F5344CB8AC3E}">
        <p14:creationId xmlns:p14="http://schemas.microsoft.com/office/powerpoint/2010/main" val="2768520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0D6B7F-A231-401C-8C8F-89FAC42C16EA}" type="slidenum">
              <a:rPr lang="en-US" smtClean="0"/>
              <a:t>8</a:t>
            </a:fld>
            <a:endParaRPr lang="en-US"/>
          </a:p>
        </p:txBody>
      </p:sp>
    </p:spTree>
    <p:extLst>
      <p:ext uri="{BB962C8B-B14F-4D97-AF65-F5344CB8AC3E}">
        <p14:creationId xmlns:p14="http://schemas.microsoft.com/office/powerpoint/2010/main" val="101841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KRS 164.098 (3) The Council on Postsecondary Education, in conjunction with the Kentucky Board of Education and the Education Professional Standards Board, shall develop guidelines for content knowledge and teacher training in dual enrollment and dual credit programs offered in Kentucky. </a:t>
            </a:r>
          </a:p>
          <a:p>
            <a:endParaRPr lang="en-US" dirty="0"/>
          </a:p>
          <a:p>
            <a:pPr marL="0" marR="0" lvl="0" indent="0" algn="l" defTabSz="914319" rtl="0" eaLnBrk="1" fontAlgn="auto" latinLnBrk="0" hangingPunct="1">
              <a:lnSpc>
                <a:spcPct val="100000"/>
              </a:lnSpc>
              <a:spcBef>
                <a:spcPts val="0"/>
              </a:spcBef>
              <a:spcAft>
                <a:spcPts val="0"/>
              </a:spcAft>
              <a:buClrTx/>
              <a:buSzTx/>
              <a:buFontTx/>
              <a:buNone/>
              <a:tabLst/>
              <a:defRPr/>
            </a:pPr>
            <a:r>
              <a:rPr lang="en-US" dirty="0"/>
              <a:t>KHEAA hopes that postsecondary and high school partners have notified us before the start of the school year about adding course(s) to their dual credit and/or work ready dual credit offerings. However, the primary conversations on what is being offered happens with the dual credit coordinator on the postsecondary campus and the high school(s) that you’ve partnered with each year. </a:t>
            </a:r>
          </a:p>
          <a:p>
            <a:endParaRPr lang="en-US" dirty="0"/>
          </a:p>
        </p:txBody>
      </p:sp>
      <p:sp>
        <p:nvSpPr>
          <p:cNvPr id="4" name="Slide Number Placeholder 3"/>
          <p:cNvSpPr>
            <a:spLocks noGrp="1"/>
          </p:cNvSpPr>
          <p:nvPr>
            <p:ph type="sldNum" sz="quarter" idx="10"/>
          </p:nvPr>
        </p:nvSpPr>
        <p:spPr/>
        <p:txBody>
          <a:bodyPr/>
          <a:lstStyle/>
          <a:p>
            <a:pPr>
              <a:defRPr/>
            </a:pPr>
            <a:fld id="{FF954C04-7688-4617-A18E-B7D5785F38A1}" type="slidenum">
              <a:rPr lang="en-US" smtClean="0"/>
              <a:pPr>
                <a:defRPr/>
              </a:pPr>
              <a:t>9</a:t>
            </a:fld>
            <a:endParaRPr lang="en-US" dirty="0"/>
          </a:p>
        </p:txBody>
      </p:sp>
    </p:spTree>
    <p:extLst>
      <p:ext uri="{BB962C8B-B14F-4D97-AF65-F5344CB8AC3E}">
        <p14:creationId xmlns:p14="http://schemas.microsoft.com/office/powerpoint/2010/main" val="1870299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8EDB-24C7-485B-AF81-00015335D8A7}"/>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17094033-2ADC-48D3-B751-2C7B18EEF572}"/>
              </a:ext>
            </a:extLst>
          </p:cNvPr>
          <p:cNvSpPr>
            <a:spLocks noGrp="1"/>
          </p:cNvSpPr>
          <p:nvPr>
            <p:ph type="subTitle" idx="1"/>
          </p:nvPr>
        </p:nvSpPr>
        <p:spPr>
          <a:xfrm>
            <a:off x="1524000" y="3602038"/>
            <a:ext cx="9144000" cy="1655762"/>
          </a:xfrm>
        </p:spPr>
        <p:txBody>
          <a:bodyPr/>
          <a:lstStyle>
            <a:lvl1pPr marL="0" indent="0" algn="ctr">
              <a:buNone/>
              <a:defRPr sz="2400"/>
            </a:lvl1pPr>
            <a:lvl2pPr marL="457177" indent="0" algn="ctr">
              <a:buNone/>
              <a:defRPr sz="2000"/>
            </a:lvl2pPr>
            <a:lvl3pPr marL="914354" indent="0" algn="ctr">
              <a:buNone/>
              <a:defRPr sz="1800"/>
            </a:lvl3pPr>
            <a:lvl4pPr marL="1371530" indent="0" algn="ctr">
              <a:buNone/>
              <a:defRPr sz="1600"/>
            </a:lvl4pPr>
            <a:lvl5pPr marL="1828707" indent="0" algn="ctr">
              <a:buNone/>
              <a:defRPr sz="1600"/>
            </a:lvl5pPr>
            <a:lvl6pPr marL="2285884" indent="0" algn="ctr">
              <a:buNone/>
              <a:defRPr sz="1600"/>
            </a:lvl6pPr>
            <a:lvl7pPr marL="2743061" indent="0" algn="ctr">
              <a:buNone/>
              <a:defRPr sz="1600"/>
            </a:lvl7pPr>
            <a:lvl8pPr marL="3200238" indent="0" algn="ctr">
              <a:buNone/>
              <a:defRPr sz="1600"/>
            </a:lvl8pPr>
            <a:lvl9pPr marL="3657415"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8ABC73-EFE4-476B-8BD0-2F550BFCB966}"/>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60D30AAE-7E50-4ECF-8A86-6F5A56067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25B7D-2534-4958-8931-55B348B7D6C4}"/>
              </a:ext>
            </a:extLst>
          </p:cNvPr>
          <p:cNvSpPr>
            <a:spLocks noGrp="1"/>
          </p:cNvSpPr>
          <p:nvPr>
            <p:ph type="sldNum" sz="quarter" idx="12"/>
          </p:nvPr>
        </p:nvSpPr>
        <p:spPr/>
        <p:txBody>
          <a:bodyPr/>
          <a:lstStyle/>
          <a:p>
            <a:fld id="{ED6C38F3-2044-4D21-8BBD-74B63754A95A}" type="slidenum">
              <a:rPr lang="en-US" smtClean="0"/>
              <a:t>‹#›</a:t>
            </a:fld>
            <a:endParaRPr lang="en-US"/>
          </a:p>
        </p:txBody>
      </p:sp>
      <p:pic>
        <p:nvPicPr>
          <p:cNvPr id="8" name="Picture 1">
            <a:extLst>
              <a:ext uri="{FF2B5EF4-FFF2-40B4-BE49-F238E27FC236}">
                <a16:creationId xmlns:a16="http://schemas.microsoft.com/office/drawing/2014/main" id="{4A2E83A7-CED7-44C5-B2E9-A74C63DECF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54002" y="5950385"/>
            <a:ext cx="999599" cy="65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021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97CE4-B36A-4AEA-ACE4-CB6AE6805D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1B11DD-7832-4CF1-A04D-8CD9475A47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AA8E12-F657-467A-9B55-727FDF99DF0B}"/>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C7A3122B-669C-464F-AD43-5DC66A669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D5B0A-39E4-430A-A94C-318B973B99DE}"/>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68192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A58432-ABF6-4F30-9459-B21E3FCBE2BA}"/>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36AE83-41A9-4962-AF26-1DEFBF1D8640}"/>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A6905-EBEF-4613-B046-AA0CF002A09E}"/>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19C8FF24-AF54-4260-9B12-9FAD6616E8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E03D4-94FA-4ED1-94AB-95212CF5E42A}"/>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4155480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cxnSp>
        <p:nvCxnSpPr>
          <p:cNvPr id="3" name="Straight Connector 2"/>
          <p:cNvCxnSpPr/>
          <p:nvPr userDrawn="1"/>
        </p:nvCxnSpPr>
        <p:spPr>
          <a:xfrm>
            <a:off x="12195763" y="0"/>
            <a:ext cx="0" cy="68580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56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F0FEB-622C-4E91-90E7-0FBF52A1A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3003E-29C5-435C-920E-DF0C458A8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0E158-6D16-4658-B0C9-DB81A4024443}"/>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A3FFF9D1-5700-471B-AE65-BCD75375B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4ACDAE-4084-49D2-A8FE-13BE21A7C67A}"/>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122225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DF82-0B8B-4BFA-9B87-F1E7855DF206}"/>
              </a:ext>
            </a:extLst>
          </p:cNvPr>
          <p:cNvSpPr>
            <a:spLocks noGrp="1"/>
          </p:cNvSpPr>
          <p:nvPr>
            <p:ph type="title"/>
          </p:nvPr>
        </p:nvSpPr>
        <p:spPr>
          <a:xfrm>
            <a:off x="831851" y="1709741"/>
            <a:ext cx="10515600"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id="{4BDBE097-F188-475C-AD4E-DA87C6631836}"/>
              </a:ext>
            </a:extLst>
          </p:cNvPr>
          <p:cNvSpPr>
            <a:spLocks noGrp="1"/>
          </p:cNvSpPr>
          <p:nvPr>
            <p:ph type="body" idx="1"/>
          </p:nvPr>
        </p:nvSpPr>
        <p:spPr>
          <a:xfrm>
            <a:off x="831851" y="4589466"/>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4" indent="0">
              <a:buNone/>
              <a:defRPr sz="1800">
                <a:solidFill>
                  <a:schemeClr val="tx1">
                    <a:tint val="75000"/>
                  </a:schemeClr>
                </a:solidFill>
              </a:defRPr>
            </a:lvl3pPr>
            <a:lvl4pPr marL="1371530" indent="0">
              <a:buNone/>
              <a:defRPr sz="1600">
                <a:solidFill>
                  <a:schemeClr val="tx1">
                    <a:tint val="75000"/>
                  </a:schemeClr>
                </a:solidFill>
              </a:defRPr>
            </a:lvl4pPr>
            <a:lvl5pPr marL="1828707" indent="0">
              <a:buNone/>
              <a:defRPr sz="1600">
                <a:solidFill>
                  <a:schemeClr val="tx1">
                    <a:tint val="75000"/>
                  </a:schemeClr>
                </a:solidFill>
              </a:defRPr>
            </a:lvl5pPr>
            <a:lvl6pPr marL="2285884" indent="0">
              <a:buNone/>
              <a:defRPr sz="1600">
                <a:solidFill>
                  <a:schemeClr val="tx1">
                    <a:tint val="75000"/>
                  </a:schemeClr>
                </a:solidFill>
              </a:defRPr>
            </a:lvl6pPr>
            <a:lvl7pPr marL="2743061" indent="0">
              <a:buNone/>
              <a:defRPr sz="1600">
                <a:solidFill>
                  <a:schemeClr val="tx1">
                    <a:tint val="75000"/>
                  </a:schemeClr>
                </a:solidFill>
              </a:defRPr>
            </a:lvl7pPr>
            <a:lvl8pPr marL="3200238" indent="0">
              <a:buNone/>
              <a:defRPr sz="1600">
                <a:solidFill>
                  <a:schemeClr val="tx1">
                    <a:tint val="75000"/>
                  </a:schemeClr>
                </a:solidFill>
              </a:defRPr>
            </a:lvl8pPr>
            <a:lvl9pPr marL="3657415"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FF69C1-3AEA-4315-B2FA-937CB4B55280}"/>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4043D17C-CE27-4CDE-861A-BCFF123D2D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36FF7-FC9F-4E5E-A558-EEA39B765272}"/>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355188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E617-8422-4D0E-B00E-E8EBBFC865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F4230-A2C3-4294-A6A2-7CA710D5AC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7DA9AF-8122-40A9-8D29-E75B376687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77186F-9711-4EF2-8863-1AD7149D2964}"/>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6" name="Footer Placeholder 5">
            <a:extLst>
              <a:ext uri="{FF2B5EF4-FFF2-40B4-BE49-F238E27FC236}">
                <a16:creationId xmlns:a16="http://schemas.microsoft.com/office/drawing/2014/main" id="{81C33570-8560-4A41-8592-6E3DED544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E9AB8-9A39-423D-AEA5-377D2DE6B3DC}"/>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92444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C6967-BE65-46D3-9E11-5E3CCD086CDA}"/>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6A1794-C136-47AD-8AF1-7F9F93EFD44C}"/>
              </a:ext>
            </a:extLst>
          </p:cNvPr>
          <p:cNvSpPr>
            <a:spLocks noGrp="1"/>
          </p:cNvSpPr>
          <p:nvPr>
            <p:ph type="body" idx="1"/>
          </p:nvPr>
        </p:nvSpPr>
        <p:spPr>
          <a:xfrm>
            <a:off x="839790" y="1681164"/>
            <a:ext cx="5157787" cy="823912"/>
          </a:xfrm>
        </p:spPr>
        <p:txBody>
          <a:bodyPr anchor="b"/>
          <a:lstStyle>
            <a:lvl1pPr marL="0" indent="0">
              <a:buNone/>
              <a:defRPr sz="2400" b="1"/>
            </a:lvl1pPr>
            <a:lvl2pPr marL="457177" indent="0">
              <a:buNone/>
              <a:defRPr sz="2000" b="1"/>
            </a:lvl2pPr>
            <a:lvl3pPr marL="914354" indent="0">
              <a:buNone/>
              <a:defRPr sz="1800" b="1"/>
            </a:lvl3pPr>
            <a:lvl4pPr marL="1371530" indent="0">
              <a:buNone/>
              <a:defRPr sz="1600" b="1"/>
            </a:lvl4pPr>
            <a:lvl5pPr marL="1828707" indent="0">
              <a:buNone/>
              <a:defRPr sz="1600" b="1"/>
            </a:lvl5pPr>
            <a:lvl6pPr marL="2285884" indent="0">
              <a:buNone/>
              <a:defRPr sz="1600" b="1"/>
            </a:lvl6pPr>
            <a:lvl7pPr marL="2743061" indent="0">
              <a:buNone/>
              <a:defRPr sz="1600" b="1"/>
            </a:lvl7pPr>
            <a:lvl8pPr marL="3200238" indent="0">
              <a:buNone/>
              <a:defRPr sz="1600" b="1"/>
            </a:lvl8pPr>
            <a:lvl9pPr marL="3657415"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8F5BB6-9D09-49B1-847C-DEF1D2BF47ED}"/>
              </a:ext>
            </a:extLst>
          </p:cNvPr>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8D678-A81C-4B27-8E8B-9CC492F1F14D}"/>
              </a:ext>
            </a:extLst>
          </p:cNvPr>
          <p:cNvSpPr>
            <a:spLocks noGrp="1"/>
          </p:cNvSpPr>
          <p:nvPr>
            <p:ph type="body" sz="quarter" idx="3"/>
          </p:nvPr>
        </p:nvSpPr>
        <p:spPr>
          <a:xfrm>
            <a:off x="6172201" y="1681164"/>
            <a:ext cx="5183188" cy="823912"/>
          </a:xfrm>
        </p:spPr>
        <p:txBody>
          <a:bodyPr anchor="b"/>
          <a:lstStyle>
            <a:lvl1pPr marL="0" indent="0">
              <a:buNone/>
              <a:defRPr sz="2400" b="1"/>
            </a:lvl1pPr>
            <a:lvl2pPr marL="457177" indent="0">
              <a:buNone/>
              <a:defRPr sz="2000" b="1"/>
            </a:lvl2pPr>
            <a:lvl3pPr marL="914354" indent="0">
              <a:buNone/>
              <a:defRPr sz="1800" b="1"/>
            </a:lvl3pPr>
            <a:lvl4pPr marL="1371530" indent="0">
              <a:buNone/>
              <a:defRPr sz="1600" b="1"/>
            </a:lvl4pPr>
            <a:lvl5pPr marL="1828707" indent="0">
              <a:buNone/>
              <a:defRPr sz="1600" b="1"/>
            </a:lvl5pPr>
            <a:lvl6pPr marL="2285884" indent="0">
              <a:buNone/>
              <a:defRPr sz="1600" b="1"/>
            </a:lvl6pPr>
            <a:lvl7pPr marL="2743061" indent="0">
              <a:buNone/>
              <a:defRPr sz="1600" b="1"/>
            </a:lvl7pPr>
            <a:lvl8pPr marL="3200238" indent="0">
              <a:buNone/>
              <a:defRPr sz="1600" b="1"/>
            </a:lvl8pPr>
            <a:lvl9pPr marL="3657415"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90B6E8-78CA-4664-A120-B675021456CF}"/>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99CB0-C833-40C0-9F30-FCA7DAAAB484}"/>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8" name="Footer Placeholder 7">
            <a:extLst>
              <a:ext uri="{FF2B5EF4-FFF2-40B4-BE49-F238E27FC236}">
                <a16:creationId xmlns:a16="http://schemas.microsoft.com/office/drawing/2014/main" id="{115B26E2-CEF1-40F9-8344-02FDD1E20A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9A405-E149-4553-8C94-A5D4A35CF821}"/>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421819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646F-F11C-40E4-990E-70A79ECB42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403004-90B0-4AEC-A35A-F76F866206D5}"/>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4" name="Footer Placeholder 3">
            <a:extLst>
              <a:ext uri="{FF2B5EF4-FFF2-40B4-BE49-F238E27FC236}">
                <a16:creationId xmlns:a16="http://schemas.microsoft.com/office/drawing/2014/main" id="{56615C06-DC42-491A-B03C-64B6C7B983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2A2710A-43FA-4F98-8C46-39F09E77C512}"/>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362467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36562-5A67-48D1-AAE1-7E13BD9FA5D9}"/>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3" name="Footer Placeholder 2">
            <a:extLst>
              <a:ext uri="{FF2B5EF4-FFF2-40B4-BE49-F238E27FC236}">
                <a16:creationId xmlns:a16="http://schemas.microsoft.com/office/drawing/2014/main" id="{3AFA724F-58BD-4D2B-B646-1AD54B5E33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4BC9C-32C9-4DA4-B090-F955AC55D0EB}"/>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2038781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427E-0DED-4642-8ACD-80C90FFDFBD9}"/>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B06EB3-0CA7-46A1-AAB8-ADCE42717261}"/>
              </a:ext>
            </a:extLst>
          </p:cNvPr>
          <p:cNvSpPr>
            <a:spLocks noGrp="1"/>
          </p:cNvSpPr>
          <p:nvPr>
            <p:ph idx="1"/>
          </p:nvPr>
        </p:nvSpPr>
        <p:spPr>
          <a:xfrm>
            <a:off x="5183189" y="98742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7B745B-F80C-4E02-AD42-B55DE856B82F}"/>
              </a:ext>
            </a:extLst>
          </p:cNvPr>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4" indent="0">
              <a:buNone/>
              <a:defRPr sz="1200"/>
            </a:lvl3pPr>
            <a:lvl4pPr marL="1371530" indent="0">
              <a:buNone/>
              <a:defRPr sz="1000"/>
            </a:lvl4pPr>
            <a:lvl5pPr marL="1828707" indent="0">
              <a:buNone/>
              <a:defRPr sz="1000"/>
            </a:lvl5pPr>
            <a:lvl6pPr marL="2285884" indent="0">
              <a:buNone/>
              <a:defRPr sz="1000"/>
            </a:lvl6pPr>
            <a:lvl7pPr marL="2743061" indent="0">
              <a:buNone/>
              <a:defRPr sz="1000"/>
            </a:lvl7pPr>
            <a:lvl8pPr marL="3200238" indent="0">
              <a:buNone/>
              <a:defRPr sz="1000"/>
            </a:lvl8pPr>
            <a:lvl9pPr marL="365741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DDD3BD-69D5-4C16-AED9-F67FF8AE981E}"/>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6" name="Footer Placeholder 5">
            <a:extLst>
              <a:ext uri="{FF2B5EF4-FFF2-40B4-BE49-F238E27FC236}">
                <a16:creationId xmlns:a16="http://schemas.microsoft.com/office/drawing/2014/main" id="{37B5E3C1-C4FD-4C09-8D51-2CCB07B204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53C46-C558-46E9-A3D1-BD5341401E6E}"/>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134125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97C6C-8F9B-49A8-8668-3DF21843EAB5}"/>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CAF86C-D99F-4632-8A51-62585D9E7FF5}"/>
              </a:ext>
            </a:extLst>
          </p:cNvPr>
          <p:cNvSpPr>
            <a:spLocks noGrp="1"/>
          </p:cNvSpPr>
          <p:nvPr>
            <p:ph type="pic" idx="1"/>
          </p:nvPr>
        </p:nvSpPr>
        <p:spPr>
          <a:xfrm>
            <a:off x="5183189" y="987428"/>
            <a:ext cx="6172200" cy="4873625"/>
          </a:xfrm>
        </p:spPr>
        <p:txBody>
          <a:bodyPr/>
          <a:lstStyle>
            <a:lvl1pPr marL="0" indent="0">
              <a:buNone/>
              <a:defRPr sz="3200"/>
            </a:lvl1pPr>
            <a:lvl2pPr marL="457177" indent="0">
              <a:buNone/>
              <a:defRPr sz="2800"/>
            </a:lvl2pPr>
            <a:lvl3pPr marL="914354" indent="0">
              <a:buNone/>
              <a:defRPr sz="2400"/>
            </a:lvl3pPr>
            <a:lvl4pPr marL="1371530" indent="0">
              <a:buNone/>
              <a:defRPr sz="2000"/>
            </a:lvl4pPr>
            <a:lvl5pPr marL="1828707" indent="0">
              <a:buNone/>
              <a:defRPr sz="2000"/>
            </a:lvl5pPr>
            <a:lvl6pPr marL="2285884" indent="0">
              <a:buNone/>
              <a:defRPr sz="2000"/>
            </a:lvl6pPr>
            <a:lvl7pPr marL="2743061" indent="0">
              <a:buNone/>
              <a:defRPr sz="2000"/>
            </a:lvl7pPr>
            <a:lvl8pPr marL="3200238" indent="0">
              <a:buNone/>
              <a:defRPr sz="2000"/>
            </a:lvl8pPr>
            <a:lvl9pPr marL="3657415" indent="0">
              <a:buNone/>
              <a:defRPr sz="2000"/>
            </a:lvl9pPr>
          </a:lstStyle>
          <a:p>
            <a:endParaRPr lang="en-US"/>
          </a:p>
        </p:txBody>
      </p:sp>
      <p:sp>
        <p:nvSpPr>
          <p:cNvPr id="4" name="Text Placeholder 3">
            <a:extLst>
              <a:ext uri="{FF2B5EF4-FFF2-40B4-BE49-F238E27FC236}">
                <a16:creationId xmlns:a16="http://schemas.microsoft.com/office/drawing/2014/main" id="{CDF0D513-95FF-4843-B811-4C7F8836BDBB}"/>
              </a:ext>
            </a:extLst>
          </p:cNvPr>
          <p:cNvSpPr>
            <a:spLocks noGrp="1"/>
          </p:cNvSpPr>
          <p:nvPr>
            <p:ph type="body" sz="half" idx="2"/>
          </p:nvPr>
        </p:nvSpPr>
        <p:spPr>
          <a:xfrm>
            <a:off x="839789" y="2057400"/>
            <a:ext cx="3932237" cy="3811588"/>
          </a:xfrm>
        </p:spPr>
        <p:txBody>
          <a:bodyPr/>
          <a:lstStyle>
            <a:lvl1pPr marL="0" indent="0">
              <a:buNone/>
              <a:defRPr sz="1600"/>
            </a:lvl1pPr>
            <a:lvl2pPr marL="457177" indent="0">
              <a:buNone/>
              <a:defRPr sz="1400"/>
            </a:lvl2pPr>
            <a:lvl3pPr marL="914354" indent="0">
              <a:buNone/>
              <a:defRPr sz="1200"/>
            </a:lvl3pPr>
            <a:lvl4pPr marL="1371530" indent="0">
              <a:buNone/>
              <a:defRPr sz="1000"/>
            </a:lvl4pPr>
            <a:lvl5pPr marL="1828707" indent="0">
              <a:buNone/>
              <a:defRPr sz="1000"/>
            </a:lvl5pPr>
            <a:lvl6pPr marL="2285884" indent="0">
              <a:buNone/>
              <a:defRPr sz="1000"/>
            </a:lvl6pPr>
            <a:lvl7pPr marL="2743061" indent="0">
              <a:buNone/>
              <a:defRPr sz="1000"/>
            </a:lvl7pPr>
            <a:lvl8pPr marL="3200238" indent="0">
              <a:buNone/>
              <a:defRPr sz="1000"/>
            </a:lvl8pPr>
            <a:lvl9pPr marL="3657415"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367B8C9-5EA5-49EC-88E1-5D4C294875F9}"/>
              </a:ext>
            </a:extLst>
          </p:cNvPr>
          <p:cNvSpPr>
            <a:spLocks noGrp="1"/>
          </p:cNvSpPr>
          <p:nvPr>
            <p:ph type="dt" sz="half" idx="10"/>
          </p:nvPr>
        </p:nvSpPr>
        <p:spPr/>
        <p:txBody>
          <a:bodyPr/>
          <a:lstStyle/>
          <a:p>
            <a:fld id="{5C689019-33E3-4BF8-8CCD-BC0F32991D1B}" type="datetimeFigureOut">
              <a:rPr lang="en-US" smtClean="0"/>
              <a:t>4/24/2024</a:t>
            </a:fld>
            <a:endParaRPr lang="en-US"/>
          </a:p>
        </p:txBody>
      </p:sp>
      <p:sp>
        <p:nvSpPr>
          <p:cNvPr id="6" name="Footer Placeholder 5">
            <a:extLst>
              <a:ext uri="{FF2B5EF4-FFF2-40B4-BE49-F238E27FC236}">
                <a16:creationId xmlns:a16="http://schemas.microsoft.com/office/drawing/2014/main" id="{20C646F2-BC22-45C7-A0AC-A203603938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D4B9CE-9DB2-4868-BBD7-AF43CBB325E6}"/>
              </a:ext>
            </a:extLst>
          </p:cNvPr>
          <p:cNvSpPr>
            <a:spLocks noGrp="1"/>
          </p:cNvSpPr>
          <p:nvPr>
            <p:ph type="sldNum" sz="quarter" idx="12"/>
          </p:nvPr>
        </p:nvSpPr>
        <p:spPr/>
        <p:txBody>
          <a:bodyPr/>
          <a:lstStyle/>
          <a:p>
            <a:fld id="{ED6C38F3-2044-4D21-8BBD-74B63754A95A}" type="slidenum">
              <a:rPr lang="en-US" smtClean="0"/>
              <a:t>‹#›</a:t>
            </a:fld>
            <a:endParaRPr lang="en-US"/>
          </a:p>
        </p:txBody>
      </p:sp>
    </p:spTree>
    <p:extLst>
      <p:ext uri="{BB962C8B-B14F-4D97-AF65-F5344CB8AC3E}">
        <p14:creationId xmlns:p14="http://schemas.microsoft.com/office/powerpoint/2010/main" val="3101740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87128C-BF47-44EF-AFC6-FC75942E1A0B}"/>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E8979F-8572-4860-80B8-578934898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55E21-F86D-43DC-932E-C09B256FE60A}"/>
              </a:ext>
            </a:extLst>
          </p:cNvPr>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89019-33E3-4BF8-8CCD-BC0F32991D1B}" type="datetimeFigureOut">
              <a:rPr lang="en-US" smtClean="0"/>
              <a:t>4/24/2024</a:t>
            </a:fld>
            <a:endParaRPr lang="en-US"/>
          </a:p>
        </p:txBody>
      </p:sp>
      <p:sp>
        <p:nvSpPr>
          <p:cNvPr id="5" name="Footer Placeholder 4">
            <a:extLst>
              <a:ext uri="{FF2B5EF4-FFF2-40B4-BE49-F238E27FC236}">
                <a16:creationId xmlns:a16="http://schemas.microsoft.com/office/drawing/2014/main" id="{2F6CE88A-C0B2-47D5-9DC6-EDA467FE7D17}"/>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06155D-AEF7-4F1C-A900-479A86BBFF9F}"/>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C38F3-2044-4D21-8BBD-74B63754A95A}" type="slidenum">
              <a:rPr lang="en-US" smtClean="0"/>
              <a:t>‹#›</a:t>
            </a:fld>
            <a:endParaRPr lang="en-US"/>
          </a:p>
        </p:txBody>
      </p:sp>
      <p:pic>
        <p:nvPicPr>
          <p:cNvPr id="8" name="Picture 7">
            <a:extLst>
              <a:ext uri="{FF2B5EF4-FFF2-40B4-BE49-F238E27FC236}">
                <a16:creationId xmlns:a16="http://schemas.microsoft.com/office/drawing/2014/main" id="{220BCDCE-45D3-478B-8E58-385136CF14EB}"/>
              </a:ext>
            </a:extLst>
          </p:cNvPr>
          <p:cNvPicPr>
            <a:picLocks noChangeAspect="1"/>
          </p:cNvPicPr>
          <p:nvPr userDrawn="1"/>
        </p:nvPicPr>
        <p:blipFill rotWithShape="1">
          <a:blip r:embed="rId14"/>
          <a:srcRect l="2277" t="33772" r="20428" b="40107"/>
          <a:stretch/>
        </p:blipFill>
        <p:spPr>
          <a:xfrm rot="16200000">
            <a:off x="7861737" y="2632842"/>
            <a:ext cx="6984124" cy="1466192"/>
          </a:xfrm>
          <a:prstGeom prst="rect">
            <a:avLst/>
          </a:prstGeom>
        </p:spPr>
      </p:pic>
      <p:pic>
        <p:nvPicPr>
          <p:cNvPr id="7" name="Picture 1">
            <a:extLst>
              <a:ext uri="{FF2B5EF4-FFF2-40B4-BE49-F238E27FC236}">
                <a16:creationId xmlns:a16="http://schemas.microsoft.com/office/drawing/2014/main" id="{2AE04D39-F43C-4D81-8198-F06B0ED16EC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65714" y="5974432"/>
            <a:ext cx="976173" cy="63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2034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5" indent="-228588"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8"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9"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2"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0"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6"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3" indent="-228588"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0" algn="l" defTabSz="914354" rtl="0" eaLnBrk="1" latinLnBrk="0" hangingPunct="1">
        <a:defRPr sz="1800" kern="1200">
          <a:solidFill>
            <a:schemeClr val="tx1"/>
          </a:solidFill>
          <a:latin typeface="+mn-lt"/>
          <a:ea typeface="+mn-ea"/>
          <a:cs typeface="+mn-cs"/>
        </a:defRPr>
      </a:lvl4pPr>
      <a:lvl5pPr marL="1828707" algn="l" defTabSz="914354" rtl="0" eaLnBrk="1" latinLnBrk="0" hangingPunct="1">
        <a:defRPr sz="1800" kern="1200">
          <a:solidFill>
            <a:schemeClr val="tx1"/>
          </a:solidFill>
          <a:latin typeface="+mn-lt"/>
          <a:ea typeface="+mn-ea"/>
          <a:cs typeface="+mn-cs"/>
        </a:defRPr>
      </a:lvl5pPr>
      <a:lvl6pPr marL="2285884" algn="l" defTabSz="914354" rtl="0" eaLnBrk="1" latinLnBrk="0" hangingPunct="1">
        <a:defRPr sz="1800" kern="1200">
          <a:solidFill>
            <a:schemeClr val="tx1"/>
          </a:solidFill>
          <a:latin typeface="+mn-lt"/>
          <a:ea typeface="+mn-ea"/>
          <a:cs typeface="+mn-cs"/>
        </a:defRPr>
      </a:lvl6pPr>
      <a:lvl7pPr marL="2743061" algn="l" defTabSz="914354" rtl="0" eaLnBrk="1" latinLnBrk="0" hangingPunct="1">
        <a:defRPr sz="1800" kern="1200">
          <a:solidFill>
            <a:schemeClr val="tx1"/>
          </a:solidFill>
          <a:latin typeface="+mn-lt"/>
          <a:ea typeface="+mn-ea"/>
          <a:cs typeface="+mn-cs"/>
        </a:defRPr>
      </a:lvl7pPr>
      <a:lvl8pPr marL="3200238" algn="l" defTabSz="914354" rtl="0" eaLnBrk="1" latinLnBrk="0" hangingPunct="1">
        <a:defRPr sz="1800" kern="1200">
          <a:solidFill>
            <a:schemeClr val="tx1"/>
          </a:solidFill>
          <a:latin typeface="+mn-lt"/>
          <a:ea typeface="+mn-ea"/>
          <a:cs typeface="+mn-cs"/>
        </a:defRPr>
      </a:lvl8pPr>
      <a:lvl9pPr marL="3657415"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pps.legislature.ky.gov/law/statutes/statute.aspx?id=52395" TargetMode="External"/><Relationship Id="rId7" Type="http://schemas.openxmlformats.org/officeDocument/2006/relationships/hyperlink" Target="http://cpe.ky.gov/policies/academicaffairs/dualcreditpolicy-2023.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cpe.ky.gov/policies/academicaffairs/genedtransferpolicy.pdf" TargetMode="External"/><Relationship Id="rId5" Type="http://schemas.openxmlformats.org/officeDocument/2006/relationships/hyperlink" Target="https://apps.legislature.ky.gov/law/statutes/statute.aspx?id=52575" TargetMode="External"/><Relationship Id="rId4" Type="http://schemas.openxmlformats.org/officeDocument/2006/relationships/hyperlink" Target="https://apps.legislature.ky.gov/law/kar/titles/011/022/01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498928" y="2908471"/>
            <a:ext cx="9822759" cy="1895541"/>
          </a:xfrm>
          <a:prstGeom prst="rect">
            <a:avLst/>
          </a:prstGeom>
        </p:spPr>
        <p:txBody>
          <a:bodyPr vert="horz" lIns="91440" tIns="45720" rIns="91440" bIns="45720" rtlCol="0" anchor="b">
            <a:normAutofit fontScale="25000" lnSpcReduction="20000"/>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pPr>
              <a:lnSpc>
                <a:spcPct val="120000"/>
              </a:lnSpc>
              <a:defRPr/>
            </a:pPr>
            <a:endParaRPr lang="en-US" sz="5400" spc="0" dirty="0">
              <a:ln w="0"/>
              <a:solidFill>
                <a:schemeClr val="accent1"/>
              </a:solidFill>
              <a:effectLst>
                <a:outerShdw blurRad="38100" dist="25400" dir="5400000" algn="ctr" rotWithShape="0">
                  <a:srgbClr val="6E747A">
                    <a:alpha val="43000"/>
                  </a:srgbClr>
                </a:outerShdw>
              </a:effectLst>
            </a:endParaRPr>
          </a:p>
          <a:p>
            <a:pPr>
              <a:lnSpc>
                <a:spcPct val="120000"/>
              </a:lnSpc>
              <a:defRPr/>
            </a:pPr>
            <a:r>
              <a:rPr lang="en-US" sz="128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Dual Credit  &amp; Work Ready Dual Credit</a:t>
            </a:r>
          </a:p>
          <a:p>
            <a:pPr>
              <a:lnSpc>
                <a:spcPct val="120000"/>
              </a:lnSpc>
              <a:defRPr/>
            </a:pPr>
            <a:r>
              <a:rPr lang="en-US" sz="36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12800" spc="0" dirty="0">
                <a:ln w="0">
                  <a:solidFill>
                    <a:schemeClr val="accent1">
                      <a:lumMod val="75000"/>
                    </a:schemeClr>
                  </a:solidFill>
                </a:ln>
                <a:solidFill>
                  <a:schemeClr val="accent1">
                    <a:lumMod val="50000"/>
                  </a:schemeClr>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Scholarship Programs </a:t>
            </a:r>
          </a:p>
          <a:p>
            <a:pPr>
              <a:lnSpc>
                <a:spcPct val="120000"/>
              </a:lnSpc>
              <a:defRPr/>
            </a:pPr>
            <a:r>
              <a:rPr lang="en-US" sz="6399"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 </a:t>
            </a:r>
            <a:r>
              <a:rPr lang="en-US" sz="7200"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rPr>
              <a:t>Spring 2024 KASRO Conference</a:t>
            </a:r>
            <a:endParaRPr lang="en-US" sz="4000" spc="0" dirty="0">
              <a:ln w="0"/>
              <a:solidFill>
                <a:schemeClr val="accent1"/>
              </a:solidFill>
              <a:effectLst>
                <a:outerShdw blurRad="38100" dist="25400" dir="5400000" algn="ctr" rotWithShape="0">
                  <a:srgbClr val="6E747A">
                    <a:alpha val="43000"/>
                  </a:srgbClr>
                </a:outerShdw>
              </a:effectLst>
              <a:latin typeface="Cambria" panose="02040503050406030204" pitchFamily="18" charset="0"/>
              <a:ea typeface="Cambria" panose="02040503050406030204" pitchFamily="18" charset="0"/>
              <a:cs typeface="Calibri" panose="020F0502020204030204" pitchFamily="34" charset="0"/>
            </a:endParaRPr>
          </a:p>
        </p:txBody>
      </p:sp>
      <p:pic>
        <p:nvPicPr>
          <p:cNvPr id="1028" name="Picture 18" descr="kheaa_clrtransparent"/>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bright="-40000" contrast="40000"/>
                    </a14:imgEffect>
                  </a14:imgLayer>
                </a14:imgProps>
              </a:ext>
            </a:extLst>
          </a:blip>
          <a:srcRect/>
          <a:stretch>
            <a:fillRect/>
          </a:stretch>
        </p:blipFill>
        <p:spPr bwMode="auto">
          <a:xfrm>
            <a:off x="578441" y="1392563"/>
            <a:ext cx="2227540" cy="1648817"/>
          </a:xfrm>
          <a:prstGeom prst="rect">
            <a:avLst/>
          </a:prstGeom>
          <a:noFill/>
          <a:ln w="9525">
            <a:noFill/>
            <a:miter lim="800000"/>
            <a:headEnd/>
            <a:tailEnd/>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854" y="1"/>
            <a:ext cx="10839451"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Types of Coursework</a:t>
            </a:r>
          </a:p>
        </p:txBody>
      </p:sp>
      <p:sp>
        <p:nvSpPr>
          <p:cNvPr id="3" name="Content Placeholder 2"/>
          <p:cNvSpPr>
            <a:spLocks noGrp="1"/>
          </p:cNvSpPr>
          <p:nvPr>
            <p:ph idx="1"/>
          </p:nvPr>
        </p:nvSpPr>
        <p:spPr>
          <a:xfrm>
            <a:off x="851848" y="1325564"/>
            <a:ext cx="9239251" cy="4876800"/>
          </a:xfrm>
        </p:spPr>
        <p:txBody>
          <a:bodyPr>
            <a:normAutofit/>
          </a:bodyPr>
          <a:lstStyle/>
          <a:p>
            <a:pPr algn="ctr"/>
            <a:endParaRPr lang="en-US" dirty="0">
              <a:solidFill>
                <a:schemeClr val="accent1">
                  <a:lumMod val="50000"/>
                </a:schemeClr>
              </a:solidFill>
            </a:endParaRPr>
          </a:p>
          <a:p>
            <a:pPr>
              <a:buFont typeface="Wingdings" panose="05000000000000000000" pitchFamily="2" charset="2"/>
              <a:buChar char="Ø"/>
            </a:pPr>
            <a:r>
              <a:rPr lang="en-US" dirty="0">
                <a:solidFill>
                  <a:schemeClr val="accent1">
                    <a:lumMod val="50000"/>
                  </a:schemeClr>
                </a:solidFill>
                <a:latin typeface="Cambria" panose="02040503050406030204" pitchFamily="18" charset="0"/>
                <a:ea typeface="Cambria" panose="02040503050406030204" pitchFamily="18" charset="0"/>
              </a:rPr>
              <a:t>General education courses </a:t>
            </a:r>
          </a:p>
          <a:p>
            <a:pPr lvl="1"/>
            <a:r>
              <a:rPr lang="en-US" dirty="0">
                <a:solidFill>
                  <a:schemeClr val="accent1">
                    <a:lumMod val="50000"/>
                  </a:schemeClr>
                </a:solidFill>
                <a:latin typeface="Cambria" panose="02040503050406030204" pitchFamily="18" charset="0"/>
                <a:ea typeface="Cambria" panose="02040503050406030204" pitchFamily="18" charset="0"/>
              </a:rPr>
              <a:t>Core courses that are transferable per the statewide transfer policy</a:t>
            </a:r>
          </a:p>
          <a:p>
            <a:pPr lvl="1"/>
            <a:r>
              <a:rPr lang="en-US" dirty="0">
                <a:solidFill>
                  <a:schemeClr val="accent1">
                    <a:lumMod val="50000"/>
                  </a:schemeClr>
                </a:solidFill>
                <a:latin typeface="Cambria" panose="02040503050406030204" pitchFamily="18" charset="0"/>
                <a:ea typeface="Cambria" panose="02040503050406030204" pitchFamily="18" charset="0"/>
              </a:rPr>
              <a:t>Examples include English, Mathematics, Science, and History </a:t>
            </a:r>
          </a:p>
          <a:p>
            <a:pPr marL="457181" lvl="1"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dirty="0">
                <a:solidFill>
                  <a:schemeClr val="accent1">
                    <a:lumMod val="50000"/>
                  </a:schemeClr>
                </a:solidFill>
                <a:latin typeface="Cambria" panose="02040503050406030204" pitchFamily="18" charset="0"/>
                <a:ea typeface="Cambria" panose="02040503050406030204" pitchFamily="18" charset="0"/>
              </a:rPr>
              <a:t>Career and technical education courses </a:t>
            </a:r>
          </a:p>
          <a:p>
            <a:pPr lvl="1"/>
            <a:r>
              <a:rPr lang="en-US" dirty="0">
                <a:solidFill>
                  <a:schemeClr val="accent1">
                    <a:lumMod val="50000"/>
                  </a:schemeClr>
                </a:solidFill>
                <a:latin typeface="Cambria" panose="02040503050406030204" pitchFamily="18" charset="0"/>
                <a:ea typeface="Cambria" panose="02040503050406030204" pitchFamily="18" charset="0"/>
              </a:rPr>
              <a:t>Align with a career and technical education pathway </a:t>
            </a:r>
          </a:p>
          <a:p>
            <a:pPr lvl="1"/>
            <a:r>
              <a:rPr lang="en-US" dirty="0">
                <a:solidFill>
                  <a:schemeClr val="accent1">
                    <a:lumMod val="50000"/>
                  </a:schemeClr>
                </a:solidFill>
                <a:latin typeface="Cambria" panose="02040503050406030204" pitchFamily="18" charset="0"/>
                <a:ea typeface="Cambria" panose="02040503050406030204" pitchFamily="18" charset="0"/>
              </a:rPr>
              <a:t>Kentucky Department of Education sets CTE pathways</a:t>
            </a:r>
          </a:p>
          <a:p>
            <a:pPr lvl="2"/>
            <a:r>
              <a:rPr lang="en-US" dirty="0">
                <a:solidFill>
                  <a:schemeClr val="accent1">
                    <a:lumMod val="50000"/>
                  </a:schemeClr>
                </a:solidFill>
                <a:latin typeface="Cambria" panose="02040503050406030204" pitchFamily="18" charset="0"/>
                <a:ea typeface="Cambria" panose="02040503050406030204" pitchFamily="18" charset="0"/>
              </a:rPr>
              <a:t>CTE pathways include a variety of disciplines like Engineering, Healthcare, Construction, Teaching (Education), Agriculture, Business, Manufacturing, Computer/ Information Technology, Criminal Justice</a:t>
            </a:r>
          </a:p>
          <a:p>
            <a:pPr lvl="1"/>
            <a:endParaRPr lang="en-US" dirty="0"/>
          </a:p>
          <a:p>
            <a:pPr marL="0" indent="0">
              <a:buNone/>
            </a:pPr>
            <a:endParaRPr lang="en-US" i="1" dirty="0">
              <a:solidFill>
                <a:srgbClr val="FF0000"/>
              </a:solidFill>
            </a:endParaRPr>
          </a:p>
          <a:p>
            <a:endParaRPr lang="en-US" dirty="0"/>
          </a:p>
        </p:txBody>
      </p:sp>
    </p:spTree>
    <p:extLst>
      <p:ext uri="{BB962C8B-B14F-4D97-AF65-F5344CB8AC3E}">
        <p14:creationId xmlns:p14="http://schemas.microsoft.com/office/powerpoint/2010/main" val="4223187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1" y="18255"/>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Postsecondary Participation</a:t>
            </a:r>
          </a:p>
        </p:txBody>
      </p:sp>
      <p:sp>
        <p:nvSpPr>
          <p:cNvPr id="3" name="Content Placeholder 2"/>
          <p:cNvSpPr>
            <a:spLocks noGrp="1"/>
          </p:cNvSpPr>
          <p:nvPr>
            <p:ph idx="1"/>
          </p:nvPr>
        </p:nvSpPr>
        <p:spPr>
          <a:xfrm>
            <a:off x="1083367" y="1825626"/>
            <a:ext cx="9481931" cy="4351339"/>
          </a:xfrm>
        </p:spPr>
        <p:txBody>
          <a:bodyPr>
            <a:normAutofit fontScale="925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Participants agree to charge no more than Dual Credit Tuition Rate Ceiling</a:t>
            </a:r>
          </a:p>
          <a:p>
            <a:pPr lvl="1"/>
            <a:r>
              <a:rPr lang="en-US" sz="2000" dirty="0">
                <a:solidFill>
                  <a:schemeClr val="accent1">
                    <a:lumMod val="50000"/>
                  </a:schemeClr>
                </a:solidFill>
                <a:latin typeface="Cambria" panose="02040503050406030204" pitchFamily="18" charset="0"/>
                <a:ea typeface="Cambria" panose="02040503050406030204" pitchFamily="18" charset="0"/>
              </a:rPr>
              <a:t>1/3 of KCTCS hourly in-state tuition rate </a:t>
            </a:r>
            <a:r>
              <a:rPr lang="en-US" sz="2000" i="1" dirty="0">
                <a:solidFill>
                  <a:schemeClr val="accent1">
                    <a:lumMod val="50000"/>
                  </a:schemeClr>
                </a:solidFill>
                <a:latin typeface="Cambria" panose="02040503050406030204" pitchFamily="18" charset="0"/>
                <a:ea typeface="Cambria" panose="02040503050406030204" pitchFamily="18" charset="0"/>
              </a:rPr>
              <a:t>(program’s statutory language)</a:t>
            </a:r>
          </a:p>
          <a:p>
            <a:pPr lvl="2"/>
            <a:r>
              <a:rPr lang="en-US" sz="1900" i="1" dirty="0">
                <a:solidFill>
                  <a:schemeClr val="accent2">
                    <a:lumMod val="75000"/>
                  </a:schemeClr>
                </a:solidFill>
                <a:latin typeface="Cambria" panose="02040503050406030204" pitchFamily="18" charset="0"/>
                <a:ea typeface="Cambria" panose="02040503050406030204" pitchFamily="18" charset="0"/>
              </a:rPr>
              <a:t>Current budget language increases rate to ½ or 50% of KCTCS hourly rate</a:t>
            </a:r>
          </a:p>
          <a:p>
            <a:pPr marL="457181" lvl="1" indent="0">
              <a:buNone/>
            </a:pPr>
            <a:endParaRPr lang="en-US" sz="2000" i="1"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Applies to all dual credit courses offered</a:t>
            </a:r>
          </a:p>
          <a:p>
            <a:pPr lvl="2"/>
            <a:r>
              <a:rPr lang="en-US" sz="1800" dirty="0">
                <a:solidFill>
                  <a:schemeClr val="accent1">
                    <a:lumMod val="50000"/>
                  </a:schemeClr>
                </a:solidFill>
                <a:latin typeface="Cambria" panose="02040503050406030204" pitchFamily="18" charset="0"/>
                <a:ea typeface="Cambria" panose="02040503050406030204" pitchFamily="18" charset="0"/>
              </a:rPr>
              <a:t>Students receive discounted rates regardless of number of courses</a:t>
            </a:r>
          </a:p>
          <a:p>
            <a:pPr lvl="2"/>
            <a:r>
              <a:rPr lang="en-US" sz="1900" i="1" dirty="0">
                <a:solidFill>
                  <a:schemeClr val="accent2">
                    <a:lumMod val="75000"/>
                  </a:schemeClr>
                </a:solidFill>
                <a:latin typeface="Cambria" panose="02040503050406030204" pitchFamily="18" charset="0"/>
                <a:ea typeface="Cambria" panose="02040503050406030204" pitchFamily="18" charset="0"/>
              </a:rPr>
              <a:t>Does your institution limit dual credit enrollment?</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No additional fees may be charged</a:t>
            </a:r>
          </a:p>
          <a:p>
            <a:pPr lvl="2"/>
            <a:r>
              <a:rPr lang="en-US" sz="1900" dirty="0">
                <a:solidFill>
                  <a:schemeClr val="accent1">
                    <a:lumMod val="50000"/>
                  </a:schemeClr>
                </a:solidFill>
                <a:latin typeface="Cambria" panose="02040503050406030204" pitchFamily="18" charset="0"/>
                <a:ea typeface="Cambria" panose="02040503050406030204" pitchFamily="18" charset="0"/>
              </a:rPr>
              <a:t>Including, but not limited to, special equipment charges, lab fees, application fees and other charges</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No tuition or fees may be charged for unsuccessful completion of a scholarship course</a:t>
            </a:r>
            <a:endParaRPr lang="en-US" dirty="0">
              <a:solidFill>
                <a:schemeClr val="accent1">
                  <a:lumMod val="50000"/>
                </a:schemeClr>
              </a:solidFill>
              <a:latin typeface="Cambria" panose="02040503050406030204" pitchFamily="18" charset="0"/>
              <a:ea typeface="Cambria" panose="02040503050406030204" pitchFamily="18" charset="0"/>
            </a:endParaRPr>
          </a:p>
          <a:p>
            <a:pPr marL="457181" lvl="1" indent="0">
              <a:buNone/>
            </a:pPr>
            <a:endParaRPr lang="en-US" sz="2000" dirty="0">
              <a:solidFill>
                <a:schemeClr val="accent1">
                  <a:lumMod val="50000"/>
                </a:schemeClr>
              </a:solidFill>
            </a:endParaRPr>
          </a:p>
          <a:p>
            <a:endParaRPr lang="en-US" sz="2400" dirty="0"/>
          </a:p>
        </p:txBody>
      </p:sp>
    </p:spTree>
    <p:extLst>
      <p:ext uri="{BB962C8B-B14F-4D97-AF65-F5344CB8AC3E}">
        <p14:creationId xmlns:p14="http://schemas.microsoft.com/office/powerpoint/2010/main" val="1508333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3" y="0"/>
            <a:ext cx="9639300" cy="990600"/>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Application &amp; Award Process</a:t>
            </a:r>
            <a:endParaRPr lang="en-US" sz="3200" dirty="0">
              <a:solidFill>
                <a:schemeClr val="accent1">
                  <a:lumMod val="75000"/>
                </a:schemeClr>
              </a:solidFill>
              <a:latin typeface="Cambria" panose="02040503050406030204" pitchFamily="18" charset="0"/>
              <a:ea typeface="Cambria" panose="02040503050406030204" pitchFamily="18" charset="0"/>
            </a:endParaRPr>
          </a:p>
        </p:txBody>
      </p:sp>
      <p:graphicFrame>
        <p:nvGraphicFramePr>
          <p:cNvPr id="5" name="Content Placeholder 3">
            <a:extLst>
              <a:ext uri="{FF2B5EF4-FFF2-40B4-BE49-F238E27FC236}">
                <a16:creationId xmlns:a16="http://schemas.microsoft.com/office/drawing/2014/main" id="{54CD7B12-6914-4069-90A5-DC57D98428B6}"/>
              </a:ext>
            </a:extLst>
          </p:cNvPr>
          <p:cNvGraphicFramePr>
            <a:graphicFrameLocks/>
          </p:cNvGraphicFramePr>
          <p:nvPr>
            <p:extLst>
              <p:ext uri="{D42A27DB-BD31-4B8C-83A1-F6EECF244321}">
                <p14:modId xmlns:p14="http://schemas.microsoft.com/office/powerpoint/2010/main" val="3885667618"/>
              </p:ext>
            </p:extLst>
          </p:nvPr>
        </p:nvGraphicFramePr>
        <p:xfrm>
          <a:off x="1085853" y="990600"/>
          <a:ext cx="8896350" cy="540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BF61E2B-F536-48FE-937A-CBF7AE01D2C4}"/>
              </a:ext>
            </a:extLst>
          </p:cNvPr>
          <p:cNvSpPr/>
          <p:nvPr/>
        </p:nvSpPr>
        <p:spPr>
          <a:xfrm>
            <a:off x="342903" y="6211669"/>
            <a:ext cx="10138577" cy="646331"/>
          </a:xfrm>
          <a:prstGeom prst="rect">
            <a:avLst/>
          </a:prstGeom>
        </p:spPr>
        <p:txBody>
          <a:bodyPr wrap="square">
            <a:spAutoFit/>
          </a:bodyPr>
          <a:lstStyle/>
          <a:p>
            <a:pPr lvl="0" algn="ctr" defTabSz="914354">
              <a:lnSpc>
                <a:spcPct val="90000"/>
              </a:lnSpc>
              <a:spcBef>
                <a:spcPts val="1000"/>
              </a:spcBef>
            </a:pPr>
            <a:r>
              <a:rPr lang="en-US" sz="2000" i="1" dirty="0">
                <a:solidFill>
                  <a:srgbClr val="ED7D31">
                    <a:lumMod val="75000"/>
                  </a:srgbClr>
                </a:solidFill>
                <a:latin typeface="Cambria" panose="02040503050406030204" pitchFamily="18" charset="0"/>
                <a:ea typeface="Cambria" panose="02040503050406030204" pitchFamily="18" charset="0"/>
              </a:rPr>
              <a:t>Students need to know what type of course they are taking (Gen Ed vs. CTE) to complete this process correctly! </a:t>
            </a:r>
          </a:p>
        </p:txBody>
      </p:sp>
    </p:spTree>
    <p:extLst>
      <p:ext uri="{BB962C8B-B14F-4D97-AF65-F5344CB8AC3E}">
        <p14:creationId xmlns:p14="http://schemas.microsoft.com/office/powerpoint/2010/main" val="413667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36" y="18257"/>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Award Amount</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Maximum scholarship</a:t>
            </a:r>
          </a:p>
          <a:p>
            <a:pPr lvl="1"/>
            <a:r>
              <a:rPr lang="en-US" sz="2000" dirty="0">
                <a:solidFill>
                  <a:schemeClr val="accent1">
                    <a:lumMod val="50000"/>
                  </a:schemeClr>
                </a:solidFill>
                <a:latin typeface="Cambria" panose="02040503050406030204" pitchFamily="18" charset="0"/>
                <a:ea typeface="Cambria" panose="02040503050406030204" pitchFamily="18" charset="0"/>
              </a:rPr>
              <a:t>2 successfully completed dual credit courses (statutory language)</a:t>
            </a:r>
          </a:p>
          <a:p>
            <a:pPr lvl="1"/>
            <a:r>
              <a:rPr lang="en-US" sz="2000" i="1" dirty="0">
                <a:solidFill>
                  <a:schemeClr val="accent2">
                    <a:lumMod val="75000"/>
                  </a:schemeClr>
                </a:solidFill>
                <a:latin typeface="Cambria" panose="02040503050406030204" pitchFamily="18" charset="0"/>
                <a:ea typeface="Cambria" panose="02040503050406030204" pitchFamily="18" charset="0"/>
              </a:rPr>
              <a:t>Budget language temporarily allows 2 DCS per year plus 2 WKDC per year</a:t>
            </a:r>
          </a:p>
          <a:p>
            <a:pPr lvl="2"/>
            <a:r>
              <a:rPr lang="en-US" sz="1800" dirty="0">
                <a:solidFill>
                  <a:schemeClr val="accent1">
                    <a:lumMod val="50000"/>
                  </a:schemeClr>
                </a:solidFill>
                <a:latin typeface="Cambria" panose="02040503050406030204" pitchFamily="18" charset="0"/>
                <a:ea typeface="Cambria" panose="02040503050406030204" pitchFamily="18" charset="0"/>
              </a:rPr>
              <a:t>Cannot be used for developmental or remedial coursework</a:t>
            </a:r>
          </a:p>
          <a:p>
            <a:pPr lvl="2"/>
            <a:r>
              <a:rPr lang="en-US" sz="1800" dirty="0">
                <a:solidFill>
                  <a:schemeClr val="accent1">
                    <a:lumMod val="50000"/>
                  </a:schemeClr>
                </a:solidFill>
                <a:latin typeface="Cambria" panose="02040503050406030204" pitchFamily="18" charset="0"/>
                <a:ea typeface="Cambria" panose="02040503050406030204" pitchFamily="18" charset="0"/>
              </a:rPr>
              <a:t>Lecture/lab counts as 1 course for scholarship purposes</a:t>
            </a:r>
          </a:p>
          <a:p>
            <a:pPr lvl="1"/>
            <a:r>
              <a:rPr lang="en-US" sz="2000" dirty="0">
                <a:solidFill>
                  <a:schemeClr val="accent1">
                    <a:lumMod val="50000"/>
                  </a:schemeClr>
                </a:solidFill>
                <a:latin typeface="Cambria" panose="02040503050406030204" pitchFamily="18" charset="0"/>
                <a:ea typeface="Cambria" panose="02040503050406030204" pitchFamily="18" charset="0"/>
              </a:rPr>
              <a:t>Award amount equals amount charged by the participating institution</a:t>
            </a:r>
          </a:p>
          <a:p>
            <a:pPr lvl="2"/>
            <a:r>
              <a:rPr lang="en-US" sz="1800" dirty="0">
                <a:solidFill>
                  <a:schemeClr val="accent1">
                    <a:lumMod val="50000"/>
                  </a:schemeClr>
                </a:solidFill>
                <a:latin typeface="Cambria" panose="02040503050406030204" pitchFamily="18" charset="0"/>
                <a:ea typeface="Cambria" panose="02040503050406030204" pitchFamily="18" charset="0"/>
              </a:rPr>
              <a:t>Cannot to exceed the dual credit ceiling rate</a:t>
            </a:r>
          </a:p>
          <a:p>
            <a:pPr lvl="2"/>
            <a:endParaRPr lang="en-US" sz="1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 makes award determination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Priority order is 12</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grade students, then 11</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grade, then 10</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and 9</a:t>
            </a:r>
            <a:r>
              <a:rPr lang="en-US" sz="2000" baseline="30000" dirty="0">
                <a:solidFill>
                  <a:schemeClr val="accent1">
                    <a:lumMod val="50000"/>
                  </a:schemeClr>
                </a:solidFill>
                <a:latin typeface="Cambria" panose="02040503050406030204" pitchFamily="18" charset="0"/>
                <a:ea typeface="Cambria" panose="02040503050406030204" pitchFamily="18" charset="0"/>
              </a:rPr>
              <a:t>th</a:t>
            </a:r>
            <a:r>
              <a:rPr lang="en-US" sz="2000" dirty="0">
                <a:solidFill>
                  <a:schemeClr val="accent1">
                    <a:lumMod val="50000"/>
                  </a:schemeClr>
                </a:solidFill>
                <a:latin typeface="Cambria" panose="02040503050406030204" pitchFamily="18" charset="0"/>
                <a:ea typeface="Cambria" panose="02040503050406030204" pitchFamily="18" charset="0"/>
              </a:rPr>
              <a:t> </a:t>
            </a:r>
          </a:p>
          <a:p>
            <a:pPr lvl="1"/>
            <a:r>
              <a:rPr lang="en-US" sz="2000" dirty="0">
                <a:solidFill>
                  <a:schemeClr val="accent1">
                    <a:lumMod val="50000"/>
                  </a:schemeClr>
                </a:solidFill>
                <a:latin typeface="Cambria" panose="02040503050406030204" pitchFamily="18" charset="0"/>
                <a:ea typeface="Cambria" panose="02040503050406030204" pitchFamily="18" charset="0"/>
              </a:rPr>
              <a:t>Awards based on available funding</a:t>
            </a:r>
          </a:p>
          <a:p>
            <a:pPr lvl="2"/>
            <a:endParaRPr lang="en-US" sz="1800" dirty="0"/>
          </a:p>
        </p:txBody>
      </p:sp>
    </p:spTree>
    <p:extLst>
      <p:ext uri="{BB962C8B-B14F-4D97-AF65-F5344CB8AC3E}">
        <p14:creationId xmlns:p14="http://schemas.microsoft.com/office/powerpoint/2010/main" val="3656147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70" y="1"/>
            <a:ext cx="9337431" cy="1066800"/>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DCS Disbursement &amp; Returns</a:t>
            </a:r>
          </a:p>
        </p:txBody>
      </p:sp>
      <p:grpSp>
        <p:nvGrpSpPr>
          <p:cNvPr id="8" name="Group 7"/>
          <p:cNvGrpSpPr/>
          <p:nvPr/>
        </p:nvGrpSpPr>
        <p:grpSpPr>
          <a:xfrm>
            <a:off x="1981207" y="1447806"/>
            <a:ext cx="7299679" cy="4818399"/>
            <a:chOff x="457200" y="1784193"/>
            <a:chExt cx="7299679" cy="4529370"/>
          </a:xfrm>
        </p:grpSpPr>
        <p:sp>
          <p:nvSpPr>
            <p:cNvPr id="10" name="Freeform 9"/>
            <p:cNvSpPr/>
            <p:nvPr/>
          </p:nvSpPr>
          <p:spPr>
            <a:xfrm>
              <a:off x="457200" y="2987742"/>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lumMod val="50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KHEAA receives enrollment &amp; course information from institutions</a:t>
              </a:r>
            </a:p>
          </p:txBody>
        </p:sp>
        <p:sp>
          <p:nvSpPr>
            <p:cNvPr id="11" name="Freeform 10"/>
            <p:cNvSpPr/>
            <p:nvPr/>
          </p:nvSpPr>
          <p:spPr>
            <a:xfrm>
              <a:off x="2362200" y="2970424"/>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KHEAA determines scholarship amount &amp; disburses funds to institutions</a:t>
              </a:r>
            </a:p>
          </p:txBody>
        </p:sp>
        <p:sp>
          <p:nvSpPr>
            <p:cNvPr id="12" name="Freeform 11"/>
            <p:cNvSpPr/>
            <p:nvPr/>
          </p:nvSpPr>
          <p:spPr>
            <a:xfrm>
              <a:off x="4294813" y="3028740"/>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chemeClr val="accent1">
                <a:lumMod val="60000"/>
                <a:lumOff val="4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600" b="1" dirty="0">
                  <a:latin typeface="Cambria" panose="02040503050406030204" pitchFamily="18" charset="0"/>
                  <a:ea typeface="Cambria" panose="02040503050406030204" pitchFamily="18" charset="0"/>
                </a:rPr>
                <a:t>Institutions report grades to KHEAA at the end of each semester</a:t>
              </a:r>
            </a:p>
          </p:txBody>
        </p:sp>
        <p:sp>
          <p:nvSpPr>
            <p:cNvPr id="13" name="Freeform 12"/>
            <p:cNvSpPr/>
            <p:nvPr/>
          </p:nvSpPr>
          <p:spPr>
            <a:xfrm>
              <a:off x="6324602" y="1784193"/>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rgbClr val="00B050"/>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Course Successfully Completed</a:t>
              </a:r>
            </a:p>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 *</a:t>
              </a:r>
            </a:p>
            <a:p>
              <a:pPr algn="ctr" defTabSz="755620">
                <a:lnSpc>
                  <a:spcPct val="90000"/>
                </a:lnSpc>
                <a:spcBef>
                  <a:spcPct val="0"/>
                </a:spcBef>
                <a:spcAft>
                  <a:spcPct val="35000"/>
                </a:spcAft>
              </a:pPr>
              <a:r>
                <a:rPr lang="en-US" sz="1700" dirty="0">
                  <a:solidFill>
                    <a:srgbClr val="FFFF00"/>
                  </a:solidFill>
                  <a:latin typeface="Cambria" panose="02040503050406030204" pitchFamily="18" charset="0"/>
                  <a:ea typeface="Cambria" panose="02040503050406030204" pitchFamily="18" charset="0"/>
                </a:rPr>
                <a:t>No further action</a:t>
              </a:r>
              <a:endParaRPr lang="en-US" sz="1700" b="1" dirty="0">
                <a:solidFill>
                  <a:srgbClr val="FFFF00"/>
                </a:solidFill>
                <a:latin typeface="Cambria" panose="02040503050406030204" pitchFamily="18" charset="0"/>
                <a:ea typeface="Cambria" panose="02040503050406030204" pitchFamily="18" charset="0"/>
              </a:endParaRPr>
            </a:p>
          </p:txBody>
        </p:sp>
        <p:sp>
          <p:nvSpPr>
            <p:cNvPr id="14" name="Freeform 13"/>
            <p:cNvSpPr/>
            <p:nvPr/>
          </p:nvSpPr>
          <p:spPr>
            <a:xfrm>
              <a:off x="6336706" y="4362843"/>
              <a:ext cx="1420173" cy="1950720"/>
            </a:xfrm>
            <a:custGeom>
              <a:avLst/>
              <a:gdLst>
                <a:gd name="connsiteX0" fmla="*/ 0 w 1420173"/>
                <a:gd name="connsiteY0" fmla="*/ 236700 h 1950720"/>
                <a:gd name="connsiteX1" fmla="*/ 236700 w 1420173"/>
                <a:gd name="connsiteY1" fmla="*/ 0 h 1950720"/>
                <a:gd name="connsiteX2" fmla="*/ 1183473 w 1420173"/>
                <a:gd name="connsiteY2" fmla="*/ 0 h 1950720"/>
                <a:gd name="connsiteX3" fmla="*/ 1420173 w 1420173"/>
                <a:gd name="connsiteY3" fmla="*/ 236700 h 1950720"/>
                <a:gd name="connsiteX4" fmla="*/ 1420173 w 1420173"/>
                <a:gd name="connsiteY4" fmla="*/ 1714020 h 1950720"/>
                <a:gd name="connsiteX5" fmla="*/ 1183473 w 1420173"/>
                <a:gd name="connsiteY5" fmla="*/ 1950720 h 1950720"/>
                <a:gd name="connsiteX6" fmla="*/ 236700 w 1420173"/>
                <a:gd name="connsiteY6" fmla="*/ 1950720 h 1950720"/>
                <a:gd name="connsiteX7" fmla="*/ 0 w 1420173"/>
                <a:gd name="connsiteY7" fmla="*/ 1714020 h 1950720"/>
                <a:gd name="connsiteX8" fmla="*/ 0 w 1420173"/>
                <a:gd name="connsiteY8" fmla="*/ 23670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0173" h="1950720">
                  <a:moveTo>
                    <a:pt x="0" y="236700"/>
                  </a:moveTo>
                  <a:cubicBezTo>
                    <a:pt x="0" y="105974"/>
                    <a:pt x="105974" y="0"/>
                    <a:pt x="236700" y="0"/>
                  </a:cubicBezTo>
                  <a:lnTo>
                    <a:pt x="1183473" y="0"/>
                  </a:lnTo>
                  <a:cubicBezTo>
                    <a:pt x="1314199" y="0"/>
                    <a:pt x="1420173" y="105974"/>
                    <a:pt x="1420173" y="236700"/>
                  </a:cubicBezTo>
                  <a:lnTo>
                    <a:pt x="1420173" y="1714020"/>
                  </a:lnTo>
                  <a:cubicBezTo>
                    <a:pt x="1420173" y="1844746"/>
                    <a:pt x="1314199" y="1950720"/>
                    <a:pt x="1183473" y="1950720"/>
                  </a:cubicBezTo>
                  <a:lnTo>
                    <a:pt x="236700" y="1950720"/>
                  </a:lnTo>
                  <a:cubicBezTo>
                    <a:pt x="105974" y="1950720"/>
                    <a:pt x="0" y="1844746"/>
                    <a:pt x="0" y="1714020"/>
                  </a:cubicBezTo>
                  <a:lnTo>
                    <a:pt x="0" y="236700"/>
                  </a:lnTo>
                  <a:close/>
                </a:path>
              </a:pathLst>
            </a:custGeom>
            <a:solidFill>
              <a:srgbClr val="C00000"/>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4097" tIns="134097" rIns="134097" bIns="134097" numCol="1" spcCol="1270" anchor="ctr" anchorCtr="0">
              <a:noAutofit/>
            </a:bodyPr>
            <a:lstStyle/>
            <a:p>
              <a:pPr algn="ctr" defTabSz="755620">
                <a:lnSpc>
                  <a:spcPct val="90000"/>
                </a:lnSpc>
                <a:spcBef>
                  <a:spcPct val="0"/>
                </a:spcBef>
                <a:spcAft>
                  <a:spcPct val="35000"/>
                </a:spcAft>
              </a:pPr>
              <a:r>
                <a:rPr lang="en-US" sz="1700" dirty="0">
                  <a:latin typeface="Cambria" panose="02040503050406030204" pitchFamily="18" charset="0"/>
                  <a:ea typeface="Cambria" panose="02040503050406030204" pitchFamily="18" charset="0"/>
                </a:rPr>
                <a:t>Course NOT Successfully Completed </a:t>
              </a:r>
            </a:p>
            <a:p>
              <a:pPr algn="ctr" defTabSz="755620">
                <a:lnSpc>
                  <a:spcPct val="90000"/>
                </a:lnSpc>
                <a:spcBef>
                  <a:spcPct val="0"/>
                </a:spcBef>
                <a:spcAft>
                  <a:spcPct val="35000"/>
                </a:spcAft>
              </a:pPr>
              <a:r>
                <a:rPr lang="en-US" sz="1700" b="1" dirty="0">
                  <a:latin typeface="Cambria" panose="02040503050406030204" pitchFamily="18" charset="0"/>
                  <a:ea typeface="Cambria" panose="02040503050406030204" pitchFamily="18" charset="0"/>
                </a:rPr>
                <a:t>*</a:t>
              </a:r>
            </a:p>
            <a:p>
              <a:pPr algn="ctr" defTabSz="755620">
                <a:lnSpc>
                  <a:spcPct val="90000"/>
                </a:lnSpc>
                <a:spcBef>
                  <a:spcPct val="0"/>
                </a:spcBef>
                <a:spcAft>
                  <a:spcPct val="35000"/>
                </a:spcAft>
              </a:pPr>
              <a:r>
                <a:rPr lang="en-US" sz="1700" dirty="0">
                  <a:solidFill>
                    <a:srgbClr val="FFFF00"/>
                  </a:solidFill>
                  <a:latin typeface="Cambria" panose="02040503050406030204" pitchFamily="18" charset="0"/>
                  <a:ea typeface="Cambria" panose="02040503050406030204" pitchFamily="18" charset="0"/>
                </a:rPr>
                <a:t>Institution returns 50% to KHEAA</a:t>
              </a:r>
              <a:endParaRPr lang="en-US" sz="1700" b="1" dirty="0">
                <a:solidFill>
                  <a:srgbClr val="FFFF00"/>
                </a:solidFill>
                <a:latin typeface="Cambria" panose="02040503050406030204" pitchFamily="18" charset="0"/>
                <a:ea typeface="Cambria" panose="02040503050406030204" pitchFamily="18" charset="0"/>
              </a:endParaRPr>
            </a:p>
          </p:txBody>
        </p:sp>
      </p:grpSp>
      <p:sp>
        <p:nvSpPr>
          <p:cNvPr id="15" name="Right Arrow 14"/>
          <p:cNvSpPr/>
          <p:nvPr/>
        </p:nvSpPr>
        <p:spPr>
          <a:xfrm>
            <a:off x="3505200" y="3523006"/>
            <a:ext cx="304800"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6" name="Right Arrow 15"/>
          <p:cNvSpPr/>
          <p:nvPr/>
        </p:nvSpPr>
        <p:spPr>
          <a:xfrm>
            <a:off x="5410200" y="3523006"/>
            <a:ext cx="304800"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8" name="Right Arrow 17"/>
          <p:cNvSpPr/>
          <p:nvPr/>
        </p:nvSpPr>
        <p:spPr>
          <a:xfrm rot="19286336">
            <a:off x="7251554" y="2398398"/>
            <a:ext cx="542915"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
        <p:nvSpPr>
          <p:cNvPr id="19" name="Right Arrow 18"/>
          <p:cNvSpPr/>
          <p:nvPr/>
        </p:nvSpPr>
        <p:spPr>
          <a:xfrm rot="2228927">
            <a:off x="7290225" y="4741632"/>
            <a:ext cx="542915" cy="381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92"/>
          </a:p>
        </p:txBody>
      </p:sp>
    </p:spTree>
    <p:extLst>
      <p:ext uri="{BB962C8B-B14F-4D97-AF65-F5344CB8AC3E}">
        <p14:creationId xmlns:p14="http://schemas.microsoft.com/office/powerpoint/2010/main" val="3495306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Important Dates:</a:t>
            </a:r>
          </a:p>
        </p:txBody>
      </p:sp>
      <p:sp>
        <p:nvSpPr>
          <p:cNvPr id="3" name="Content Placeholder 2"/>
          <p:cNvSpPr>
            <a:spLocks noGrp="1"/>
          </p:cNvSpPr>
          <p:nvPr>
            <p:ph idx="1"/>
          </p:nvPr>
        </p:nvSpPr>
        <p:spPr>
          <a:xfrm>
            <a:off x="732431" y="1158924"/>
            <a:ext cx="8458200" cy="5562600"/>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Applications:</a:t>
            </a:r>
          </a:p>
          <a:p>
            <a:pPr lvl="1"/>
            <a:r>
              <a:rPr lang="en-US" sz="2000" dirty="0">
                <a:solidFill>
                  <a:schemeClr val="accent1">
                    <a:lumMod val="50000"/>
                  </a:schemeClr>
                </a:solidFill>
                <a:latin typeface="Cambria" panose="02040503050406030204" pitchFamily="18" charset="0"/>
                <a:ea typeface="Cambria" panose="02040503050406030204" pitchFamily="18" charset="0"/>
              </a:rPr>
              <a:t>High school submission deadlines</a:t>
            </a:r>
          </a:p>
          <a:p>
            <a:pPr lvl="2"/>
            <a:r>
              <a:rPr lang="en-US" sz="1800" dirty="0">
                <a:solidFill>
                  <a:schemeClr val="accent1">
                    <a:lumMod val="50000"/>
                  </a:schemeClr>
                </a:solidFill>
                <a:latin typeface="Cambria" panose="02040503050406030204" pitchFamily="18" charset="0"/>
                <a:ea typeface="Cambria" panose="02040503050406030204" pitchFamily="18" charset="0"/>
              </a:rPr>
              <a:t>September 15 – late/fall decisions</a:t>
            </a:r>
          </a:p>
          <a:p>
            <a:pPr lvl="2"/>
            <a:r>
              <a:rPr lang="en-US" sz="1800" dirty="0">
                <a:solidFill>
                  <a:schemeClr val="accent1">
                    <a:lumMod val="50000"/>
                  </a:schemeClr>
                </a:solidFill>
                <a:latin typeface="Cambria" panose="02040503050406030204" pitchFamily="18" charset="0"/>
                <a:ea typeface="Cambria" panose="02040503050406030204" pitchFamily="18" charset="0"/>
              </a:rPr>
              <a:t>January 30  - spring decisions</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 preference submissions</a:t>
            </a:r>
          </a:p>
          <a:p>
            <a:pPr lvl="2"/>
            <a:r>
              <a:rPr lang="en-US" sz="1800" dirty="0">
                <a:solidFill>
                  <a:schemeClr val="accent1">
                    <a:lumMod val="50000"/>
                  </a:schemeClr>
                </a:solidFill>
                <a:latin typeface="Cambria" panose="02040503050406030204" pitchFamily="18" charset="0"/>
                <a:ea typeface="Cambria" panose="02040503050406030204" pitchFamily="18" charset="0"/>
              </a:rPr>
              <a:t>October 1 – priority consideration</a:t>
            </a:r>
          </a:p>
          <a:p>
            <a:pPr lvl="2"/>
            <a:r>
              <a:rPr lang="en-US" sz="1800" dirty="0">
                <a:solidFill>
                  <a:schemeClr val="accent1">
                    <a:lumMod val="50000"/>
                  </a:schemeClr>
                </a:solidFill>
                <a:latin typeface="Cambria" panose="02040503050406030204" pitchFamily="18" charset="0"/>
                <a:ea typeface="Cambria" panose="02040503050406030204" pitchFamily="18" charset="0"/>
              </a:rPr>
              <a:t>March 1 – deadline for all requests (fall and/or spring)</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 awarding &amp; postsecondary notification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Begins in August and runs weekly throughout year</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 links are turned off after March 1</a:t>
            </a:r>
          </a:p>
          <a:p>
            <a:pPr marL="411464" lvl="1" indent="0">
              <a:buNone/>
            </a:pPr>
            <a:endParaRPr lang="en-US" sz="2000" dirty="0"/>
          </a:p>
        </p:txBody>
      </p:sp>
    </p:spTree>
    <p:extLst>
      <p:ext uri="{BB962C8B-B14F-4D97-AF65-F5344CB8AC3E}">
        <p14:creationId xmlns:p14="http://schemas.microsoft.com/office/powerpoint/2010/main" val="898286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7"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Important Dates:</a:t>
            </a:r>
          </a:p>
        </p:txBody>
      </p:sp>
      <p:sp>
        <p:nvSpPr>
          <p:cNvPr id="3" name="Content Placeholder 2"/>
          <p:cNvSpPr>
            <a:spLocks noGrp="1"/>
          </p:cNvSpPr>
          <p:nvPr>
            <p:ph idx="1"/>
          </p:nvPr>
        </p:nvSpPr>
        <p:spPr>
          <a:xfrm>
            <a:off x="743713" y="1414276"/>
            <a:ext cx="9838944" cy="5271052"/>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Enrollment verification &amp; disbursement</a:t>
            </a:r>
          </a:p>
          <a:p>
            <a:pPr lvl="1"/>
            <a:r>
              <a:rPr lang="en-US" sz="2000" dirty="0">
                <a:solidFill>
                  <a:schemeClr val="accent1">
                    <a:lumMod val="50000"/>
                  </a:schemeClr>
                </a:solidFill>
                <a:latin typeface="Cambria" panose="02040503050406030204" pitchFamily="18" charset="0"/>
                <a:ea typeface="Cambria" panose="02040503050406030204" pitchFamily="18" charset="0"/>
              </a:rPr>
              <a:t>No sooner than October 1 for fall semester</a:t>
            </a:r>
          </a:p>
          <a:p>
            <a:pPr lvl="1"/>
            <a:r>
              <a:rPr lang="en-US" sz="2000" dirty="0">
                <a:solidFill>
                  <a:schemeClr val="accent1">
                    <a:lumMod val="50000"/>
                  </a:schemeClr>
                </a:solidFill>
                <a:latin typeface="Cambria" panose="02040503050406030204" pitchFamily="18" charset="0"/>
                <a:ea typeface="Cambria" panose="02040503050406030204" pitchFamily="18" charset="0"/>
              </a:rPr>
              <a:t>No sooner than February 15 for spring semester</a:t>
            </a:r>
          </a:p>
          <a:p>
            <a:pPr lvl="1"/>
            <a:r>
              <a:rPr lang="en-US" sz="2000" dirty="0">
                <a:solidFill>
                  <a:schemeClr val="accent1">
                    <a:lumMod val="50000"/>
                  </a:schemeClr>
                </a:solidFill>
                <a:latin typeface="Cambria" panose="02040503050406030204" pitchFamily="18" charset="0"/>
                <a:ea typeface="Cambria" panose="02040503050406030204" pitchFamily="18" charset="0"/>
              </a:rPr>
              <a:t>Postsecondary registration/admission must be complete before enrollment verification occurs</a:t>
            </a:r>
          </a:p>
          <a:p>
            <a:pPr marL="777210" lvl="2" indent="0">
              <a:buNone/>
            </a:pPr>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Grade reporting</a:t>
            </a:r>
          </a:p>
          <a:p>
            <a:pPr lvl="2"/>
            <a:r>
              <a:rPr lang="en-US" dirty="0">
                <a:solidFill>
                  <a:schemeClr val="accent1">
                    <a:lumMod val="50000"/>
                  </a:schemeClr>
                </a:solidFill>
                <a:latin typeface="Cambria" panose="02040503050406030204" pitchFamily="18" charset="0"/>
                <a:ea typeface="Cambria" panose="02040503050406030204" pitchFamily="18" charset="0"/>
              </a:rPr>
              <a:t>Due within 30 days of the end of the semester</a:t>
            </a:r>
          </a:p>
          <a:p>
            <a:pPr lvl="3"/>
            <a:r>
              <a:rPr lang="en-US" dirty="0">
                <a:solidFill>
                  <a:schemeClr val="accent1">
                    <a:lumMod val="50000"/>
                  </a:schemeClr>
                </a:solidFill>
                <a:latin typeface="Cambria" panose="02040503050406030204" pitchFamily="18" charset="0"/>
                <a:ea typeface="Cambria" panose="02040503050406030204" pitchFamily="18" charset="0"/>
              </a:rPr>
              <a:t>Fall semester grades  - January 30</a:t>
            </a:r>
          </a:p>
          <a:p>
            <a:pPr lvl="3"/>
            <a:r>
              <a:rPr lang="en-US" dirty="0">
                <a:solidFill>
                  <a:schemeClr val="accent1">
                    <a:lumMod val="50000"/>
                  </a:schemeClr>
                </a:solidFill>
                <a:latin typeface="Cambria" panose="02040503050406030204" pitchFamily="18" charset="0"/>
                <a:ea typeface="Cambria" panose="02040503050406030204" pitchFamily="18" charset="0"/>
              </a:rPr>
              <a:t>Spring semester grades - June 15</a:t>
            </a:r>
          </a:p>
          <a:p>
            <a:pPr lvl="3"/>
            <a:r>
              <a:rPr lang="en-US" dirty="0">
                <a:solidFill>
                  <a:schemeClr val="accent1">
                    <a:lumMod val="50000"/>
                  </a:schemeClr>
                </a:solidFill>
                <a:latin typeface="Cambria" panose="02040503050406030204" pitchFamily="18" charset="0"/>
                <a:ea typeface="Cambria" panose="02040503050406030204" pitchFamily="18" charset="0"/>
              </a:rPr>
              <a:t>Year-round course grades – June 15</a:t>
            </a:r>
          </a:p>
          <a:p>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Return of funds (50%)</a:t>
            </a:r>
          </a:p>
          <a:p>
            <a:pPr lvl="2"/>
            <a:r>
              <a:rPr lang="en-US" sz="1800" dirty="0">
                <a:solidFill>
                  <a:schemeClr val="accent1">
                    <a:lumMod val="50000"/>
                  </a:schemeClr>
                </a:solidFill>
                <a:latin typeface="Cambria" panose="02040503050406030204" pitchFamily="18" charset="0"/>
                <a:ea typeface="Cambria" panose="02040503050406030204" pitchFamily="18" charset="0"/>
              </a:rPr>
              <a:t>Due within 30 days of the end of each semester</a:t>
            </a:r>
          </a:p>
          <a:p>
            <a:pPr marL="411464" lvl="1" indent="0">
              <a:buNone/>
            </a:pPr>
            <a:endParaRPr lang="en-US" sz="2000" dirty="0"/>
          </a:p>
        </p:txBody>
      </p:sp>
      <p:pic>
        <p:nvPicPr>
          <p:cNvPr id="5" name="Picture 4">
            <a:extLst>
              <a:ext uri="{FF2B5EF4-FFF2-40B4-BE49-F238E27FC236}">
                <a16:creationId xmlns:a16="http://schemas.microsoft.com/office/drawing/2014/main" id="{79C8E86D-DBAD-498F-A75D-E4A6526F49F8}"/>
              </a:ext>
            </a:extLst>
          </p:cNvPr>
          <p:cNvPicPr>
            <a:picLocks noChangeAspect="1"/>
          </p:cNvPicPr>
          <p:nvPr/>
        </p:nvPicPr>
        <p:blipFill>
          <a:blip r:embed="rId3"/>
          <a:stretch>
            <a:fillRect/>
          </a:stretch>
        </p:blipFill>
        <p:spPr>
          <a:xfrm>
            <a:off x="8120417" y="4885899"/>
            <a:ext cx="2462239" cy="1888140"/>
          </a:xfrm>
          <a:prstGeom prst="rect">
            <a:avLst/>
          </a:prstGeom>
        </p:spPr>
      </p:pic>
    </p:spTree>
    <p:extLst>
      <p:ext uri="{BB962C8B-B14F-4D97-AF65-F5344CB8AC3E}">
        <p14:creationId xmlns:p14="http://schemas.microsoft.com/office/powerpoint/2010/main" val="109869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
            <a:ext cx="106680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Account Access, Enrollment &amp; Grade Reporting</a:t>
            </a:r>
          </a:p>
        </p:txBody>
      </p:sp>
      <p:sp>
        <p:nvSpPr>
          <p:cNvPr id="3" name="Content Placeholder 2"/>
          <p:cNvSpPr>
            <a:spLocks noGrp="1"/>
          </p:cNvSpPr>
          <p:nvPr>
            <p:ph idx="1"/>
          </p:nvPr>
        </p:nvSpPr>
        <p:spPr>
          <a:xfrm>
            <a:off x="1063489" y="1295401"/>
            <a:ext cx="9604513" cy="5539582"/>
          </a:xfrm>
        </p:spPr>
        <p:txBody>
          <a:bodyPr>
            <a:normAutofit lnSpcReduction="10000"/>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KHEAA’s website provides account access, data submission and file retrieval</a:t>
            </a:r>
          </a:p>
          <a:p>
            <a:pPr lvl="1"/>
            <a:r>
              <a:rPr lang="en-US" sz="2000" dirty="0">
                <a:solidFill>
                  <a:schemeClr val="accent1">
                    <a:lumMod val="50000"/>
                  </a:schemeClr>
                </a:solidFill>
                <a:latin typeface="Cambria" panose="02040503050406030204" pitchFamily="18" charset="0"/>
                <a:ea typeface="Cambria" panose="02040503050406030204" pitchFamily="18" charset="0"/>
              </a:rPr>
              <a:t>Institution staff access is controlled by the institution’s Financial Aid Director</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and manual data submission options for all processes</a:t>
            </a:r>
          </a:p>
          <a:p>
            <a:pPr lvl="1"/>
            <a:r>
              <a:rPr lang="en-US" sz="2000" dirty="0">
                <a:solidFill>
                  <a:schemeClr val="accent1">
                    <a:lumMod val="50000"/>
                  </a:schemeClr>
                </a:solidFill>
                <a:latin typeface="Cambria" panose="02040503050406030204" pitchFamily="18" charset="0"/>
                <a:ea typeface="Cambria" panose="02040503050406030204" pitchFamily="18" charset="0"/>
              </a:rPr>
              <a:t>KHEAA creates files for weekly award notification (new and cumulative)</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Enrollment reporting</a:t>
            </a:r>
          </a:p>
          <a:p>
            <a:pPr lvl="1"/>
            <a:r>
              <a:rPr lang="en-US" sz="2000" dirty="0">
                <a:solidFill>
                  <a:schemeClr val="accent1">
                    <a:lumMod val="50000"/>
                  </a:schemeClr>
                </a:solidFill>
                <a:latin typeface="Cambria" panose="02040503050406030204" pitchFamily="18" charset="0"/>
                <a:ea typeface="Cambria" panose="02040503050406030204" pitchFamily="18" charset="0"/>
              </a:rPr>
              <a:t>Verify each student’s enrollment and carefully match course to correct scholarship before submitting data to KHEAA</a:t>
            </a:r>
          </a:p>
          <a:p>
            <a:pPr lvl="1"/>
            <a:r>
              <a:rPr lang="en-US" sz="2000" dirty="0">
                <a:solidFill>
                  <a:schemeClr val="accent1">
                    <a:lumMod val="50000"/>
                  </a:schemeClr>
                </a:solidFill>
                <a:latin typeface="Cambria" panose="02040503050406030204" pitchFamily="18" charset="0"/>
                <a:ea typeface="Cambria" panose="02040503050406030204" pitchFamily="18" charset="0"/>
              </a:rPr>
              <a:t>General education (DCS) vs. career/technical education (WKDC)</a:t>
            </a:r>
          </a:p>
          <a:p>
            <a:pPr lvl="1"/>
            <a:r>
              <a:rPr lang="en-US" sz="2000" dirty="0">
                <a:solidFill>
                  <a:schemeClr val="accent1">
                    <a:lumMod val="50000"/>
                  </a:schemeClr>
                </a:solidFill>
                <a:latin typeface="Cambria" panose="02040503050406030204" pitchFamily="18" charset="0"/>
                <a:ea typeface="Cambria" panose="02040503050406030204" pitchFamily="18" charset="0"/>
              </a:rPr>
              <a:t>Disbursement files created when enrollment is processed</a:t>
            </a:r>
          </a:p>
          <a:p>
            <a:endParaRPr lang="en-US"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 Grade reporting</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 KHEAA provides file to identify who needs to be reported; institution returns file with grades</a:t>
            </a:r>
          </a:p>
          <a:p>
            <a:pPr lvl="1"/>
            <a:r>
              <a:rPr lang="en-US" sz="2000" dirty="0">
                <a:solidFill>
                  <a:schemeClr val="accent1">
                    <a:lumMod val="50000"/>
                  </a:schemeClr>
                </a:solidFill>
                <a:latin typeface="Cambria" panose="02040503050406030204" pitchFamily="18" charset="0"/>
                <a:ea typeface="Cambria" panose="02040503050406030204" pitchFamily="18" charset="0"/>
              </a:rPr>
              <a:t>Batch - File becomes smaller as grade reporting nears 100% completion</a:t>
            </a:r>
          </a:p>
        </p:txBody>
      </p:sp>
    </p:spTree>
    <p:extLst>
      <p:ext uri="{BB962C8B-B14F-4D97-AF65-F5344CB8AC3E}">
        <p14:creationId xmlns:p14="http://schemas.microsoft.com/office/powerpoint/2010/main" val="667829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94" y="1"/>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Grading</a:t>
            </a:r>
          </a:p>
        </p:txBody>
      </p:sp>
      <p:sp>
        <p:nvSpPr>
          <p:cNvPr id="3" name="Content Placeholder 2"/>
          <p:cNvSpPr>
            <a:spLocks noGrp="1"/>
          </p:cNvSpPr>
          <p:nvPr>
            <p:ph idx="1"/>
          </p:nvPr>
        </p:nvSpPr>
        <p:spPr>
          <a:xfrm>
            <a:off x="985830" y="1325563"/>
            <a:ext cx="9609020" cy="4956294"/>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High schools must use the postsecondary institution’s grade for all dual credit courses</a:t>
            </a: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Institutions are required to report course grades to KHEAA for any course receiving Dual Credit Scholarship funding</a:t>
            </a:r>
          </a:p>
          <a:p>
            <a:pPr lvl="1"/>
            <a:r>
              <a:rPr lang="en-US" sz="2000" dirty="0">
                <a:solidFill>
                  <a:schemeClr val="accent1">
                    <a:lumMod val="50000"/>
                  </a:schemeClr>
                </a:solidFill>
                <a:latin typeface="Cambria" panose="02040503050406030204" pitchFamily="18" charset="0"/>
                <a:ea typeface="Cambria" panose="02040503050406030204" pitchFamily="18" charset="0"/>
              </a:rPr>
              <a:t>June 30 deadline for grade reporting</a:t>
            </a:r>
          </a:p>
          <a:p>
            <a:pPr lvl="2"/>
            <a:r>
              <a:rPr lang="en-US" sz="1800" dirty="0">
                <a:solidFill>
                  <a:schemeClr val="accent1">
                    <a:lumMod val="50000"/>
                  </a:schemeClr>
                </a:solidFill>
                <a:latin typeface="Cambria" panose="02040503050406030204" pitchFamily="18" charset="0"/>
                <a:ea typeface="Cambria" panose="02040503050406030204" pitchFamily="18" charset="0"/>
              </a:rPr>
              <a:t>Communication with instructors is key, especially with high school instructors</a:t>
            </a:r>
          </a:p>
          <a:p>
            <a:pPr lvl="2"/>
            <a:r>
              <a:rPr lang="en-US" sz="1800" dirty="0">
                <a:solidFill>
                  <a:schemeClr val="accent1">
                    <a:lumMod val="50000"/>
                  </a:schemeClr>
                </a:solidFill>
                <a:latin typeface="Cambria" panose="02040503050406030204" pitchFamily="18" charset="0"/>
                <a:ea typeface="Cambria" panose="02040503050406030204" pitchFamily="18" charset="0"/>
              </a:rPr>
              <a:t>Incomplete grading is problematic</a:t>
            </a:r>
          </a:p>
          <a:p>
            <a:pPr marL="914364" lvl="2"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50% return of funds required for any course that results in withdrawal or failure  (a.k.a. unsuccessful completion)</a:t>
            </a:r>
          </a:p>
          <a:p>
            <a:pPr lvl="1"/>
            <a:r>
              <a:rPr lang="en-US" sz="2000" dirty="0">
                <a:solidFill>
                  <a:schemeClr val="accent1">
                    <a:lumMod val="50000"/>
                  </a:schemeClr>
                </a:solidFill>
                <a:latin typeface="Cambria" panose="02040503050406030204" pitchFamily="18" charset="0"/>
                <a:ea typeface="Cambria" panose="02040503050406030204" pitchFamily="18" charset="0"/>
              </a:rPr>
              <a:t>100% return required for any course that is audited –  not eligible for dual credit</a:t>
            </a:r>
          </a:p>
          <a:p>
            <a:pPr marL="457181" lvl="1" indent="0">
              <a:buNone/>
            </a:pP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r>
              <a:rPr lang="en-US" sz="2000" i="1" dirty="0">
                <a:solidFill>
                  <a:srgbClr val="FF0000"/>
                </a:solidFill>
                <a:latin typeface="Cambria" panose="02040503050406030204" pitchFamily="18" charset="0"/>
                <a:ea typeface="Cambria" panose="02040503050406030204" pitchFamily="18" charset="0"/>
              </a:rPr>
              <a:t>Students cannot be charged if scholarship funds are returned for unsuccessful completion</a:t>
            </a:r>
          </a:p>
          <a:p>
            <a:pPr marL="457181" lvl="1" indent="0">
              <a:buNone/>
            </a:pPr>
            <a:endParaRPr lang="en-US" sz="2000" dirty="0">
              <a:solidFill>
                <a:schemeClr val="accent1">
                  <a:lumMod val="50000"/>
                </a:schemeClr>
              </a:solidFill>
            </a:endParaRPr>
          </a:p>
          <a:p>
            <a:pPr marL="914364" lvl="2" indent="0">
              <a:buNone/>
            </a:pPr>
            <a:endParaRPr lang="en-US" sz="1800" dirty="0">
              <a:solidFill>
                <a:schemeClr val="accent1">
                  <a:lumMod val="50000"/>
                </a:schemeClr>
              </a:solidFill>
            </a:endParaRPr>
          </a:p>
          <a:p>
            <a:pPr marL="457181" lvl="1" indent="0">
              <a:buNone/>
            </a:pPr>
            <a:endParaRPr lang="en-US" sz="2000" dirty="0">
              <a:solidFill>
                <a:schemeClr val="accent1">
                  <a:lumMod val="50000"/>
                </a:schemeClr>
              </a:solidFill>
            </a:endParaRPr>
          </a:p>
          <a:p>
            <a:endParaRPr lang="en-US" sz="2400" dirty="0"/>
          </a:p>
        </p:txBody>
      </p:sp>
      <p:pic>
        <p:nvPicPr>
          <p:cNvPr id="4" name="Picture 2" descr="C:\Users\rgilpatric\AppData\Local\Microsoft\Windows\Temporary Internet Files\Content.IE5\A2NEX1PS\ist2_7880416-3d-reminder-post-it-300x300[1].png">
            <a:extLst>
              <a:ext uri="{FF2B5EF4-FFF2-40B4-BE49-F238E27FC236}">
                <a16:creationId xmlns:a16="http://schemas.microsoft.com/office/drawing/2014/main" id="{07AD9A6C-1267-4B37-AD6D-C15A13CA7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205" y="4984418"/>
            <a:ext cx="1471246" cy="1471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8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    </a:t>
            </a:r>
            <a:r>
              <a:rPr lang="en-US" sz="4000" dirty="0">
                <a:solidFill>
                  <a:schemeClr val="accent1">
                    <a:lumMod val="75000"/>
                  </a:schemeClr>
                </a:solidFill>
                <a:latin typeface="Cambria" panose="02040503050406030204" pitchFamily="18" charset="0"/>
                <a:ea typeface="Cambria" panose="02040503050406030204" pitchFamily="18" charset="0"/>
              </a:rPr>
              <a:t>Things to consider… </a:t>
            </a:r>
            <a:endParaRPr lang="en-US" dirty="0">
              <a:solidFill>
                <a:schemeClr val="accent1">
                  <a:lumMod val="75000"/>
                </a:schemeClr>
              </a:solidFill>
              <a:latin typeface="Cambria" panose="02040503050406030204" pitchFamily="18" charset="0"/>
              <a:ea typeface="Cambria" panose="02040503050406030204" pitchFamily="18" charset="0"/>
            </a:endParaRPr>
          </a:p>
        </p:txBody>
      </p:sp>
      <p:sp>
        <p:nvSpPr>
          <p:cNvPr id="3" name="Content Placeholder 2"/>
          <p:cNvSpPr>
            <a:spLocks noGrp="1"/>
          </p:cNvSpPr>
          <p:nvPr>
            <p:ph idx="1"/>
          </p:nvPr>
        </p:nvSpPr>
        <p:spPr>
          <a:xfrm>
            <a:off x="865634" y="1621537"/>
            <a:ext cx="9649968" cy="4343400"/>
          </a:xfrm>
        </p:spPr>
        <p:txBody>
          <a:bodyPr>
            <a:normAutofit fontScale="92500" lnSpcReduction="20000"/>
          </a:bodyPr>
          <a:lstStyle/>
          <a:p>
            <a:r>
              <a:rPr lang="en-US" sz="2400" dirty="0">
                <a:solidFill>
                  <a:schemeClr val="accent1">
                    <a:lumMod val="50000"/>
                  </a:schemeClr>
                </a:solidFill>
                <a:latin typeface="Cambria" panose="02040503050406030204" pitchFamily="18" charset="0"/>
                <a:ea typeface="Cambria" panose="02040503050406030204" pitchFamily="18" charset="0"/>
              </a:rPr>
              <a:t>Who on your campus is the dual credit coordinator?</a:t>
            </a:r>
          </a:p>
          <a:p>
            <a:pPr lvl="1"/>
            <a:r>
              <a:rPr lang="en-US" sz="2000" dirty="0">
                <a:solidFill>
                  <a:schemeClr val="accent1">
                    <a:lumMod val="50000"/>
                  </a:schemeClr>
                </a:solidFill>
                <a:latin typeface="Cambria" panose="02040503050406030204" pitchFamily="18" charset="0"/>
                <a:ea typeface="Cambria" panose="02040503050406030204" pitchFamily="18" charset="0"/>
              </a:rPr>
              <a:t>Are they in financial aid? Admissions? Registrar? </a:t>
            </a: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Do you have agreements with your high school partner(s)?</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Where are your dual credit students learning?</a:t>
            </a:r>
          </a:p>
          <a:p>
            <a:pPr lvl="1"/>
            <a:r>
              <a:rPr lang="en-US" sz="2000" dirty="0">
                <a:solidFill>
                  <a:schemeClr val="accent1">
                    <a:lumMod val="50000"/>
                  </a:schemeClr>
                </a:solidFill>
                <a:latin typeface="Cambria" panose="02040503050406030204" pitchFamily="18" charset="0"/>
                <a:ea typeface="Cambria" panose="02040503050406030204" pitchFamily="18" charset="0"/>
              </a:rPr>
              <a:t>In their high school? At the area technology center? Online? On campus?</a:t>
            </a:r>
          </a:p>
          <a:p>
            <a:endParaRPr lang="en-US" sz="24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Does your campus have dual enrollment and dual credit students?</a:t>
            </a:r>
          </a:p>
          <a:p>
            <a:pPr lvl="1"/>
            <a:r>
              <a:rPr lang="en-US" sz="2000" dirty="0">
                <a:solidFill>
                  <a:schemeClr val="accent1">
                    <a:lumMod val="50000"/>
                  </a:schemeClr>
                </a:solidFill>
                <a:latin typeface="Cambria" panose="02040503050406030204" pitchFamily="18" charset="0"/>
                <a:ea typeface="Cambria" panose="02040503050406030204" pitchFamily="18" charset="0"/>
              </a:rPr>
              <a:t>Can you tell the difference?</a:t>
            </a: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r>
              <a:rPr lang="en-US" sz="2400" dirty="0">
                <a:solidFill>
                  <a:schemeClr val="accent1">
                    <a:lumMod val="50000"/>
                  </a:schemeClr>
                </a:solidFill>
                <a:latin typeface="Cambria" panose="02040503050406030204" pitchFamily="18" charset="0"/>
                <a:ea typeface="Cambria" panose="02040503050406030204" pitchFamily="18" charset="0"/>
              </a:rPr>
              <a:t>What support does your campus offer to dual credit students?</a:t>
            </a:r>
          </a:p>
          <a:p>
            <a:pPr lvl="1"/>
            <a:r>
              <a:rPr lang="en-US" sz="2000" dirty="0">
                <a:solidFill>
                  <a:schemeClr val="accent1">
                    <a:lumMod val="50000"/>
                  </a:schemeClr>
                </a:solidFill>
                <a:latin typeface="Cambria" panose="02040503050406030204" pitchFamily="18" charset="0"/>
                <a:ea typeface="Cambria" panose="02040503050406030204" pitchFamily="18" charset="0"/>
              </a:rPr>
              <a:t>Advisors? Financial aid overview?</a:t>
            </a:r>
          </a:p>
          <a:p>
            <a:pPr>
              <a:buFont typeface="Wingdings" panose="05000000000000000000" pitchFamily="2" charset="2"/>
              <a:buChar char="Ø"/>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sz="2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52673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F3273-70A0-4E6F-90DB-827F584B1F6B}"/>
              </a:ext>
            </a:extLst>
          </p:cNvPr>
          <p:cNvSpPr>
            <a:spLocks noGrp="1"/>
          </p:cNvSpPr>
          <p:nvPr>
            <p:ph type="title"/>
          </p:nvPr>
        </p:nvSpPr>
        <p:spPr>
          <a:xfrm>
            <a:off x="128517" y="134747"/>
            <a:ext cx="10515600" cy="1325563"/>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Who is KHEAA?</a:t>
            </a:r>
            <a:r>
              <a:rPr lang="en-US" dirty="0"/>
              <a:t> </a:t>
            </a:r>
          </a:p>
        </p:txBody>
      </p:sp>
      <p:sp>
        <p:nvSpPr>
          <p:cNvPr id="3" name="Content Placeholder 2">
            <a:extLst>
              <a:ext uri="{FF2B5EF4-FFF2-40B4-BE49-F238E27FC236}">
                <a16:creationId xmlns:a16="http://schemas.microsoft.com/office/drawing/2014/main" id="{849CE253-1021-4235-A48B-58A299081C21}"/>
              </a:ext>
            </a:extLst>
          </p:cNvPr>
          <p:cNvSpPr>
            <a:spLocks noGrp="1"/>
          </p:cNvSpPr>
          <p:nvPr>
            <p:ph idx="1"/>
          </p:nvPr>
        </p:nvSpPr>
        <p:spPr>
          <a:xfrm>
            <a:off x="128517" y="1460310"/>
            <a:ext cx="10515600" cy="5076967"/>
          </a:xfrm>
        </p:spPr>
        <p:txBody>
          <a:bodyPr>
            <a:normAutofit fontScale="85000" lnSpcReduction="20000"/>
          </a:bodyPr>
          <a:lstStyle/>
          <a:p>
            <a:r>
              <a:rPr lang="en-US" dirty="0">
                <a:solidFill>
                  <a:schemeClr val="accent1">
                    <a:lumMod val="50000"/>
                  </a:schemeClr>
                </a:solidFill>
                <a:latin typeface="Cambria" panose="02040503050406030204" pitchFamily="18" charset="0"/>
                <a:ea typeface="Cambria" panose="02040503050406030204" pitchFamily="18" charset="0"/>
              </a:rPr>
              <a:t>Created in 1966 by an act of the KY General Assembly to help students pay for higher education</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More than 10 different grant and scholarship programs such as:</a:t>
            </a:r>
          </a:p>
          <a:p>
            <a:pPr lvl="1"/>
            <a:r>
              <a:rPr lang="en-US" dirty="0">
                <a:solidFill>
                  <a:schemeClr val="accent1">
                    <a:lumMod val="50000"/>
                  </a:schemeClr>
                </a:solidFill>
                <a:latin typeface="Cambria" panose="02040503050406030204" pitchFamily="18" charset="0"/>
                <a:ea typeface="Cambria" panose="02040503050406030204" pitchFamily="18" charset="0"/>
              </a:rPr>
              <a:t>KEES</a:t>
            </a:r>
          </a:p>
          <a:p>
            <a:pPr lvl="1"/>
            <a:r>
              <a:rPr lang="en-US" dirty="0">
                <a:solidFill>
                  <a:schemeClr val="accent1">
                    <a:lumMod val="50000"/>
                  </a:schemeClr>
                </a:solidFill>
                <a:latin typeface="Cambria" panose="02040503050406030204" pitchFamily="18" charset="0"/>
                <a:ea typeface="Cambria" panose="02040503050406030204" pitchFamily="18" charset="0"/>
              </a:rPr>
              <a:t>CAP and KTG grants</a:t>
            </a:r>
          </a:p>
          <a:p>
            <a:pPr lvl="1"/>
            <a:r>
              <a:rPr lang="en-US" dirty="0">
                <a:solidFill>
                  <a:schemeClr val="accent1">
                    <a:lumMod val="50000"/>
                  </a:schemeClr>
                </a:solidFill>
                <a:latin typeface="Cambria" panose="02040503050406030204" pitchFamily="18" charset="0"/>
                <a:ea typeface="Cambria" panose="02040503050406030204" pitchFamily="18" charset="0"/>
              </a:rPr>
              <a:t>Teacher Scholarship</a:t>
            </a:r>
          </a:p>
          <a:p>
            <a:pPr lvl="1"/>
            <a:r>
              <a:rPr lang="en-US" dirty="0">
                <a:solidFill>
                  <a:schemeClr val="accent1">
                    <a:lumMod val="50000"/>
                  </a:schemeClr>
                </a:solidFill>
                <a:latin typeface="Cambria" panose="02040503050406030204" pitchFamily="18" charset="0"/>
                <a:ea typeface="Cambria" panose="02040503050406030204" pitchFamily="18" charset="0"/>
              </a:rPr>
              <a:t>Early Childhood Development Scholarship</a:t>
            </a:r>
          </a:p>
          <a:p>
            <a:pPr marL="457177" lvl="1"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Outreach services across the state to help with the college and financial aid process</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College savings and 529 plans </a:t>
            </a:r>
          </a:p>
          <a:p>
            <a:pPr marL="0" indent="0">
              <a:buNone/>
            </a:pPr>
            <a:endParaRPr lang="en-US" dirty="0">
              <a:solidFill>
                <a:schemeClr val="accent1">
                  <a:lumMod val="50000"/>
                </a:schemeClr>
              </a:solidFill>
              <a:latin typeface="Cambria" panose="02040503050406030204" pitchFamily="18" charset="0"/>
              <a:ea typeface="Cambria" panose="02040503050406030204" pitchFamily="18" charset="0"/>
            </a:endParaRPr>
          </a:p>
          <a:p>
            <a:r>
              <a:rPr lang="en-US" dirty="0">
                <a:solidFill>
                  <a:schemeClr val="accent1">
                    <a:lumMod val="50000"/>
                  </a:schemeClr>
                </a:solidFill>
                <a:latin typeface="Cambria" panose="02040503050406030204" pitchFamily="18" charset="0"/>
                <a:ea typeface="Cambria" panose="02040503050406030204" pitchFamily="18" charset="0"/>
              </a:rPr>
              <a:t>Affordable private loans </a:t>
            </a:r>
          </a:p>
        </p:txBody>
      </p:sp>
    </p:spTree>
    <p:extLst>
      <p:ext uri="{BB962C8B-B14F-4D97-AF65-F5344CB8AC3E}">
        <p14:creationId xmlns:p14="http://schemas.microsoft.com/office/powerpoint/2010/main" val="1586108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Reference Documents</a:t>
            </a:r>
          </a:p>
        </p:txBody>
      </p:sp>
      <p:sp>
        <p:nvSpPr>
          <p:cNvPr id="3" name="Content Placeholder 2"/>
          <p:cNvSpPr>
            <a:spLocks noGrp="1"/>
          </p:cNvSpPr>
          <p:nvPr>
            <p:ph idx="1"/>
          </p:nvPr>
        </p:nvSpPr>
        <p:spPr>
          <a:xfrm>
            <a:off x="876302" y="1295400"/>
            <a:ext cx="9010650" cy="5562600"/>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Program Statute and Regulation</a:t>
            </a:r>
          </a:p>
          <a:p>
            <a:pPr lvl="1"/>
            <a:r>
              <a:rPr lang="en-US" sz="2000" dirty="0">
                <a:solidFill>
                  <a:schemeClr val="accent1">
                    <a:lumMod val="50000"/>
                  </a:schemeClr>
                </a:solidFill>
                <a:latin typeface="Cambria" panose="02040503050406030204" pitchFamily="18" charset="0"/>
                <a:ea typeface="Cambria" panose="02040503050406030204" pitchFamily="18" charset="0"/>
              </a:rPr>
              <a:t>Dual Credit Scholarship</a:t>
            </a:r>
          </a:p>
          <a:p>
            <a:pPr lvl="2"/>
            <a:r>
              <a:rPr lang="en-US" sz="1800" dirty="0">
                <a:solidFill>
                  <a:schemeClr val="accent1">
                    <a:lumMod val="50000"/>
                  </a:schemeClr>
                </a:solidFill>
                <a:latin typeface="Cambria" panose="02040503050406030204" pitchFamily="18" charset="0"/>
                <a:ea typeface="Cambria" panose="02040503050406030204" pitchFamily="18" charset="0"/>
              </a:rPr>
              <a:t>KRS 164.786 - </a:t>
            </a:r>
            <a:r>
              <a:rPr lang="en-US" sz="1800" dirty="0">
                <a:solidFill>
                  <a:schemeClr val="accent1">
                    <a:lumMod val="50000"/>
                  </a:schemeClr>
                </a:solidFill>
                <a:latin typeface="Cambria" panose="02040503050406030204" pitchFamily="18" charset="0"/>
                <a:ea typeface="Cambria" panose="02040503050406030204" pitchFamily="18" charset="0"/>
                <a:hlinkClick r:id="rId3"/>
              </a:rPr>
              <a:t>https://apps.legislature.ky.gov/law/statutes/statute.aspx?id=52395</a:t>
            </a:r>
            <a:r>
              <a:rPr lang="en-US" sz="1800" dirty="0">
                <a:solidFill>
                  <a:schemeClr val="accent1">
                    <a:lumMod val="50000"/>
                  </a:schemeClr>
                </a:solidFill>
                <a:latin typeface="Cambria" panose="02040503050406030204" pitchFamily="18" charset="0"/>
                <a:ea typeface="Cambria" panose="02040503050406030204" pitchFamily="18" charset="0"/>
              </a:rPr>
              <a:t> </a:t>
            </a:r>
          </a:p>
          <a:p>
            <a:pPr lvl="2"/>
            <a:r>
              <a:rPr lang="en-US" sz="1800" dirty="0">
                <a:solidFill>
                  <a:schemeClr val="accent1">
                    <a:lumMod val="50000"/>
                  </a:schemeClr>
                </a:solidFill>
                <a:latin typeface="Cambria" panose="02040503050406030204" pitchFamily="18" charset="0"/>
                <a:ea typeface="Cambria" panose="02040503050406030204" pitchFamily="18" charset="0"/>
              </a:rPr>
              <a:t>11 KAR 22:010 - </a:t>
            </a:r>
            <a:r>
              <a:rPr lang="en-US" sz="1800" dirty="0">
                <a:solidFill>
                  <a:schemeClr val="accent1">
                    <a:lumMod val="50000"/>
                  </a:schemeClr>
                </a:solidFill>
                <a:latin typeface="Cambria" panose="02040503050406030204" pitchFamily="18" charset="0"/>
                <a:ea typeface="Cambria" panose="02040503050406030204" pitchFamily="18" charset="0"/>
                <a:hlinkClick r:id="rId4"/>
              </a:rPr>
              <a:t>https://apps.legislature.ky.gov/law/kar/titles/011/022/010/</a:t>
            </a:r>
            <a:endParaRPr lang="en-US" sz="1800" dirty="0">
              <a:solidFill>
                <a:schemeClr val="accent1">
                  <a:lumMod val="50000"/>
                </a:schemeClr>
              </a:solidFill>
              <a:latin typeface="Cambria" panose="02040503050406030204" pitchFamily="18" charset="0"/>
              <a:ea typeface="Cambria" panose="02040503050406030204" pitchFamily="18" charset="0"/>
            </a:endParaRPr>
          </a:p>
          <a:p>
            <a:pPr lvl="1"/>
            <a:endParaRPr lang="en-US" sz="2000"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Work Ready KY Scholarship </a:t>
            </a:r>
          </a:p>
          <a:p>
            <a:pPr lvl="2"/>
            <a:r>
              <a:rPr lang="en-US" sz="1800" dirty="0">
                <a:solidFill>
                  <a:schemeClr val="accent1">
                    <a:lumMod val="50000"/>
                  </a:schemeClr>
                </a:solidFill>
                <a:latin typeface="Cambria" panose="02040503050406030204" pitchFamily="18" charset="0"/>
                <a:ea typeface="Cambria" panose="02040503050406030204" pitchFamily="18" charset="0"/>
              </a:rPr>
              <a:t>KRS 164.787 - </a:t>
            </a:r>
            <a:r>
              <a:rPr lang="en-US" sz="1800" dirty="0">
                <a:solidFill>
                  <a:schemeClr val="accent1">
                    <a:lumMod val="50000"/>
                  </a:schemeClr>
                </a:solidFill>
                <a:latin typeface="Cambria" panose="02040503050406030204" pitchFamily="18" charset="0"/>
                <a:ea typeface="Cambria" panose="02040503050406030204" pitchFamily="18" charset="0"/>
                <a:hlinkClick r:id="rId5"/>
              </a:rPr>
              <a:t>https://apps.legislature.ky.gov/law/statutes/statute.aspx?id=52575</a:t>
            </a:r>
            <a:r>
              <a:rPr lang="en-US" sz="1800" dirty="0">
                <a:solidFill>
                  <a:schemeClr val="accent1">
                    <a:lumMod val="50000"/>
                  </a:schemeClr>
                </a:solidFill>
                <a:latin typeface="Cambria" panose="02040503050406030204" pitchFamily="18" charset="0"/>
                <a:ea typeface="Cambria" panose="02040503050406030204" pitchFamily="18" charset="0"/>
              </a:rPr>
              <a:t> </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CPE General Education Transfer</a:t>
            </a:r>
          </a:p>
          <a:p>
            <a:pPr lvl="2"/>
            <a:r>
              <a:rPr lang="en-US" sz="1800" dirty="0">
                <a:solidFill>
                  <a:schemeClr val="accent1">
                    <a:lumMod val="50000"/>
                  </a:schemeClr>
                </a:solidFill>
                <a:latin typeface="Cambria" panose="02040503050406030204" pitchFamily="18" charset="0"/>
                <a:ea typeface="Cambria" panose="02040503050406030204" pitchFamily="18" charset="0"/>
              </a:rPr>
              <a:t> </a:t>
            </a:r>
            <a:r>
              <a:rPr lang="en-US" sz="1800" dirty="0">
                <a:solidFill>
                  <a:schemeClr val="accent1">
                    <a:lumMod val="50000"/>
                  </a:schemeClr>
                </a:solidFill>
                <a:latin typeface="Cambria" panose="02040503050406030204" pitchFamily="18" charset="0"/>
                <a:ea typeface="Cambria" panose="02040503050406030204" pitchFamily="18" charset="0"/>
                <a:hlinkClick r:id="rId6"/>
              </a:rPr>
              <a:t>http://cpe.ky.gov/policies/academicaffairs/genedtransferpolicy.pdf</a:t>
            </a:r>
            <a:r>
              <a:rPr lang="en-US" sz="1800" dirty="0">
                <a:solidFill>
                  <a:schemeClr val="accent1">
                    <a:lumMod val="50000"/>
                  </a:schemeClr>
                </a:solidFill>
                <a:latin typeface="Cambria" panose="02040503050406030204" pitchFamily="18" charset="0"/>
                <a:ea typeface="Cambria" panose="02040503050406030204" pitchFamily="18" charset="0"/>
              </a:rPr>
              <a:t> </a:t>
            </a:r>
          </a:p>
          <a:p>
            <a:pPr marL="411464" lvl="1" indent="0">
              <a:buNone/>
            </a:pPr>
            <a:endParaRPr lang="en-US" sz="2000" dirty="0">
              <a:latin typeface="Cambria" panose="02040503050406030204" pitchFamily="18" charset="0"/>
              <a:ea typeface="Cambria" panose="02040503050406030204" pitchFamily="18" charset="0"/>
            </a:endParaRPr>
          </a:p>
          <a:p>
            <a:pPr marL="297176" indent="-342895">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Statewide Dual Credit Policy</a:t>
            </a:r>
          </a:p>
          <a:p>
            <a:pPr marL="754358" lvl="1" indent="-342895"/>
            <a:r>
              <a:rPr lang="en-US" sz="2000" dirty="0">
                <a:solidFill>
                  <a:schemeClr val="accent1">
                    <a:lumMod val="50000"/>
                  </a:schemeClr>
                </a:solidFill>
                <a:latin typeface="Cambria" panose="02040503050406030204" pitchFamily="18" charset="0"/>
                <a:ea typeface="Cambria" panose="02040503050406030204" pitchFamily="18" charset="0"/>
                <a:hlinkClick r:id="rId7"/>
              </a:rPr>
              <a:t>http://cpe.ky.gov/policies/academicaffairs/dualcreditpolicy-2023.pdf</a:t>
            </a:r>
            <a:endParaRPr lang="en-US" sz="2000" dirty="0">
              <a:solidFill>
                <a:schemeClr val="accent1">
                  <a:lumMod val="50000"/>
                </a:schemeClr>
              </a:solidFill>
              <a:latin typeface="Cambria" panose="02040503050406030204" pitchFamily="18" charset="0"/>
              <a:ea typeface="Cambria" panose="02040503050406030204" pitchFamily="18" charset="0"/>
            </a:endParaRPr>
          </a:p>
          <a:p>
            <a:pPr marL="754358" lvl="1" indent="-342895"/>
            <a:endParaRPr lang="en-US" sz="2000"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4372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04D6-0737-4AE5-9C44-B5552A84BDEB}"/>
              </a:ext>
            </a:extLst>
          </p:cNvPr>
          <p:cNvSpPr>
            <a:spLocks noGrp="1"/>
          </p:cNvSpPr>
          <p:nvPr>
            <p:ph type="title"/>
          </p:nvPr>
        </p:nvSpPr>
        <p:spPr>
          <a:xfrm>
            <a:off x="411480" y="18256"/>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KHEAA Contacts</a:t>
            </a:r>
          </a:p>
        </p:txBody>
      </p:sp>
      <p:sp>
        <p:nvSpPr>
          <p:cNvPr id="3" name="Content Placeholder 2">
            <a:extLst>
              <a:ext uri="{FF2B5EF4-FFF2-40B4-BE49-F238E27FC236}">
                <a16:creationId xmlns:a16="http://schemas.microsoft.com/office/drawing/2014/main" id="{E12DD2CE-9DDF-4790-8847-7D653CD063A5}"/>
              </a:ext>
            </a:extLst>
          </p:cNvPr>
          <p:cNvSpPr>
            <a:spLocks noGrp="1"/>
          </p:cNvSpPr>
          <p:nvPr>
            <p:ph idx="1"/>
          </p:nvPr>
        </p:nvSpPr>
        <p:spPr>
          <a:xfrm>
            <a:off x="838200" y="1825626"/>
            <a:ext cx="8915400" cy="4351338"/>
          </a:xfrm>
        </p:spPr>
        <p:txBody>
          <a:bodyPr>
            <a:normAutofit/>
          </a:bodyPr>
          <a:lstStyle/>
          <a:p>
            <a:pPr marL="0" indent="0">
              <a:lnSpc>
                <a:spcPct val="120000"/>
              </a:lnSpc>
              <a:spcBef>
                <a:spcPts val="0"/>
              </a:spcBef>
              <a:buNone/>
            </a:pPr>
            <a:r>
              <a:rPr lang="en-US" sz="2400" b="1" dirty="0">
                <a:solidFill>
                  <a:schemeClr val="accent1">
                    <a:lumMod val="75000"/>
                  </a:schemeClr>
                </a:solidFill>
                <a:latin typeface="Cambria" panose="02040503050406030204" pitchFamily="18" charset="0"/>
                <a:ea typeface="Cambria" panose="02040503050406030204" pitchFamily="18" charset="0"/>
              </a:rPr>
              <a:t>Roxanne Lewis</a:t>
            </a:r>
            <a:endParaRPr lang="en-US" sz="2400" b="1" dirty="0">
              <a:solidFill>
                <a:schemeClr val="accent1">
                  <a:lumMod val="50000"/>
                </a:schemeClr>
              </a:solidFill>
              <a:latin typeface="Cambria" panose="02040503050406030204" pitchFamily="18" charset="0"/>
              <a:ea typeface="Cambria" panose="02040503050406030204" pitchFamily="18" charset="0"/>
            </a:endParaRP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Assistant Director of Student Aid</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(800) 928-8926 ext. 67397		</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(502) 696-7397</a:t>
            </a:r>
          </a:p>
          <a:p>
            <a:pPr marL="0" indent="0">
              <a:lnSpc>
                <a:spcPct val="120000"/>
              </a:lnSpc>
              <a:spcBef>
                <a:spcPts val="0"/>
              </a:spcBef>
              <a:buNone/>
            </a:pPr>
            <a:r>
              <a:rPr lang="en-US" sz="1900" dirty="0">
                <a:solidFill>
                  <a:schemeClr val="accent1">
                    <a:lumMod val="50000"/>
                  </a:schemeClr>
                </a:solidFill>
                <a:latin typeface="Cambria" panose="02040503050406030204" pitchFamily="18" charset="0"/>
                <a:ea typeface="Cambria" panose="02040503050406030204" pitchFamily="18" charset="0"/>
              </a:rPr>
              <a:t>rlewis@kheaa.com			</a:t>
            </a:r>
          </a:p>
          <a:p>
            <a:pPr marL="0" indent="0">
              <a:lnSpc>
                <a:spcPct val="120000"/>
              </a:lnSpc>
              <a:spcBef>
                <a:spcPts val="0"/>
              </a:spcBef>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lnSpc>
                <a:spcPct val="120000"/>
              </a:lnSpc>
              <a:spcBef>
                <a:spcPts val="0"/>
              </a:spcBef>
              <a:buNone/>
            </a:pPr>
            <a:r>
              <a:rPr lang="en-US" sz="2400" b="1" dirty="0">
                <a:solidFill>
                  <a:schemeClr val="accent1">
                    <a:lumMod val="75000"/>
                  </a:schemeClr>
                </a:solidFill>
                <a:latin typeface="Cambria" panose="02040503050406030204" pitchFamily="18" charset="0"/>
                <a:ea typeface="Cambria" panose="02040503050406030204" pitchFamily="18" charset="0"/>
              </a:rPr>
              <a:t>Cindy Bean</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Dual Credit Program Coordinator</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(800) 928-8926 ext. 67399</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(502) 696-7399</a:t>
            </a:r>
          </a:p>
          <a:p>
            <a:pPr marL="0" indent="0">
              <a:lnSpc>
                <a:spcPct val="120000"/>
              </a:lnSpc>
              <a:spcBef>
                <a:spcPts val="0"/>
              </a:spcBef>
              <a:buNone/>
            </a:pPr>
            <a:r>
              <a:rPr lang="en-US" sz="1800" dirty="0">
                <a:solidFill>
                  <a:schemeClr val="accent1">
                    <a:lumMod val="50000"/>
                  </a:schemeClr>
                </a:solidFill>
                <a:latin typeface="Cambria" panose="02040503050406030204" pitchFamily="18" charset="0"/>
                <a:ea typeface="Cambria" panose="02040503050406030204" pitchFamily="18" charset="0"/>
              </a:rPr>
              <a:t>cbean@kheaa.com </a:t>
            </a:r>
            <a:endParaRPr lang="en-US" dirty="0">
              <a:solidFill>
                <a:schemeClr val="accent1">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69892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699" y="88709"/>
            <a:ext cx="105156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Legislative History</a:t>
            </a:r>
          </a:p>
        </p:txBody>
      </p:sp>
      <p:sp>
        <p:nvSpPr>
          <p:cNvPr id="3" name="Content Placeholder 2"/>
          <p:cNvSpPr>
            <a:spLocks noGrp="1"/>
          </p:cNvSpPr>
          <p:nvPr>
            <p:ph idx="1"/>
          </p:nvPr>
        </p:nvSpPr>
        <p:spPr>
          <a:xfrm>
            <a:off x="1025767" y="1202141"/>
            <a:ext cx="8939463" cy="4953000"/>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2016 Legislative Session</a:t>
            </a:r>
          </a:p>
          <a:p>
            <a:pPr lvl="1"/>
            <a:r>
              <a:rPr lang="en-US" sz="1800" dirty="0">
                <a:solidFill>
                  <a:schemeClr val="accent1">
                    <a:lumMod val="50000"/>
                  </a:schemeClr>
                </a:solidFill>
                <a:latin typeface="Cambria" panose="02040503050406030204" pitchFamily="18" charset="0"/>
                <a:ea typeface="Cambria" panose="02040503050406030204" pitchFamily="18" charset="0"/>
              </a:rPr>
              <a:t>HB 626 vetoed by Governor Bevin</a:t>
            </a:r>
          </a:p>
          <a:p>
            <a:pPr lvl="1"/>
            <a:r>
              <a:rPr lang="en-US" sz="1800" dirty="0">
                <a:solidFill>
                  <a:schemeClr val="accent1">
                    <a:lumMod val="50000"/>
                  </a:schemeClr>
                </a:solidFill>
                <a:latin typeface="Cambria" panose="02040503050406030204" pitchFamily="18" charset="0"/>
                <a:ea typeface="Cambria" panose="02040503050406030204" pitchFamily="18" charset="0"/>
              </a:rPr>
              <a:t>Biennial Budget</a:t>
            </a:r>
          </a:p>
          <a:p>
            <a:pPr lvl="2"/>
            <a:r>
              <a:rPr lang="en-US" sz="1800" dirty="0">
                <a:solidFill>
                  <a:schemeClr val="accent1">
                    <a:lumMod val="50000"/>
                  </a:schemeClr>
                </a:solidFill>
                <a:latin typeface="Cambria" panose="02040503050406030204" pitchFamily="18" charset="0"/>
                <a:ea typeface="Cambria" panose="02040503050406030204" pitchFamily="18" charset="0"/>
              </a:rPr>
              <a:t>Funding appropriated for a Dual Credit Scholarship program</a:t>
            </a:r>
          </a:p>
          <a:p>
            <a:pPr lvl="1"/>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Executive Order issued by Gov. Bevin on June 28, 2016</a:t>
            </a:r>
          </a:p>
          <a:p>
            <a:pPr lvl="1"/>
            <a:r>
              <a:rPr lang="en-US" sz="1800" dirty="0">
                <a:solidFill>
                  <a:schemeClr val="accent1">
                    <a:lumMod val="50000"/>
                  </a:schemeClr>
                </a:solidFill>
                <a:latin typeface="Cambria" panose="02040503050406030204" pitchFamily="18" charset="0"/>
                <a:ea typeface="Cambria" panose="02040503050406030204" pitchFamily="18" charset="0"/>
              </a:rPr>
              <a:t>Provided framework for 2016-2017 DCS program</a:t>
            </a:r>
          </a:p>
          <a:p>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2017 Legislative Session - DCS program statute established </a:t>
            </a:r>
            <a:endParaRPr lang="en-US" sz="2000" dirty="0">
              <a:solidFill>
                <a:schemeClr val="accent1">
                  <a:lumMod val="50000"/>
                </a:schemeClr>
              </a:solidFill>
              <a:latin typeface="Cambria" panose="02040503050406030204" pitchFamily="18" charset="0"/>
              <a:ea typeface="Cambria" panose="02040503050406030204" pitchFamily="18" charset="0"/>
            </a:endParaRPr>
          </a:p>
          <a:p>
            <a:pPr lvl="1"/>
            <a:r>
              <a:rPr lang="en-US" sz="1800" dirty="0">
                <a:solidFill>
                  <a:schemeClr val="accent1">
                    <a:lumMod val="50000"/>
                  </a:schemeClr>
                </a:solidFill>
                <a:latin typeface="Cambria" panose="02040503050406030204" pitchFamily="18" charset="0"/>
                <a:ea typeface="Cambria" panose="02040503050406030204" pitchFamily="18" charset="0"/>
              </a:rPr>
              <a:t>HB 206 signed by Governor Bevin on April 10, 2017</a:t>
            </a:r>
          </a:p>
          <a:p>
            <a:pPr marL="457181" lvl="1" indent="0">
              <a:buNone/>
            </a:pPr>
            <a:endParaRPr lang="en-US" sz="20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2019 Legislative Session </a:t>
            </a:r>
            <a:r>
              <a:rPr lang="en-US" sz="2000" dirty="0">
                <a:solidFill>
                  <a:schemeClr val="accent1">
                    <a:lumMod val="50000"/>
                  </a:schemeClr>
                </a:solidFill>
                <a:latin typeface="Cambria" panose="02040503050406030204" pitchFamily="18" charset="0"/>
                <a:ea typeface="Cambria" panose="02040503050406030204" pitchFamily="18" charset="0"/>
              </a:rPr>
              <a:t>– Work Ready KY Scholarship established</a:t>
            </a:r>
          </a:p>
          <a:p>
            <a:pPr lvl="1"/>
            <a:r>
              <a:rPr lang="en-US" sz="1800" dirty="0">
                <a:solidFill>
                  <a:schemeClr val="accent1">
                    <a:lumMod val="50000"/>
                  </a:schemeClr>
                </a:solidFill>
                <a:latin typeface="Cambria" panose="02040503050406030204" pitchFamily="18" charset="0"/>
                <a:ea typeface="Cambria" panose="02040503050406030204" pitchFamily="18" charset="0"/>
              </a:rPr>
              <a:t>SB 98 signed by Gov. Bevin on March 26, 2019</a:t>
            </a:r>
          </a:p>
          <a:p>
            <a:pPr lvl="1"/>
            <a:r>
              <a:rPr lang="en-US" sz="1800" dirty="0">
                <a:solidFill>
                  <a:schemeClr val="accent1">
                    <a:lumMod val="50000"/>
                  </a:schemeClr>
                </a:solidFill>
                <a:latin typeface="Cambria" panose="02040503050406030204" pitchFamily="18" charset="0"/>
                <a:ea typeface="Cambria" panose="02040503050406030204" pitchFamily="18" charset="0"/>
              </a:rPr>
              <a:t>Includes Work Ready Dual Credit for high school students</a:t>
            </a:r>
          </a:p>
          <a:p>
            <a:pPr lvl="1">
              <a:buFont typeface="Wingdings" panose="05000000000000000000" pitchFamily="2" charset="2"/>
              <a:buChar char="Ø"/>
            </a:pPr>
            <a:endParaRPr lang="en-US" dirty="0">
              <a:solidFill>
                <a:schemeClr val="accent1">
                  <a:lumMod val="50000"/>
                </a:schemeClr>
              </a:solidFill>
            </a:endParaRPr>
          </a:p>
          <a:p>
            <a:pPr lvl="1"/>
            <a:endParaRPr lang="en-US" dirty="0"/>
          </a:p>
          <a:p>
            <a:pPr lvl="1"/>
            <a:endParaRPr lang="en-US" sz="1600" dirty="0"/>
          </a:p>
          <a:p>
            <a:pPr marL="682598" indent="-457181"/>
            <a:endParaRPr lang="en-US" dirty="0"/>
          </a:p>
        </p:txBody>
      </p:sp>
    </p:spTree>
    <p:extLst>
      <p:ext uri="{BB962C8B-B14F-4D97-AF65-F5344CB8AC3E}">
        <p14:creationId xmlns:p14="http://schemas.microsoft.com/office/powerpoint/2010/main" val="3253832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Legislative History</a:t>
            </a:r>
          </a:p>
        </p:txBody>
      </p:sp>
      <p:sp>
        <p:nvSpPr>
          <p:cNvPr id="3" name="Content Placeholder 2"/>
          <p:cNvSpPr>
            <a:spLocks noGrp="1"/>
          </p:cNvSpPr>
          <p:nvPr>
            <p:ph idx="1"/>
          </p:nvPr>
        </p:nvSpPr>
        <p:spPr>
          <a:xfrm>
            <a:off x="1347543" y="1447800"/>
            <a:ext cx="8939463" cy="5410199"/>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2020 Legislative Session</a:t>
            </a:r>
          </a:p>
          <a:p>
            <a:pPr lvl="1"/>
            <a:r>
              <a:rPr lang="en-US" sz="2000" dirty="0">
                <a:solidFill>
                  <a:schemeClr val="accent1">
                    <a:lumMod val="50000"/>
                  </a:schemeClr>
                </a:solidFill>
                <a:latin typeface="Cambria" panose="02040503050406030204" pitchFamily="18" charset="0"/>
                <a:ea typeface="Cambria" panose="02040503050406030204" pitchFamily="18" charset="0"/>
              </a:rPr>
              <a:t>Biennial budget bill “notwithstands” program statutes</a:t>
            </a:r>
          </a:p>
          <a:p>
            <a:pPr lvl="2"/>
            <a:r>
              <a:rPr lang="en-US" sz="1900" dirty="0">
                <a:solidFill>
                  <a:schemeClr val="accent1">
                    <a:lumMod val="50000"/>
                  </a:schemeClr>
                </a:solidFill>
                <a:latin typeface="Cambria" panose="02040503050406030204" pitchFamily="18" charset="0"/>
                <a:ea typeface="Cambria" panose="02040503050406030204" pitchFamily="18" charset="0"/>
              </a:rPr>
              <a:t>Work Ready Dual Credit funded through Dual Credit Scholarship program</a:t>
            </a:r>
          </a:p>
          <a:p>
            <a:pPr lvl="2"/>
            <a:r>
              <a:rPr lang="en-US" sz="1900" dirty="0">
                <a:solidFill>
                  <a:schemeClr val="accent1">
                    <a:lumMod val="50000"/>
                  </a:schemeClr>
                </a:solidFill>
                <a:latin typeface="Cambria" panose="02040503050406030204" pitchFamily="18" charset="0"/>
                <a:ea typeface="Cambria" panose="02040503050406030204" pitchFamily="18" charset="0"/>
              </a:rPr>
              <a:t>DC tuition ceiling increased to 2/5 (40%) of KCTCS per hour in-state tuition rate</a:t>
            </a:r>
            <a:endParaRPr lang="en-US" sz="8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2021 Legislative Session</a:t>
            </a:r>
          </a:p>
          <a:p>
            <a:pPr lvl="1"/>
            <a:r>
              <a:rPr lang="en-US" sz="1800" dirty="0">
                <a:solidFill>
                  <a:srgbClr val="4472C4">
                    <a:lumMod val="50000"/>
                  </a:srgbClr>
                </a:solidFill>
                <a:latin typeface="Cambria" panose="02040503050406030204" pitchFamily="18" charset="0"/>
                <a:ea typeface="Cambria" panose="02040503050406030204" pitchFamily="18" charset="0"/>
              </a:rPr>
              <a:t>DC merger bills (HB 153 &amp; HB 383) did not pass </a:t>
            </a:r>
          </a:p>
          <a:p>
            <a:pPr marL="457177" lvl="1" indent="0">
              <a:buNone/>
            </a:pPr>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2022 Legislative Session</a:t>
            </a:r>
          </a:p>
          <a:p>
            <a:pPr lvl="1"/>
            <a:r>
              <a:rPr lang="en-US" sz="2000" dirty="0">
                <a:solidFill>
                  <a:schemeClr val="accent1">
                    <a:lumMod val="50000"/>
                  </a:schemeClr>
                </a:solidFill>
                <a:latin typeface="Cambria" panose="02040503050406030204" pitchFamily="18" charset="0"/>
                <a:ea typeface="Cambria" panose="02040503050406030204" pitchFamily="18" charset="0"/>
              </a:rPr>
              <a:t>Biennial budget bill “notwithstands” program statutes again</a:t>
            </a:r>
          </a:p>
          <a:p>
            <a:pPr lvl="2"/>
            <a:r>
              <a:rPr lang="en-US" sz="1800" dirty="0">
                <a:solidFill>
                  <a:schemeClr val="accent1">
                    <a:lumMod val="50000"/>
                  </a:schemeClr>
                </a:solidFill>
                <a:latin typeface="Cambria" panose="02040503050406030204" pitchFamily="18" charset="0"/>
                <a:ea typeface="Cambria" panose="02040503050406030204" pitchFamily="18" charset="0"/>
              </a:rPr>
              <a:t>WKDC funded through DCS for 2022-23 and 2023-24</a:t>
            </a:r>
          </a:p>
          <a:p>
            <a:pPr lvl="2"/>
            <a:r>
              <a:rPr lang="en-US" sz="1800" dirty="0">
                <a:solidFill>
                  <a:schemeClr val="accent1">
                    <a:lumMod val="50000"/>
                  </a:schemeClr>
                </a:solidFill>
                <a:latin typeface="Cambria" panose="02040503050406030204" pitchFamily="18" charset="0"/>
                <a:ea typeface="Cambria" panose="02040503050406030204" pitchFamily="18" charset="0"/>
              </a:rPr>
              <a:t>DC tuition ceiling increased to ½ (50%) of KCTCS per hour in-state tuition rate</a:t>
            </a:r>
          </a:p>
          <a:p>
            <a:pPr lvl="2"/>
            <a:r>
              <a:rPr lang="en-US" sz="1800" dirty="0">
                <a:solidFill>
                  <a:schemeClr val="accent1">
                    <a:lumMod val="50000"/>
                  </a:schemeClr>
                </a:solidFill>
                <a:latin typeface="Cambria" panose="02040503050406030204" pitchFamily="18" charset="0"/>
                <a:ea typeface="Cambria" panose="02040503050406030204" pitchFamily="18" charset="0"/>
              </a:rPr>
              <a:t>Eligibility shifts to type of coursework – Gen Ed (2 per year) and CTE (2 per year) for a possible maximum of 12 dual credit courses per student</a:t>
            </a:r>
          </a:p>
          <a:p>
            <a:pPr marL="914354" lvl="2" indent="0">
              <a:buNone/>
            </a:pPr>
            <a:endParaRPr lang="en-US" sz="800" dirty="0">
              <a:solidFill>
                <a:schemeClr val="accent1">
                  <a:lumMod val="50000"/>
                </a:schemeClr>
              </a:solidFill>
              <a:latin typeface="Cambria" panose="02040503050406030204" pitchFamily="18" charset="0"/>
              <a:ea typeface="Cambria" panose="02040503050406030204" pitchFamily="18" charset="0"/>
            </a:endParaRPr>
          </a:p>
          <a:p>
            <a:pPr marL="457177" lvl="1" indent="0">
              <a:buNone/>
            </a:pPr>
            <a:endParaRPr lang="en-US" sz="2000" dirty="0">
              <a:solidFill>
                <a:schemeClr val="accent1">
                  <a:lumMod val="50000"/>
                </a:schemeClr>
              </a:solidFill>
              <a:latin typeface="Cambria" panose="02040503050406030204" pitchFamily="18" charset="0"/>
              <a:ea typeface="Cambria" panose="02040503050406030204" pitchFamily="18" charset="0"/>
            </a:endParaRPr>
          </a:p>
          <a:p>
            <a:pPr lvl="2"/>
            <a:endParaRPr lang="en-US" sz="1600" dirty="0">
              <a:solidFill>
                <a:schemeClr val="accent1">
                  <a:lumMod val="50000"/>
                </a:schemeClr>
              </a:solidFill>
            </a:endParaRPr>
          </a:p>
          <a:p>
            <a:endParaRPr lang="en-US" sz="800" dirty="0">
              <a:solidFill>
                <a:schemeClr val="accent1">
                  <a:lumMod val="50000"/>
                </a:schemeClr>
              </a:solidFill>
            </a:endParaRPr>
          </a:p>
          <a:p>
            <a:pPr marL="457181" lvl="1" indent="0">
              <a:buNone/>
            </a:pPr>
            <a:endParaRPr lang="en-US" sz="2000" dirty="0">
              <a:solidFill>
                <a:schemeClr val="accent1">
                  <a:lumMod val="50000"/>
                </a:schemeClr>
              </a:solidFill>
            </a:endParaRPr>
          </a:p>
          <a:p>
            <a:pPr lvl="1">
              <a:buFont typeface="Wingdings" panose="05000000000000000000" pitchFamily="2" charset="2"/>
              <a:buChar char="Ø"/>
            </a:pPr>
            <a:endParaRPr lang="en-US" dirty="0">
              <a:solidFill>
                <a:schemeClr val="accent1">
                  <a:lumMod val="50000"/>
                </a:schemeClr>
              </a:solidFill>
            </a:endParaRPr>
          </a:p>
          <a:p>
            <a:pPr lvl="1"/>
            <a:endParaRPr lang="en-US" dirty="0"/>
          </a:p>
          <a:p>
            <a:pPr lvl="1"/>
            <a:endParaRPr lang="en-US" sz="1600" dirty="0"/>
          </a:p>
          <a:p>
            <a:pPr marL="682598" indent="-457181"/>
            <a:endParaRPr lang="en-US" dirty="0"/>
          </a:p>
        </p:txBody>
      </p:sp>
    </p:spTree>
    <p:extLst>
      <p:ext uri="{BB962C8B-B14F-4D97-AF65-F5344CB8AC3E}">
        <p14:creationId xmlns:p14="http://schemas.microsoft.com/office/powerpoint/2010/main" val="375441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Legislative History</a:t>
            </a:r>
          </a:p>
        </p:txBody>
      </p:sp>
      <p:sp>
        <p:nvSpPr>
          <p:cNvPr id="3" name="Content Placeholder 2"/>
          <p:cNvSpPr>
            <a:spLocks noGrp="1"/>
          </p:cNvSpPr>
          <p:nvPr>
            <p:ph idx="1"/>
          </p:nvPr>
        </p:nvSpPr>
        <p:spPr>
          <a:xfrm>
            <a:off x="1347543" y="1447800"/>
            <a:ext cx="8939463" cy="5410199"/>
          </a:xfrm>
        </p:spPr>
        <p:txBody>
          <a:bodyPr>
            <a:normAutofit/>
          </a:bodyPr>
          <a:lstStyle/>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2023 Legislative Session</a:t>
            </a:r>
          </a:p>
          <a:p>
            <a:pPr lvl="1"/>
            <a:r>
              <a:rPr lang="en-US" sz="2000" dirty="0">
                <a:solidFill>
                  <a:schemeClr val="accent1">
                    <a:lumMod val="50000"/>
                  </a:schemeClr>
                </a:solidFill>
                <a:latin typeface="Cambria" panose="02040503050406030204" pitchFamily="18" charset="0"/>
                <a:ea typeface="Cambria" panose="02040503050406030204" pitchFamily="18" charset="0"/>
              </a:rPr>
              <a:t>DC merger bill (HB 18) did not pass</a:t>
            </a:r>
          </a:p>
          <a:p>
            <a:pPr marL="457177" lvl="1" indent="0">
              <a:buNone/>
            </a:pPr>
            <a:endParaRPr lang="en-US" sz="11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400" dirty="0">
                <a:solidFill>
                  <a:schemeClr val="accent1">
                    <a:lumMod val="50000"/>
                  </a:schemeClr>
                </a:solidFill>
                <a:latin typeface="Cambria" panose="02040503050406030204" pitchFamily="18" charset="0"/>
                <a:ea typeface="Cambria" panose="02040503050406030204" pitchFamily="18" charset="0"/>
              </a:rPr>
              <a:t>2024 Legislative Session</a:t>
            </a:r>
          </a:p>
          <a:p>
            <a:pPr lvl="1"/>
            <a:r>
              <a:rPr lang="en-US" sz="2000" dirty="0">
                <a:solidFill>
                  <a:srgbClr val="4472C4">
                    <a:lumMod val="50000"/>
                  </a:srgbClr>
                </a:solidFill>
                <a:latin typeface="Cambria" panose="02040503050406030204" pitchFamily="18" charset="0"/>
                <a:ea typeface="Cambria" panose="02040503050406030204" pitchFamily="18" charset="0"/>
              </a:rPr>
              <a:t>DC merger bill (HB 399) did not pass</a:t>
            </a:r>
            <a:endParaRPr lang="en-US" dirty="0">
              <a:solidFill>
                <a:schemeClr val="accent1">
                  <a:lumMod val="50000"/>
                </a:schemeClr>
              </a:solidFill>
              <a:latin typeface="Cambria" panose="02040503050406030204" pitchFamily="18" charset="0"/>
              <a:ea typeface="Cambria" panose="02040503050406030204" pitchFamily="18" charset="0"/>
            </a:endParaRPr>
          </a:p>
          <a:p>
            <a:pPr lvl="1"/>
            <a:r>
              <a:rPr lang="en-US" sz="2000" dirty="0">
                <a:solidFill>
                  <a:schemeClr val="accent1">
                    <a:lumMod val="50000"/>
                  </a:schemeClr>
                </a:solidFill>
                <a:latin typeface="Cambria" panose="02040503050406030204" pitchFamily="18" charset="0"/>
                <a:ea typeface="Cambria" panose="02040503050406030204" pitchFamily="18" charset="0"/>
              </a:rPr>
              <a:t>Biennial budget bill “notwithstands” program statutes again</a:t>
            </a:r>
          </a:p>
          <a:p>
            <a:pPr lvl="2"/>
            <a:r>
              <a:rPr lang="en-US" sz="1800" dirty="0">
                <a:solidFill>
                  <a:schemeClr val="accent1">
                    <a:lumMod val="50000"/>
                  </a:schemeClr>
                </a:solidFill>
                <a:latin typeface="Cambria" panose="02040503050406030204" pitchFamily="18" charset="0"/>
                <a:ea typeface="Cambria" panose="02040503050406030204" pitchFamily="18" charset="0"/>
              </a:rPr>
              <a:t>WKDC funded through DCS for 2024-25 and 2025-26</a:t>
            </a:r>
          </a:p>
          <a:p>
            <a:pPr lvl="2"/>
            <a:r>
              <a:rPr lang="en-US" sz="1800" dirty="0">
                <a:solidFill>
                  <a:schemeClr val="accent1">
                    <a:lumMod val="50000"/>
                  </a:schemeClr>
                </a:solidFill>
                <a:latin typeface="Cambria" panose="02040503050406030204" pitchFamily="18" charset="0"/>
                <a:ea typeface="Cambria" panose="02040503050406030204" pitchFamily="18" charset="0"/>
              </a:rPr>
              <a:t>DC tuition ceiling increased to ½ (50%) of KCTCS per hour in-state tuition rate</a:t>
            </a:r>
          </a:p>
          <a:p>
            <a:pPr lvl="2"/>
            <a:r>
              <a:rPr lang="en-US" sz="1800" dirty="0">
                <a:solidFill>
                  <a:schemeClr val="accent1">
                    <a:lumMod val="50000"/>
                  </a:schemeClr>
                </a:solidFill>
                <a:latin typeface="Cambria" panose="02040503050406030204" pitchFamily="18" charset="0"/>
                <a:ea typeface="Cambria" panose="02040503050406030204" pitchFamily="18" charset="0"/>
              </a:rPr>
              <a:t>Eligibility shifts to type of coursework – Gen Ed (2 per year) and CTE (2 per year) for a possible maximum of 12 dual credit courses per student</a:t>
            </a:r>
          </a:p>
          <a:p>
            <a:pPr marL="914354" lvl="2" indent="0">
              <a:buNone/>
            </a:pPr>
            <a:endParaRPr lang="en-US" sz="800" dirty="0">
              <a:solidFill>
                <a:schemeClr val="accent1">
                  <a:lumMod val="50000"/>
                </a:schemeClr>
              </a:solidFill>
              <a:latin typeface="Cambria" panose="02040503050406030204" pitchFamily="18" charset="0"/>
              <a:ea typeface="Cambria" panose="02040503050406030204" pitchFamily="18" charset="0"/>
            </a:endParaRPr>
          </a:p>
          <a:p>
            <a:pPr lvl="1">
              <a:buFont typeface="Wingdings" panose="05000000000000000000" pitchFamily="2" charset="2"/>
              <a:buChar char="Ø"/>
            </a:pPr>
            <a:endParaRPr lang="en-US" sz="2000" dirty="0">
              <a:solidFill>
                <a:schemeClr val="accent1">
                  <a:lumMod val="50000"/>
                </a:schemeClr>
              </a:solidFill>
              <a:latin typeface="Cambria" panose="02040503050406030204" pitchFamily="18" charset="0"/>
              <a:ea typeface="Cambria" panose="02040503050406030204" pitchFamily="18" charset="0"/>
            </a:endParaRPr>
          </a:p>
          <a:p>
            <a:pPr lvl="2"/>
            <a:endParaRPr lang="en-US" sz="1600" dirty="0">
              <a:solidFill>
                <a:schemeClr val="accent1">
                  <a:lumMod val="50000"/>
                </a:schemeClr>
              </a:solidFill>
            </a:endParaRPr>
          </a:p>
          <a:p>
            <a:endParaRPr lang="en-US" sz="800" dirty="0">
              <a:solidFill>
                <a:schemeClr val="accent1">
                  <a:lumMod val="50000"/>
                </a:schemeClr>
              </a:solidFill>
            </a:endParaRPr>
          </a:p>
          <a:p>
            <a:pPr marL="457181" lvl="1" indent="0">
              <a:buNone/>
            </a:pPr>
            <a:endParaRPr lang="en-US" sz="2000" dirty="0">
              <a:solidFill>
                <a:schemeClr val="accent1">
                  <a:lumMod val="50000"/>
                </a:schemeClr>
              </a:solidFill>
            </a:endParaRPr>
          </a:p>
          <a:p>
            <a:pPr lvl="1">
              <a:buFont typeface="Wingdings" panose="05000000000000000000" pitchFamily="2" charset="2"/>
              <a:buChar char="Ø"/>
            </a:pPr>
            <a:endParaRPr lang="en-US" dirty="0">
              <a:solidFill>
                <a:schemeClr val="accent1">
                  <a:lumMod val="50000"/>
                </a:schemeClr>
              </a:solidFill>
            </a:endParaRPr>
          </a:p>
          <a:p>
            <a:pPr lvl="1"/>
            <a:endParaRPr lang="en-US" dirty="0"/>
          </a:p>
          <a:p>
            <a:pPr lvl="1"/>
            <a:endParaRPr lang="en-US" sz="1600" dirty="0"/>
          </a:p>
          <a:p>
            <a:pPr marL="682598" indent="-457181"/>
            <a:endParaRPr lang="en-US" dirty="0"/>
          </a:p>
        </p:txBody>
      </p:sp>
      <p:pic>
        <p:nvPicPr>
          <p:cNvPr id="1026" name="Picture 2" descr="15,300+ Legal Gavel Stock Illustrations, Royalty-Free Vector Graphics &amp; Clip  Art - iStock | Legal gavel icon, Court legal gavel, Legal gavel and scales">
            <a:extLst>
              <a:ext uri="{FF2B5EF4-FFF2-40B4-BE49-F238E27FC236}">
                <a16:creationId xmlns:a16="http://schemas.microsoft.com/office/drawing/2014/main" id="{78228486-391D-4CAE-B431-DE9C130B1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947" y="5010149"/>
            <a:ext cx="184785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903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5" y="1"/>
            <a:ext cx="108204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Dual Credit Scholarship Eligibility</a:t>
            </a:r>
          </a:p>
        </p:txBody>
      </p:sp>
      <p:sp>
        <p:nvSpPr>
          <p:cNvPr id="3" name="Content Placeholder 2"/>
          <p:cNvSpPr>
            <a:spLocks noGrp="1"/>
          </p:cNvSpPr>
          <p:nvPr>
            <p:ph idx="1"/>
          </p:nvPr>
        </p:nvSpPr>
        <p:spPr>
          <a:xfrm>
            <a:off x="977753" y="1690690"/>
            <a:ext cx="8642499" cy="4802187"/>
          </a:xfrm>
        </p:spPr>
        <p:txBody>
          <a:bodyPr/>
          <a:lstStyle/>
          <a:p>
            <a:pPr marL="114295" indent="0">
              <a:buNone/>
            </a:pPr>
            <a:r>
              <a:rPr lang="en-US" dirty="0">
                <a:solidFill>
                  <a:schemeClr val="accent1">
                    <a:lumMod val="50000"/>
                  </a:schemeClr>
                </a:solidFill>
                <a:latin typeface="Cambria" panose="02040503050406030204" pitchFamily="18" charset="0"/>
                <a:ea typeface="Cambria" panose="02040503050406030204" pitchFamily="18" charset="0"/>
              </a:rPr>
              <a:t>To be considered eligible, a student must:</a:t>
            </a:r>
          </a:p>
          <a:p>
            <a:pPr marL="114295"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a Kentucky resident</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in a Kentucky high school in grades 11 or 12</a:t>
            </a:r>
          </a:p>
          <a:p>
            <a:pPr lvl="1"/>
            <a:r>
              <a:rPr lang="en-US" sz="2000" dirty="0">
                <a:solidFill>
                  <a:schemeClr val="accent1">
                    <a:lumMod val="50000"/>
                  </a:schemeClr>
                </a:solidFill>
                <a:latin typeface="Cambria" panose="02040503050406030204" pitchFamily="18" charset="0"/>
                <a:ea typeface="Cambria" panose="02040503050406030204" pitchFamily="18" charset="0"/>
              </a:rPr>
              <a:t>Available to public, private and homeschool students</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or accepted for enrollment, in an approved dual credit course at a participating Kentucky college or university</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Students must meet postsecondary admission requirements</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Complete a 30 minute college success counseling session</a:t>
            </a:r>
          </a:p>
          <a:p>
            <a:endParaRPr lang="en-US" dirty="0">
              <a:solidFill>
                <a:schemeClr val="accent1">
                  <a:lumMod val="50000"/>
                </a:schemeClr>
              </a:solidFill>
              <a:latin typeface="Cambria" panose="02040503050406030204" pitchFamily="18" charset="0"/>
              <a:ea typeface="Cambria" panose="02040503050406030204" pitchFamily="18" charset="0"/>
            </a:endParaRPr>
          </a:p>
          <a:p>
            <a:pPr marL="114295" indent="0">
              <a:buNone/>
            </a:pPr>
            <a:endParaRPr lang="en-US" dirty="0"/>
          </a:p>
        </p:txBody>
      </p:sp>
    </p:spTree>
    <p:extLst>
      <p:ext uri="{BB962C8B-B14F-4D97-AF65-F5344CB8AC3E}">
        <p14:creationId xmlns:p14="http://schemas.microsoft.com/office/powerpoint/2010/main" val="206646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5" y="1"/>
            <a:ext cx="10820400"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Work Ready DC Scholarship Eligibility</a:t>
            </a:r>
          </a:p>
        </p:txBody>
      </p:sp>
      <p:sp>
        <p:nvSpPr>
          <p:cNvPr id="3" name="Content Placeholder 2"/>
          <p:cNvSpPr>
            <a:spLocks noGrp="1"/>
          </p:cNvSpPr>
          <p:nvPr>
            <p:ph idx="1"/>
          </p:nvPr>
        </p:nvSpPr>
        <p:spPr>
          <a:xfrm>
            <a:off x="977753" y="1690690"/>
            <a:ext cx="8642499" cy="4802187"/>
          </a:xfrm>
        </p:spPr>
        <p:txBody>
          <a:bodyPr/>
          <a:lstStyle/>
          <a:p>
            <a:pPr marL="114295" indent="0">
              <a:buNone/>
            </a:pPr>
            <a:r>
              <a:rPr lang="en-US" sz="2400" dirty="0">
                <a:solidFill>
                  <a:schemeClr val="accent1">
                    <a:lumMod val="50000"/>
                  </a:schemeClr>
                </a:solidFill>
                <a:latin typeface="Cambria" panose="02040503050406030204" pitchFamily="18" charset="0"/>
                <a:ea typeface="Cambria" panose="02040503050406030204" pitchFamily="18" charset="0"/>
              </a:rPr>
              <a:t>To be considered eligible, a student must:</a:t>
            </a:r>
          </a:p>
          <a:p>
            <a:pPr marL="114295"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a Kentucky resident</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in a Kentucky high school in grades 9 - 12</a:t>
            </a:r>
          </a:p>
          <a:p>
            <a:pPr>
              <a:buFont typeface="Wingdings" panose="05000000000000000000" pitchFamily="2" charset="2"/>
              <a:buChar char="Ø"/>
            </a:pPr>
            <a:r>
              <a:rPr lang="en-US" sz="2000" dirty="0">
                <a:solidFill>
                  <a:schemeClr val="accent1">
                    <a:lumMod val="50000"/>
                  </a:schemeClr>
                </a:solidFill>
                <a:latin typeface="Cambria" panose="02040503050406030204" pitchFamily="18" charset="0"/>
                <a:ea typeface="Cambria" panose="02040503050406030204" pitchFamily="18" charset="0"/>
              </a:rPr>
              <a:t>Be enrolled, or accepted for enrollment, at a participating Kentucky college or university in a career and technical education (CTE) dual credit course within a career pathway approved by the Kentucky Department of Education that leads to an industry-recognized credential</a:t>
            </a:r>
          </a:p>
          <a:p>
            <a:pPr lvl="1"/>
            <a:r>
              <a:rPr lang="en-US" sz="2000" dirty="0">
                <a:solidFill>
                  <a:schemeClr val="accent1">
                    <a:lumMod val="50000"/>
                  </a:schemeClr>
                </a:solidFill>
                <a:latin typeface="Cambria" panose="02040503050406030204" pitchFamily="18" charset="0"/>
                <a:ea typeface="Cambria" panose="02040503050406030204" pitchFamily="18" charset="0"/>
              </a:rPr>
              <a:t>Students must meet postsecondary admission requirements</a:t>
            </a:r>
          </a:p>
          <a:p>
            <a:pPr>
              <a:buFont typeface="Wingdings" panose="05000000000000000000" pitchFamily="2" charset="2"/>
              <a:buChar char="Ø"/>
            </a:pPr>
            <a:endParaRPr lang="en-US" sz="2400" dirty="0">
              <a:solidFill>
                <a:schemeClr val="accent1">
                  <a:lumMod val="50000"/>
                </a:schemeClr>
              </a:solidFill>
            </a:endParaRPr>
          </a:p>
          <a:p>
            <a:endParaRPr lang="en-US" dirty="0">
              <a:solidFill>
                <a:schemeClr val="accent1">
                  <a:lumMod val="50000"/>
                </a:schemeClr>
              </a:solidFill>
            </a:endParaRPr>
          </a:p>
          <a:p>
            <a:pPr marL="114295" indent="0">
              <a:buNone/>
            </a:pPr>
            <a:endParaRPr lang="en-US" dirty="0"/>
          </a:p>
        </p:txBody>
      </p:sp>
    </p:spTree>
    <p:extLst>
      <p:ext uri="{BB962C8B-B14F-4D97-AF65-F5344CB8AC3E}">
        <p14:creationId xmlns:p14="http://schemas.microsoft.com/office/powerpoint/2010/main" val="275861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49004-EFA3-452D-A0DE-FE167325C65F}"/>
              </a:ext>
            </a:extLst>
          </p:cNvPr>
          <p:cNvSpPr>
            <a:spLocks noGrp="1"/>
          </p:cNvSpPr>
          <p:nvPr>
            <p:ph type="title"/>
          </p:nvPr>
        </p:nvSpPr>
        <p:spPr>
          <a:xfrm>
            <a:off x="838200" y="26572"/>
            <a:ext cx="10515600" cy="1325563"/>
          </a:xfrm>
        </p:spPr>
        <p:txBody>
          <a:bodyPr/>
          <a:lstStyle/>
          <a:p>
            <a:r>
              <a:rPr lang="en-US" dirty="0">
                <a:solidFill>
                  <a:schemeClr val="accent1">
                    <a:lumMod val="75000"/>
                  </a:schemeClr>
                </a:solidFill>
                <a:latin typeface="Cambria" panose="02040503050406030204" pitchFamily="18" charset="0"/>
                <a:ea typeface="Cambria" panose="02040503050406030204" pitchFamily="18" charset="0"/>
              </a:rPr>
              <a:t>Eligibility Overview</a:t>
            </a:r>
          </a:p>
        </p:txBody>
      </p:sp>
      <p:pic>
        <p:nvPicPr>
          <p:cNvPr id="4" name="Picture 3">
            <a:extLst>
              <a:ext uri="{FF2B5EF4-FFF2-40B4-BE49-F238E27FC236}">
                <a16:creationId xmlns:a16="http://schemas.microsoft.com/office/drawing/2014/main" id="{98270237-D6A7-42F8-985A-0802FDC9150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4" t="33221" r="34537" b="16926"/>
          <a:stretch/>
        </p:blipFill>
        <p:spPr bwMode="auto">
          <a:xfrm>
            <a:off x="1800367" y="1108176"/>
            <a:ext cx="8372901" cy="5209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B7AADF0-F019-46F2-B53C-BC8107FC04B5}"/>
              </a:ext>
            </a:extLst>
          </p:cNvPr>
          <p:cNvSpPr txBox="1"/>
          <p:nvPr/>
        </p:nvSpPr>
        <p:spPr>
          <a:xfrm>
            <a:off x="4581382" y="3496120"/>
            <a:ext cx="1963571" cy="338554"/>
          </a:xfrm>
          <a:prstGeom prst="rect">
            <a:avLst/>
          </a:prstGeom>
          <a:solidFill>
            <a:schemeClr val="accent5">
              <a:lumMod val="40000"/>
              <a:lumOff val="60000"/>
            </a:schemeClr>
          </a:solidFill>
        </p:spPr>
        <p:txBody>
          <a:bodyPr wrap="square" rtlCol="0">
            <a:spAutoFit/>
          </a:bodyPr>
          <a:lstStyle/>
          <a:p>
            <a:r>
              <a:rPr lang="en-US" sz="1600" i="1" dirty="0"/>
              <a:t>2 courses per year**</a:t>
            </a:r>
          </a:p>
        </p:txBody>
      </p:sp>
      <p:sp>
        <p:nvSpPr>
          <p:cNvPr id="6" name="TextBox 5">
            <a:extLst>
              <a:ext uri="{FF2B5EF4-FFF2-40B4-BE49-F238E27FC236}">
                <a16:creationId xmlns:a16="http://schemas.microsoft.com/office/drawing/2014/main" id="{C0208723-1C10-4895-9B96-F56A7656F811}"/>
              </a:ext>
            </a:extLst>
          </p:cNvPr>
          <p:cNvSpPr txBox="1"/>
          <p:nvPr/>
        </p:nvSpPr>
        <p:spPr>
          <a:xfrm>
            <a:off x="838200" y="6317213"/>
            <a:ext cx="9449937" cy="369332"/>
          </a:xfrm>
          <a:prstGeom prst="rect">
            <a:avLst/>
          </a:prstGeom>
          <a:noFill/>
        </p:spPr>
        <p:txBody>
          <a:bodyPr wrap="square" rtlCol="0">
            <a:spAutoFit/>
          </a:bodyPr>
          <a:lstStyle/>
          <a:p>
            <a:r>
              <a:rPr lang="en-US" i="1" dirty="0">
                <a:solidFill>
                  <a:srgbClr val="FF0000"/>
                </a:solidFill>
              </a:rPr>
              <a:t>**24-26 budget allows for 2 dual credit courses per year, subject to change in next budget cycle</a:t>
            </a:r>
          </a:p>
        </p:txBody>
      </p:sp>
      <p:sp>
        <p:nvSpPr>
          <p:cNvPr id="7" name="TextBox 6">
            <a:extLst>
              <a:ext uri="{FF2B5EF4-FFF2-40B4-BE49-F238E27FC236}">
                <a16:creationId xmlns:a16="http://schemas.microsoft.com/office/drawing/2014/main" id="{9A626386-50A4-449A-BE8F-B5B9EBE28330}"/>
              </a:ext>
            </a:extLst>
          </p:cNvPr>
          <p:cNvSpPr txBox="1"/>
          <p:nvPr/>
        </p:nvSpPr>
        <p:spPr>
          <a:xfrm>
            <a:off x="7096836" y="1352135"/>
            <a:ext cx="2825087" cy="369332"/>
          </a:xfrm>
          <a:prstGeom prst="rect">
            <a:avLst/>
          </a:prstGeom>
          <a:solidFill>
            <a:srgbClr val="FFC000"/>
          </a:solidFill>
        </p:spPr>
        <p:txBody>
          <a:bodyPr wrap="square" rtlCol="0">
            <a:spAutoFit/>
          </a:bodyPr>
          <a:lstStyle/>
          <a:p>
            <a:pPr algn="ctr"/>
            <a:r>
              <a:rPr lang="en-US" dirty="0">
                <a:ln w="0"/>
                <a:effectLst>
                  <a:outerShdw blurRad="38100" dist="19050" dir="2700000" algn="tl" rotWithShape="0">
                    <a:schemeClr val="dk1">
                      <a:alpha val="40000"/>
                    </a:schemeClr>
                  </a:outerShdw>
                </a:effectLst>
              </a:rPr>
              <a:t>Work Ready Dual Credit</a:t>
            </a:r>
          </a:p>
        </p:txBody>
      </p:sp>
      <p:sp>
        <p:nvSpPr>
          <p:cNvPr id="3" name="TextBox 2">
            <a:extLst>
              <a:ext uri="{FF2B5EF4-FFF2-40B4-BE49-F238E27FC236}">
                <a16:creationId xmlns:a16="http://schemas.microsoft.com/office/drawing/2014/main" id="{C52AC3C4-4666-4D94-98BB-836F1AF5EB2D}"/>
              </a:ext>
            </a:extLst>
          </p:cNvPr>
          <p:cNvSpPr txBox="1"/>
          <p:nvPr/>
        </p:nvSpPr>
        <p:spPr>
          <a:xfrm>
            <a:off x="5290781" y="2743965"/>
            <a:ext cx="550461" cy="369332"/>
          </a:xfrm>
          <a:prstGeom prst="rect">
            <a:avLst/>
          </a:prstGeom>
          <a:solidFill>
            <a:schemeClr val="accent5">
              <a:lumMod val="40000"/>
              <a:lumOff val="60000"/>
            </a:schemeClr>
          </a:solidFill>
        </p:spPr>
        <p:txBody>
          <a:bodyPr wrap="square" rtlCol="0">
            <a:spAutoFit/>
          </a:bodyPr>
          <a:lstStyle/>
          <a:p>
            <a:r>
              <a:rPr lang="en-US" b="1" dirty="0"/>
              <a:t>No</a:t>
            </a:r>
          </a:p>
        </p:txBody>
      </p:sp>
    </p:spTree>
    <p:extLst>
      <p:ext uri="{BB962C8B-B14F-4D97-AF65-F5344CB8AC3E}">
        <p14:creationId xmlns:p14="http://schemas.microsoft.com/office/powerpoint/2010/main" val="672791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86" y="60325"/>
            <a:ext cx="10839451" cy="1325563"/>
          </a:xfrm>
        </p:spPr>
        <p:txBody>
          <a:bodyPr>
            <a:normAutofit/>
          </a:bodyPr>
          <a:lstStyle/>
          <a:p>
            <a:r>
              <a:rPr lang="en-US" sz="4000" dirty="0">
                <a:solidFill>
                  <a:schemeClr val="accent1">
                    <a:lumMod val="75000"/>
                  </a:schemeClr>
                </a:solidFill>
                <a:latin typeface="Cambria" panose="02040503050406030204" pitchFamily="18" charset="0"/>
                <a:ea typeface="Cambria" panose="02040503050406030204" pitchFamily="18" charset="0"/>
              </a:rPr>
              <a:t>Defining an Approved Dual Credit Course</a:t>
            </a:r>
          </a:p>
        </p:txBody>
      </p:sp>
      <p:sp>
        <p:nvSpPr>
          <p:cNvPr id="3" name="Content Placeholder 2"/>
          <p:cNvSpPr>
            <a:spLocks noGrp="1"/>
          </p:cNvSpPr>
          <p:nvPr>
            <p:ph idx="1"/>
          </p:nvPr>
        </p:nvSpPr>
        <p:spPr>
          <a:xfrm>
            <a:off x="514354" y="1905001"/>
            <a:ext cx="10039351" cy="4587875"/>
          </a:xfrm>
        </p:spPr>
        <p:txBody>
          <a:bodyPr>
            <a:normAutofit lnSpcReduction="10000"/>
          </a:bodyPr>
          <a:lstStyle/>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Dual credit is a college-level course of study where a high school student receives credit from both the high school and postsecondary institution upon completion of the course.</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2">
                    <a:lumMod val="75000"/>
                  </a:schemeClr>
                </a:solidFill>
                <a:latin typeface="Cambria" panose="02040503050406030204" pitchFamily="18" charset="0"/>
                <a:ea typeface="Cambria" panose="02040503050406030204" pitchFamily="18" charset="0"/>
              </a:rPr>
              <a:t>……</a:t>
            </a:r>
            <a:r>
              <a:rPr lang="en-US" sz="2400" i="1" dirty="0">
                <a:solidFill>
                  <a:schemeClr val="accent2">
                    <a:lumMod val="75000"/>
                  </a:schemeClr>
                </a:solidFill>
                <a:latin typeface="Cambria" panose="02040503050406030204" pitchFamily="18" charset="0"/>
                <a:ea typeface="Cambria" panose="02040503050406030204" pitchFamily="18" charset="0"/>
              </a:rPr>
              <a:t>but is it really that simple?</a:t>
            </a:r>
          </a:p>
          <a:p>
            <a:pPr marL="0" indent="0">
              <a:buNone/>
            </a:pPr>
            <a:endParaRPr lang="en-US" sz="2400" i="1"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In practice, dual credit should be an </a:t>
            </a:r>
            <a:r>
              <a:rPr lang="en-US" sz="2400" i="1" dirty="0">
                <a:solidFill>
                  <a:schemeClr val="accent1">
                    <a:lumMod val="50000"/>
                  </a:schemeClr>
                </a:solidFill>
                <a:latin typeface="Cambria" panose="02040503050406030204" pitchFamily="18" charset="0"/>
                <a:ea typeface="Cambria" panose="02040503050406030204" pitchFamily="18" charset="0"/>
              </a:rPr>
              <a:t>agreed upon partnership between the high school and postsecondary institution</a:t>
            </a:r>
            <a:r>
              <a:rPr lang="en-US" sz="2400" dirty="0">
                <a:solidFill>
                  <a:schemeClr val="accent1">
                    <a:lumMod val="50000"/>
                  </a:schemeClr>
                </a:solidFill>
                <a:latin typeface="Cambria" panose="02040503050406030204" pitchFamily="18" charset="0"/>
                <a:ea typeface="Cambria" panose="02040503050406030204" pitchFamily="18" charset="0"/>
              </a:rPr>
              <a:t> whereby the student is allowed to receive credit from both entities if they successfully complete the course.</a:t>
            </a:r>
          </a:p>
          <a:p>
            <a:pPr marL="0" indent="0">
              <a:buNone/>
            </a:pPr>
            <a:endParaRPr lang="en-US" sz="2400" dirty="0">
              <a:solidFill>
                <a:schemeClr val="accent1">
                  <a:lumMod val="50000"/>
                </a:schemeClr>
              </a:solidFill>
              <a:latin typeface="Cambria" panose="02040503050406030204" pitchFamily="18" charset="0"/>
              <a:ea typeface="Cambria" panose="02040503050406030204" pitchFamily="18" charset="0"/>
            </a:endParaRPr>
          </a:p>
          <a:p>
            <a:pPr marL="0" indent="0">
              <a:buNone/>
            </a:pPr>
            <a:r>
              <a:rPr lang="en-US" sz="2400" dirty="0">
                <a:solidFill>
                  <a:schemeClr val="accent1">
                    <a:lumMod val="50000"/>
                  </a:schemeClr>
                </a:solidFill>
                <a:latin typeface="Cambria" panose="02040503050406030204" pitchFamily="18" charset="0"/>
                <a:ea typeface="Cambria" panose="02040503050406030204" pitchFamily="18" charset="0"/>
              </a:rPr>
              <a:t>Dual credit should not be any course offered from the institution’s course catalog that a high school “okays” at the student’s request.</a:t>
            </a:r>
          </a:p>
          <a:p>
            <a:pPr algn="ctr"/>
            <a:endParaRPr lang="en-US" dirty="0">
              <a:solidFill>
                <a:schemeClr val="accent1">
                  <a:lumMod val="50000"/>
                </a:schemeClr>
              </a:solidFill>
            </a:endParaRPr>
          </a:p>
          <a:p>
            <a:pPr lvl="1"/>
            <a:endParaRPr lang="en-US" dirty="0"/>
          </a:p>
          <a:p>
            <a:pPr marL="0" indent="0">
              <a:buNone/>
            </a:pPr>
            <a:endParaRPr lang="en-US" i="1" dirty="0">
              <a:solidFill>
                <a:srgbClr val="FF0000"/>
              </a:solidFill>
            </a:endParaRPr>
          </a:p>
          <a:p>
            <a:endParaRPr lang="en-US" dirty="0"/>
          </a:p>
        </p:txBody>
      </p:sp>
    </p:spTree>
    <p:extLst>
      <p:ext uri="{BB962C8B-B14F-4D97-AF65-F5344CB8AC3E}">
        <p14:creationId xmlns:p14="http://schemas.microsoft.com/office/powerpoint/2010/main" val="4079389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1073</TotalTime>
  <Words>2519</Words>
  <Application>Microsoft Office PowerPoint</Application>
  <PresentationFormat>Widescreen</PresentationFormat>
  <Paragraphs>331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Cambria</vt:lpstr>
      <vt:lpstr>Wingdings</vt:lpstr>
      <vt:lpstr>Office Theme</vt:lpstr>
      <vt:lpstr>PowerPoint Presentation</vt:lpstr>
      <vt:lpstr>Who is KHEAA? </vt:lpstr>
      <vt:lpstr>Legislative History</vt:lpstr>
      <vt:lpstr>Legislative History</vt:lpstr>
      <vt:lpstr>Legislative History</vt:lpstr>
      <vt:lpstr>Dual Credit Scholarship Eligibility</vt:lpstr>
      <vt:lpstr>Work Ready DC Scholarship Eligibility</vt:lpstr>
      <vt:lpstr>Eligibility Overview</vt:lpstr>
      <vt:lpstr>Defining an Approved Dual Credit Course</vt:lpstr>
      <vt:lpstr>Types of Coursework</vt:lpstr>
      <vt:lpstr>Postsecondary Participation</vt:lpstr>
      <vt:lpstr>Application &amp; Award Process</vt:lpstr>
      <vt:lpstr>Award Amount</vt:lpstr>
      <vt:lpstr>DCS Disbursement &amp; Returns</vt:lpstr>
      <vt:lpstr>Important Dates:</vt:lpstr>
      <vt:lpstr>Important Dates:</vt:lpstr>
      <vt:lpstr>Account Access, Enrollment &amp; Grade Reporting</vt:lpstr>
      <vt:lpstr>Grading</vt:lpstr>
      <vt:lpstr>    Things to consider… </vt:lpstr>
      <vt:lpstr>Reference Documents</vt:lpstr>
      <vt:lpstr>KHEAA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Gilpatrick, Rebecca</dc:creator>
  <cp:lastModifiedBy>Lewis, Roxanne L</cp:lastModifiedBy>
  <cp:revision>103</cp:revision>
  <cp:lastPrinted>2023-04-25T14:58:43Z</cp:lastPrinted>
  <dcterms:created xsi:type="dcterms:W3CDTF">2022-10-06T18:53:33Z</dcterms:created>
  <dcterms:modified xsi:type="dcterms:W3CDTF">2024-04-24T20:33:57Z</dcterms:modified>
</cp:coreProperties>
</file>