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5" r:id="rId4"/>
  </p:sldMasterIdLst>
  <p:notesMasterIdLst>
    <p:notesMasterId r:id="rId27"/>
  </p:notesMasterIdLst>
  <p:handoutMasterIdLst>
    <p:handoutMasterId r:id="rId28"/>
  </p:handoutMasterIdLst>
  <p:sldIdLst>
    <p:sldId id="326" r:id="rId5"/>
    <p:sldId id="345" r:id="rId6"/>
    <p:sldId id="346" r:id="rId7"/>
    <p:sldId id="334" r:id="rId8"/>
    <p:sldId id="356" r:id="rId9"/>
    <p:sldId id="357" r:id="rId10"/>
    <p:sldId id="354" r:id="rId11"/>
    <p:sldId id="343" r:id="rId12"/>
    <p:sldId id="352" r:id="rId13"/>
    <p:sldId id="353" r:id="rId14"/>
    <p:sldId id="358" r:id="rId15"/>
    <p:sldId id="359" r:id="rId16"/>
    <p:sldId id="360" r:id="rId17"/>
    <p:sldId id="361" r:id="rId18"/>
    <p:sldId id="328" r:id="rId19"/>
    <p:sldId id="338" r:id="rId20"/>
    <p:sldId id="337" r:id="rId21"/>
    <p:sldId id="351" r:id="rId22"/>
    <p:sldId id="362" r:id="rId23"/>
    <p:sldId id="335" r:id="rId24"/>
    <p:sldId id="340" r:id="rId25"/>
    <p:sldId id="363" r:id="rId26"/>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kins, Nicki" initials="JN" lastIdx="2" clrIdx="0">
    <p:extLst>
      <p:ext uri="{19B8F6BF-5375-455C-9EA6-DF929625EA0E}">
        <p15:presenceInfo xmlns:p15="http://schemas.microsoft.com/office/powerpoint/2012/main" userId="S::nje226@uky.edu::2efc95d9-e7a7-4821-be56-27f8f9e0b9d9" providerId="AD"/>
      </p:ext>
    </p:extLst>
  </p:cmAuthor>
  <p:cmAuthor id="2" name="Stephens, Nancy S." initials="SS" lastIdx="1" clrIdx="1">
    <p:extLst>
      <p:ext uri="{19B8F6BF-5375-455C-9EA6-DF929625EA0E}">
        <p15:presenceInfo xmlns:p15="http://schemas.microsoft.com/office/powerpoint/2012/main" userId="S::neseav0@uky.edu::06f44451-2a08-443b-9a71-5da5ad73b9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a:srgbClr val="0A4A8E"/>
    <a:srgbClr val="1605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570" autoAdjust="0"/>
  </p:normalViewPr>
  <p:slideViewPr>
    <p:cSldViewPr snapToGrid="0">
      <p:cViewPr varScale="1">
        <p:scale>
          <a:sx n="98" d="100"/>
          <a:sy n="98" d="100"/>
        </p:scale>
        <p:origin x="1974"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1E228C3-32E8-4D5C-A1E9-4D288076098B}" type="datetimeFigureOut">
              <a:rPr lang="en-US" smtClean="0"/>
              <a:t>4/26/2023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3739CC0-0CDF-4497-8764-9ED00B0DE170}" type="slidenum">
              <a:rPr lang="en-US" smtClean="0"/>
              <a:t>‹#›</a:t>
            </a:fld>
            <a:endParaRPr lang="en-US" dirty="0"/>
          </a:p>
        </p:txBody>
      </p:sp>
    </p:spTree>
    <p:extLst>
      <p:ext uri="{BB962C8B-B14F-4D97-AF65-F5344CB8AC3E}">
        <p14:creationId xmlns:p14="http://schemas.microsoft.com/office/powerpoint/2010/main" val="3697355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7972E38-5CE8-4627-A8A3-D46AF0E1911C}" type="datetimeFigureOut">
              <a:rPr lang="en-US" smtClean="0"/>
              <a:t>4/26/2023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82E68B0-41D8-4FFF-B790-5D6959FF81BE}" type="slidenum">
              <a:rPr lang="en-US" smtClean="0"/>
              <a:t>‹#›</a:t>
            </a:fld>
            <a:endParaRPr lang="en-US" dirty="0"/>
          </a:p>
        </p:txBody>
      </p:sp>
    </p:spTree>
    <p:extLst>
      <p:ext uri="{BB962C8B-B14F-4D97-AF65-F5344CB8AC3E}">
        <p14:creationId xmlns:p14="http://schemas.microsoft.com/office/powerpoint/2010/main" val="2160732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parents@uky.edu"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Welcome!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As we all prepare to welcome new students to campus this summer and fall, we thought it might be a good time to take a look at the newest generation of students who are coming to campus, their traits, their influences, and how we here at UK work to support their biggest influencers – their families.</a:t>
            </a:r>
          </a:p>
        </p:txBody>
      </p:sp>
      <p:sp>
        <p:nvSpPr>
          <p:cNvPr id="4" name="Slide Number Placeholder 3"/>
          <p:cNvSpPr>
            <a:spLocks noGrp="1"/>
          </p:cNvSpPr>
          <p:nvPr>
            <p:ph type="sldNum" sz="quarter" idx="5"/>
          </p:nvPr>
        </p:nvSpPr>
        <p:spPr/>
        <p:txBody>
          <a:bodyPr/>
          <a:lstStyle/>
          <a:p>
            <a:fld id="{D82E68B0-41D8-4FFF-B790-5D6959FF81BE}" type="slidenum">
              <a:rPr lang="en-US" smtClean="0"/>
              <a:t>1</a:t>
            </a:fld>
            <a:endParaRPr lang="en-US" dirty="0"/>
          </a:p>
        </p:txBody>
      </p:sp>
    </p:spTree>
    <p:extLst>
      <p:ext uri="{BB962C8B-B14F-4D97-AF65-F5344CB8AC3E}">
        <p14:creationId xmlns:p14="http://schemas.microsoft.com/office/powerpoint/2010/main" val="3333761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Nicki</a:t>
            </a:r>
          </a:p>
          <a:p>
            <a:pPr marL="171450" indent="-171450">
              <a:buFont typeface="Arial" panose="020B0604020202020204" pitchFamily="34" charset="0"/>
              <a:buChar char="•"/>
            </a:pPr>
            <a:r>
              <a:rPr lang="en-US" sz="1200" dirty="0"/>
              <a:t>This generation is motivated by social rewards, mentorship, and constant feedback. They also want to be doing meaningful work and be given responsibility. Like their predecessors, they also demand flexible schedules.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Other ways to motivate this generation is through experiential rewards and badges such as those earned in gaming and opportunities for personal growth. They also expect structure, clear directions, and transparency.</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Calibri" panose="020F0502020204030204" pitchFamily="34" charset="0"/>
              <a:ea typeface="Calibri" panose="020F0502020204030204" pitchFamily="34" charset="0"/>
            </a:endParaRP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Calibri" panose="020F0502020204030204" pitchFamily="34" charset="0"/>
              <a:ea typeface="Calibri" panose="020F0502020204030204" pitchFamily="34" charset="0"/>
            </a:endParaRPr>
          </a:p>
          <a:p>
            <a:pPr marL="174708" indent="-174708">
              <a:buFont typeface="Arial" panose="020B0604020202020204" pitchFamily="34" charset="0"/>
              <a:buChar char="•"/>
            </a:pPr>
            <a:endParaRPr lang="en-US" sz="1200" dirty="0"/>
          </a:p>
          <a:p>
            <a:endParaRPr lang="en-US" sz="1200" dirty="0">
              <a:cs typeface="Calibri"/>
            </a:endParaRPr>
          </a:p>
          <a:p>
            <a:endParaRPr lang="en-US" sz="1200" dirty="0">
              <a:cs typeface="Calibri"/>
            </a:endParaRPr>
          </a:p>
        </p:txBody>
      </p:sp>
      <p:sp>
        <p:nvSpPr>
          <p:cNvPr id="4" name="Slide Number Placeholder 3"/>
          <p:cNvSpPr>
            <a:spLocks noGrp="1"/>
          </p:cNvSpPr>
          <p:nvPr>
            <p:ph type="sldNum" sz="quarter" idx="5"/>
          </p:nvPr>
        </p:nvSpPr>
        <p:spPr/>
        <p:txBody>
          <a:bodyPr/>
          <a:lstStyle/>
          <a:p>
            <a:fld id="{D82E68B0-41D8-4FFF-B790-5D6959FF81BE}" type="slidenum">
              <a:rPr lang="en-US" smtClean="0"/>
              <a:t>10</a:t>
            </a:fld>
            <a:endParaRPr lang="en-US" dirty="0"/>
          </a:p>
        </p:txBody>
      </p:sp>
    </p:spTree>
    <p:extLst>
      <p:ext uri="{BB962C8B-B14F-4D97-AF65-F5344CB8AC3E}">
        <p14:creationId xmlns:p14="http://schemas.microsoft.com/office/powerpoint/2010/main" val="764651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Nicki</a:t>
            </a:r>
          </a:p>
        </p:txBody>
      </p:sp>
      <p:sp>
        <p:nvSpPr>
          <p:cNvPr id="4" name="Slide Number Placeholder 3"/>
          <p:cNvSpPr>
            <a:spLocks noGrp="1"/>
          </p:cNvSpPr>
          <p:nvPr>
            <p:ph type="sldNum" sz="quarter" idx="5"/>
          </p:nvPr>
        </p:nvSpPr>
        <p:spPr/>
        <p:txBody>
          <a:bodyPr/>
          <a:lstStyle/>
          <a:p>
            <a:fld id="{D82E68B0-41D8-4FFF-B790-5D6959FF81BE}" type="slidenum">
              <a:rPr lang="en-US" smtClean="0"/>
              <a:t>11</a:t>
            </a:fld>
            <a:endParaRPr lang="en-US" dirty="0"/>
          </a:p>
        </p:txBody>
      </p:sp>
    </p:spTree>
    <p:extLst>
      <p:ext uri="{BB962C8B-B14F-4D97-AF65-F5344CB8AC3E}">
        <p14:creationId xmlns:p14="http://schemas.microsoft.com/office/powerpoint/2010/main" val="2321009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effectLst/>
                <a:latin typeface="Calibri" panose="020F0502020204030204" pitchFamily="34" charset="0"/>
                <a:ea typeface="Calibri" panose="020F0502020204030204" pitchFamily="34" charset="0"/>
              </a:rPr>
              <a:t>Nicki</a:t>
            </a:r>
          </a:p>
          <a:p>
            <a:pPr marL="174708" indent="-174708">
              <a:buFont typeface="Arial" panose="020B0604020202020204" pitchFamily="34" charset="0"/>
              <a:buChar char="•"/>
            </a:pP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82E68B0-41D8-4FFF-B790-5D6959FF81BE}" type="slidenum">
              <a:rPr lang="en-US" smtClean="0"/>
              <a:t>12</a:t>
            </a:fld>
            <a:endParaRPr lang="en-US" dirty="0"/>
          </a:p>
        </p:txBody>
      </p:sp>
    </p:spTree>
    <p:extLst>
      <p:ext uri="{BB962C8B-B14F-4D97-AF65-F5344CB8AC3E}">
        <p14:creationId xmlns:p14="http://schemas.microsoft.com/office/powerpoint/2010/main" val="1204802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rgbClr val="000000"/>
                </a:solidFill>
                <a:effectLst/>
                <a:latin typeface="Calibri" panose="020F0502020204030204" pitchFamily="34" charset="0"/>
                <a:ea typeface="Calibri" panose="020F0502020204030204" pitchFamily="34" charset="0"/>
              </a:rPr>
              <a:t>Nicki</a:t>
            </a:r>
          </a:p>
          <a:p>
            <a:pPr marL="174708" indent="-174708">
              <a:buFont typeface="Arial" panose="020B0604020202020204" pitchFamily="34" charset="0"/>
              <a:buChar char="•"/>
            </a:pPr>
            <a:r>
              <a:rPr lang="en-US" dirty="0"/>
              <a:t>Tally your score. The higher your score, the more </a:t>
            </a:r>
            <a:r>
              <a:rPr lang="en-US" dirty="0" err="1"/>
              <a:t>GenZ</a:t>
            </a:r>
            <a:r>
              <a:rPr lang="en-US" dirty="0"/>
              <a:t>-like you are (1-14 points)</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82E68B0-41D8-4FFF-B790-5D6959FF81BE}" type="slidenum">
              <a:rPr lang="en-US" smtClean="0"/>
              <a:t>13</a:t>
            </a:fld>
            <a:endParaRPr lang="en-US" dirty="0"/>
          </a:p>
        </p:txBody>
      </p:sp>
    </p:spTree>
    <p:extLst>
      <p:ext uri="{BB962C8B-B14F-4D97-AF65-F5344CB8AC3E}">
        <p14:creationId xmlns:p14="http://schemas.microsoft.com/office/powerpoint/2010/main" val="649201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Nancy</a:t>
            </a:r>
          </a:p>
        </p:txBody>
      </p:sp>
      <p:sp>
        <p:nvSpPr>
          <p:cNvPr id="4" name="Slide Number Placeholder 3"/>
          <p:cNvSpPr>
            <a:spLocks noGrp="1"/>
          </p:cNvSpPr>
          <p:nvPr>
            <p:ph type="sldNum" sz="quarter" idx="5"/>
          </p:nvPr>
        </p:nvSpPr>
        <p:spPr/>
        <p:txBody>
          <a:bodyPr/>
          <a:lstStyle/>
          <a:p>
            <a:fld id="{D82E68B0-41D8-4FFF-B790-5D6959FF81BE}" type="slidenum">
              <a:rPr lang="en-US" smtClean="0"/>
              <a:t>14</a:t>
            </a:fld>
            <a:endParaRPr lang="en-US" dirty="0"/>
          </a:p>
        </p:txBody>
      </p:sp>
    </p:spTree>
    <p:extLst>
      <p:ext uri="{BB962C8B-B14F-4D97-AF65-F5344CB8AC3E}">
        <p14:creationId xmlns:p14="http://schemas.microsoft.com/office/powerpoint/2010/main" val="3085357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Nancy</a:t>
            </a:r>
          </a:p>
          <a:p>
            <a:pPr marL="171450" indent="-171450">
              <a:buFont typeface="Arial" panose="020B0604020202020204" pitchFamily="34" charset="0"/>
              <a:buChar char="•"/>
            </a:pPr>
            <a:r>
              <a:rPr lang="en-US" dirty="0"/>
              <a:t>When we talk about parents and families, we are really referring to any supporter in the lives of our students, both parents and family members of origin and of choice.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With students closer than ever to their parents and families, how can we help them help their students?</a:t>
            </a:r>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D82E68B0-41D8-4FFF-B790-5D6959FF81BE}" type="slidenum">
              <a:rPr lang="en-US" smtClean="0"/>
              <a:t>15</a:t>
            </a:fld>
            <a:endParaRPr lang="en-US" dirty="0"/>
          </a:p>
        </p:txBody>
      </p:sp>
    </p:spTree>
    <p:extLst>
      <p:ext uri="{BB962C8B-B14F-4D97-AF65-F5344CB8AC3E}">
        <p14:creationId xmlns:p14="http://schemas.microsoft.com/office/powerpoint/2010/main" val="2618383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Don’t want to have tough conversations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Parents have an expectation that a third party will resolve the issue. Expectation that the University can force their student to do something.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They will go straight to the top to fix the problem</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Parent calling about missed exam who referred to them as we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 is all about safety for parents.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“Surveillance” of their students; track their phone, monitor social media, know their friends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With school shootings and crime in general, parents are acutely aware of anything that may hurt their student. As a result, Gen Z tends to not be risk takers and have an expectation of safety.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What are some terms that you’ve heard to describe the families of our Gen Z students? Helicopter, bulldozer, snowplow, Blackhawk, lawnmower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don’t like that…</a:t>
            </a:r>
          </a:p>
        </p:txBody>
      </p:sp>
      <p:sp>
        <p:nvSpPr>
          <p:cNvPr id="4" name="Slide Number Placeholder 3"/>
          <p:cNvSpPr>
            <a:spLocks noGrp="1"/>
          </p:cNvSpPr>
          <p:nvPr>
            <p:ph type="sldNum" sz="quarter" idx="5"/>
          </p:nvPr>
        </p:nvSpPr>
        <p:spPr/>
        <p:txBody>
          <a:bodyPr/>
          <a:lstStyle/>
          <a:p>
            <a:fld id="{D82E68B0-41D8-4FFF-B790-5D6959FF81BE}" type="slidenum">
              <a:rPr lang="en-US" smtClean="0"/>
              <a:t>16</a:t>
            </a:fld>
            <a:endParaRPr lang="en-US" dirty="0"/>
          </a:p>
        </p:txBody>
      </p:sp>
    </p:spTree>
    <p:extLst>
      <p:ext uri="{BB962C8B-B14F-4D97-AF65-F5344CB8AC3E}">
        <p14:creationId xmlns:p14="http://schemas.microsoft.com/office/powerpoint/2010/main" val="159933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Nancy</a:t>
            </a:r>
          </a:p>
          <a:p>
            <a:pPr marL="171450" indent="-171450">
              <a:buFont typeface="Arial" panose="020B0604020202020204" pitchFamily="34" charset="0"/>
              <a:buChar char="•"/>
            </a:pPr>
            <a:r>
              <a:rPr lang="en-US" dirty="0"/>
              <a:t>A better way to see parents and family members is as a co-pilots or coaches with their student. </a:t>
            </a:r>
          </a:p>
          <a:p>
            <a:pPr marL="171450" indent="-171450">
              <a:buFont typeface="Arial" panose="020B0604020202020204" pitchFamily="34" charset="0"/>
              <a:buChar char="•"/>
            </a:pPr>
            <a:endParaRPr lang="en-US" dirty="0"/>
          </a:p>
          <a:p>
            <a:pPr marL="174708" indent="-174708">
              <a:buFont typeface="Arial" panose="020B0604020202020204" pitchFamily="34" charset="0"/>
              <a:buChar char="•"/>
            </a:pPr>
            <a:r>
              <a:rPr lang="en-US" dirty="0"/>
              <a:t>When we talk to parents and families about this transition, we tell them that as their student begins their transition to college, they will also be transitioning into a new role as “coach.”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It will be time to take a step back and learn to support your student’s problem-solving skills and independence by guiding from the sidelines.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We know that after 17+ years of taking the lead with your student, this new role may feel a little uncomfortable at first.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While it is important for your student to do the work themselves, they will still need your continued support.</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When they come to you with a question or a task they aren’t sure how to handle, help them resolve the problem with questions such as:</a:t>
            </a:r>
          </a:p>
          <a:p>
            <a:pPr marL="640594" lvl="1" indent="-174708">
              <a:buFont typeface="Arial" panose="020B0604020202020204" pitchFamily="34" charset="0"/>
              <a:buChar char="•"/>
            </a:pPr>
            <a:r>
              <a:rPr lang="en-US" dirty="0"/>
              <a:t>See questions on screen</a:t>
            </a:r>
          </a:p>
          <a:p>
            <a:pPr marL="174708" indent="-174708">
              <a:buFont typeface="Arial" panose="020B0604020202020204" pitchFamily="34" charset="0"/>
              <a:buChar char="•"/>
            </a:pPr>
            <a:endParaRPr lang="en-US" b="1" i="1" dirty="0"/>
          </a:p>
          <a:p>
            <a:endParaRPr lang="en-US" dirty="0">
              <a:cs typeface="Calibri"/>
            </a:endParaRPr>
          </a:p>
        </p:txBody>
      </p:sp>
      <p:sp>
        <p:nvSpPr>
          <p:cNvPr id="4" name="Slide Number Placeholder 3"/>
          <p:cNvSpPr>
            <a:spLocks noGrp="1"/>
          </p:cNvSpPr>
          <p:nvPr>
            <p:ph type="sldNum" sz="quarter" idx="5"/>
          </p:nvPr>
        </p:nvSpPr>
        <p:spPr/>
        <p:txBody>
          <a:bodyPr/>
          <a:lstStyle/>
          <a:p>
            <a:fld id="{D82E68B0-41D8-4FFF-B790-5D6959FF81BE}" type="slidenum">
              <a:rPr lang="en-US" smtClean="0"/>
              <a:t>17</a:t>
            </a:fld>
            <a:endParaRPr lang="en-US" dirty="0"/>
          </a:p>
        </p:txBody>
      </p:sp>
    </p:spTree>
    <p:extLst>
      <p:ext uri="{BB962C8B-B14F-4D97-AF65-F5344CB8AC3E}">
        <p14:creationId xmlns:p14="http://schemas.microsoft.com/office/powerpoint/2010/main" val="3804163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Nancy</a:t>
            </a:r>
          </a:p>
          <a:p>
            <a:pPr marL="171450" indent="-171450">
              <a:buFont typeface="Arial" panose="020B0604020202020204" pitchFamily="34" charset="0"/>
              <a:buChar char="•"/>
            </a:pPr>
            <a:r>
              <a:rPr lang="en-US" dirty="0"/>
              <a:t>Help them understand what their role is, particularly if their student is new to the university and they’re new to supporting a college student </a:t>
            </a:r>
          </a:p>
          <a:p>
            <a:pPr marL="628650" lvl="1" indent="-171450">
              <a:buFont typeface="Arial" panose="020B0604020202020204" pitchFamily="34" charset="0"/>
              <a:buChar char="•"/>
            </a:pPr>
            <a:r>
              <a:rPr lang="en-US" dirty="0"/>
              <a:t>Language matters. Families are often asking what they should do but we generally want their student to be the one to take the next steps with the information you’re providing.</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Give them tangible actions they can take to help their student.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Individualize the approach. Help them understand what is going on. They want to know too. </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They will not defer to authority, so explain the process to them. If they understand, their student will understand.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don’t see FERPA as an excuse to not interact with families. While we may not be able to tell them information about their student without the proper release forms, we can still talk them through institutional processes in a general way. While they may not like what we can’t tell them, we can still assist them in getting the answers they need.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Help them understand what college students do. How will they be different. College is not Animal House nor is it the way it was when (if) they went to college.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Particularly for those living at home and first-generation families.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Involve them! Invite them to events, create information just for them on your website or social media. </a:t>
            </a:r>
            <a:endParaRPr lang="en-US" sz="1800" dirty="0">
              <a:solidFill>
                <a:srgbClr val="000000"/>
              </a:solidFill>
              <a:effectLst/>
              <a:latin typeface="Calibri" panose="020F0502020204030204" pitchFamily="34" charset="0"/>
              <a:ea typeface="Calibri" panose="020F0502020204030204" pitchFamily="34" charset="0"/>
            </a:endParaRPr>
          </a:p>
          <a:p>
            <a:pPr marL="174708" indent="-174708">
              <a:buFont typeface="Arial" panose="020B0604020202020204" pitchFamily="34" charset="0"/>
              <a:buChar char="•"/>
            </a:pP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82E68B0-41D8-4FFF-B790-5D6959FF81BE}" type="slidenum">
              <a:rPr lang="en-US" smtClean="0"/>
              <a:t>18</a:t>
            </a:fld>
            <a:endParaRPr lang="en-US" dirty="0"/>
          </a:p>
        </p:txBody>
      </p:sp>
    </p:spTree>
    <p:extLst>
      <p:ext uri="{BB962C8B-B14F-4D97-AF65-F5344CB8AC3E}">
        <p14:creationId xmlns:p14="http://schemas.microsoft.com/office/powerpoint/2010/main" val="2503315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Nancy</a:t>
            </a:r>
          </a:p>
          <a:p>
            <a:pPr marL="171450" indent="-171450">
              <a:buFont typeface="Arial" panose="020B0604020202020204" pitchFamily="34" charset="0"/>
              <a:buChar char="•"/>
            </a:pPr>
            <a:r>
              <a:rPr lang="en-US" dirty="0">
                <a:cs typeface="Calibri"/>
              </a:rPr>
              <a:t>Our students’ support systems look different and we need to acknowledge that with inclusive language. We shouldn’t assume a nuclear family structure. Parents and families is our preferred language, never just parents. </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Particularly during the pandemic, we have noticed a tendency for families to have big reactions and feelings about things that do not seem consequential. The challenge for us comes in not minimizing their feelings while providing support and information. </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Social media has increasingly become a place where families seek information (even when a Google search would get them to the info faster). There are benefits and challenges related to this communication platform. They are building an online support network but not always getting accurate information. When sometimes blows up in a Facebook group, it can be hard to gauge the true extent of the issue (a few loud commenters vs. a lot of mostly happy, silent people). </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Your campus likely has a parent/family point person. Make sure you have a relationship with them! They can help communicate things about your office/program/processes to families and let you know what questions they are getting. </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fld id="{D82E68B0-41D8-4FFF-B790-5D6959FF81BE}" type="slidenum">
              <a:rPr lang="en-US" smtClean="0"/>
              <a:t>19</a:t>
            </a:fld>
            <a:endParaRPr lang="en-US" dirty="0"/>
          </a:p>
        </p:txBody>
      </p:sp>
    </p:spTree>
    <p:extLst>
      <p:ext uri="{BB962C8B-B14F-4D97-AF65-F5344CB8AC3E}">
        <p14:creationId xmlns:p14="http://schemas.microsoft.com/office/powerpoint/2010/main" val="295756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Nicki</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First, as we talk about generations it is important to remember that these age groups have been linked together based on their shared larger experiences, such as communication, shopping, and motivation preferences, but that ultimately this is just a larger perspective and does not necessarily depict everyone in that generation. Looking at these trends does help us to modify our strategies to best meet their needs.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Calibri" panose="020F0502020204030204" pitchFamily="34" charset="0"/>
              <a:ea typeface="Calibri" panose="020F0502020204030204" pitchFamily="34" charset="0"/>
            </a:endParaRP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Calibri" panose="020F0502020204030204" pitchFamily="34" charset="0"/>
              <a:ea typeface="Calibri" panose="020F0502020204030204" pitchFamily="34" charset="0"/>
            </a:endParaRPr>
          </a:p>
          <a:p>
            <a:pPr marL="174708" indent="-174708">
              <a:buFont typeface="Arial" panose="020B0604020202020204" pitchFamily="34" charset="0"/>
              <a:buChar char="•"/>
            </a:pPr>
            <a:endParaRPr lang="en-US" sz="1200" dirty="0"/>
          </a:p>
          <a:p>
            <a:endParaRPr lang="en-US" sz="1200" dirty="0">
              <a:cs typeface="Calibri"/>
            </a:endParaRPr>
          </a:p>
          <a:p>
            <a:endParaRPr lang="en-US" sz="1200" dirty="0">
              <a:cs typeface="Calibri"/>
            </a:endParaRPr>
          </a:p>
        </p:txBody>
      </p:sp>
      <p:sp>
        <p:nvSpPr>
          <p:cNvPr id="4" name="Slide Number Placeholder 3"/>
          <p:cNvSpPr>
            <a:spLocks noGrp="1"/>
          </p:cNvSpPr>
          <p:nvPr>
            <p:ph type="sldNum" sz="quarter" idx="5"/>
          </p:nvPr>
        </p:nvSpPr>
        <p:spPr/>
        <p:txBody>
          <a:bodyPr/>
          <a:lstStyle/>
          <a:p>
            <a:fld id="{D82E68B0-41D8-4FFF-B790-5D6959FF81BE}" type="slidenum">
              <a:rPr lang="en-US" smtClean="0"/>
              <a:t>2</a:t>
            </a:fld>
            <a:endParaRPr lang="en-US" dirty="0"/>
          </a:p>
        </p:txBody>
      </p:sp>
    </p:spTree>
    <p:extLst>
      <p:ext uri="{BB962C8B-B14F-4D97-AF65-F5344CB8AC3E}">
        <p14:creationId xmlns:p14="http://schemas.microsoft.com/office/powerpoint/2010/main" val="2741521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Nancy</a:t>
            </a:r>
          </a:p>
          <a:p>
            <a:r>
              <a:rPr lang="en-US" dirty="0"/>
              <a:t>We tell families that part of supporting students is knowing your resources and having your own support system. The Parent and Family Association is here to help.</a:t>
            </a:r>
            <a:endParaRPr lang="en-US" dirty="0">
              <a:cs typeface="Calibri"/>
            </a:endParaRPr>
          </a:p>
          <a:p>
            <a:endParaRPr lang="en-US" dirty="0"/>
          </a:p>
          <a:p>
            <a:r>
              <a:rPr lang="en-US" dirty="0"/>
              <a:t>So, in addition to the many, many resources available to students at UK, the staff who work with the UK Parent and Family Association are your points of contact. We are here to help you navigate the institution, answer questions, and provide as many resources as we can. </a:t>
            </a:r>
            <a:endParaRPr lang="en-US" dirty="0">
              <a:cs typeface="Calibri"/>
            </a:endParaRPr>
          </a:p>
          <a:p>
            <a:endParaRPr lang="en-US" dirty="0"/>
          </a:p>
          <a:p>
            <a:pPr marL="171450" indent="-171450">
              <a:buFont typeface="Arial,Sans-Serif"/>
              <a:buChar char="•"/>
            </a:pPr>
            <a:r>
              <a:rPr lang="en-US" dirty="0"/>
              <a:t>Parents and families are wonderful allies as we strive to help students succeed. We share a common goal in wanting your students to be as successful as possible. We realize that this is a time of transition for the whole family not just your college student; and as you are adjusting to your new role . So, the UK Parent and Family Association is here to make your transition as smooth as possible.</a:t>
            </a:r>
            <a:endParaRPr lang="en-US" dirty="0">
              <a:cs typeface="Calibri"/>
            </a:endParaRPr>
          </a:p>
          <a:p>
            <a:endParaRPr lang="en-US" dirty="0"/>
          </a:p>
          <a:p>
            <a:pPr marL="171450" indent="-171450">
              <a:buFont typeface="Arial,Sans-Serif"/>
              <a:buChar char="•"/>
            </a:pPr>
            <a:r>
              <a:rPr lang="en-US" dirty="0"/>
              <a:t>The Parent and Family Association is open to all UK parents, guardians, grandparents, and anyone who wants to support a UK student and stay involved on campus. We’re open to all these people because we understand that families come in many different forms, so please understand that any time we say parent we use that term to indicate any person in the student’s support system, not just a biological mother or father. </a:t>
            </a:r>
            <a:endParaRPr lang="en-US" dirty="0">
              <a:cs typeface="Calibri"/>
            </a:endParaRPr>
          </a:p>
          <a:p>
            <a:pPr marL="0" indent="0">
              <a:buFont typeface="Arial,Sans-Serif"/>
              <a:buNone/>
            </a:pPr>
            <a:endParaRPr lang="en-US" dirty="0"/>
          </a:p>
          <a:p>
            <a:pPr marL="171450" indent="-171450">
              <a:buFont typeface="Arial,Sans-Serif"/>
              <a:buChar char="•"/>
            </a:pPr>
            <a:r>
              <a:rPr lang="en-US" dirty="0"/>
              <a:t>The University communicates with families through the Parent and Family Association using the contact information your Wildcat provided on their application for admission to UK. Additional family members can join by visiting our website to provide their contact information. We want to make sure you have all the information you need to support your student and be in-the-know with what is happening on campus. </a:t>
            </a:r>
            <a:endParaRPr lang="en-US" dirty="0">
              <a:cs typeface="Calibri" panose="020F0502020204030204"/>
            </a:endParaRPr>
          </a:p>
          <a:p>
            <a:endParaRPr lang="en-US" dirty="0"/>
          </a:p>
          <a:p>
            <a:pPr marL="171450" indent="-171450">
              <a:buFont typeface="Arial,Sans-Serif"/>
              <a:buChar char="•"/>
            </a:pPr>
            <a:r>
              <a:rPr lang="en-US" dirty="0"/>
              <a:t>There are a number of ways we will provide support. Our most popular service is our Cat Chat email newsletter. Emails are sent several times a month during the school year with information on campus events, advice for parents, and important date reminders. Just as UK will communicate with your students through their UKY email, families receive communications from us through Cat Chat so you can anticipate that as we head into the fall. </a:t>
            </a:r>
            <a:endParaRPr lang="en-US" dirty="0">
              <a:cs typeface="Calibri"/>
            </a:endParaRPr>
          </a:p>
          <a:p>
            <a:endParaRPr lang="en-US" dirty="0"/>
          </a:p>
          <a:p>
            <a:pPr marL="171450" indent="-171450">
              <a:buFont typeface="Arial,Sans-Serif"/>
              <a:buChar char="•"/>
            </a:pPr>
            <a:r>
              <a:rPr lang="en-US" dirty="0"/>
              <a:t>We also support families through hosting special events for parents and families during K Week, and we coordinate the university’s annual Family Weekend celebration. We will talk more about Family Weekend in a moment. But these are great opportunities for families to be a part of your student’s college experience.</a:t>
            </a:r>
            <a:endParaRPr lang="en-US" dirty="0">
              <a:cs typeface="Calibri"/>
            </a:endParaRPr>
          </a:p>
          <a:p>
            <a:endParaRPr lang="en-US" dirty="0"/>
          </a:p>
          <a:p>
            <a:pPr marL="171450" indent="-171450">
              <a:buFont typeface="Arial,Sans-Serif"/>
              <a:buChar char="•"/>
            </a:pPr>
            <a:r>
              <a:rPr lang="en-US" dirty="0"/>
              <a:t>As you preparing your student to come to college, we encourage you to bookmark our website and follow us on Facebook, Twitter, and Instagram. Both are great ways to get more information about what’s going on at UK.</a:t>
            </a:r>
            <a:endParaRPr lang="en-US" dirty="0">
              <a:cs typeface="Calibri"/>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82E68B0-41D8-4FFF-B790-5D6959FF81BE}" type="slidenum">
              <a:rPr lang="en-US" smtClean="0"/>
              <a:t>20</a:t>
            </a:fld>
            <a:endParaRPr lang="en-US" dirty="0"/>
          </a:p>
        </p:txBody>
      </p:sp>
    </p:spTree>
    <p:extLst>
      <p:ext uri="{BB962C8B-B14F-4D97-AF65-F5344CB8AC3E}">
        <p14:creationId xmlns:p14="http://schemas.microsoft.com/office/powerpoint/2010/main" val="2403166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Contact information</a:t>
            </a:r>
          </a:p>
          <a:p>
            <a:pPr marL="174708" indent="-174708">
              <a:buFont typeface="Arial" panose="020B0604020202020204" pitchFamily="34" charset="0"/>
              <a:buChar char="•"/>
            </a:pPr>
            <a:r>
              <a:rPr lang="en-US" dirty="0"/>
              <a:t>This summer will go fast. There is a lot to do and a lot to balance. </a:t>
            </a:r>
          </a:p>
          <a:p>
            <a:pPr marL="174708" indent="-174708">
              <a:buFont typeface="Arial" panose="020B0604020202020204" pitchFamily="34" charset="0"/>
              <a:buChar char="•"/>
            </a:pPr>
            <a:r>
              <a:rPr lang="en-US" dirty="0"/>
              <a:t>Remember, even during the difficult moments, that you will miss your student. </a:t>
            </a:r>
          </a:p>
          <a:p>
            <a:pPr marL="174708" indent="-174708">
              <a:buFont typeface="Arial" panose="020B0604020202020204" pitchFamily="34" charset="0"/>
              <a:buChar char="•"/>
            </a:pPr>
            <a:r>
              <a:rPr lang="en-US" dirty="0"/>
              <a:t>Make the most of your time together. Be patient and understanding. Be excited about everything your student is about to experience and the ways in which they will grow. Remember to use your sense of humor! Make sure they hear your excitement and let them know they will be missed. </a:t>
            </a:r>
          </a:p>
          <a:p>
            <a:pPr marL="174708" indent="-174708">
              <a:buFont typeface="Arial" panose="020B0604020202020204" pitchFamily="34" charset="0"/>
              <a:buChar char="•"/>
            </a:pPr>
            <a:r>
              <a:rPr lang="en-US" dirty="0"/>
              <a:t>Finally, remember that it isn’t just your student experiencing a transition, but you and other family members as well.</a:t>
            </a:r>
          </a:p>
          <a:p>
            <a:pPr marL="174708" indent="-174708">
              <a:buFont typeface="Arial" panose="020B0604020202020204" pitchFamily="34" charset="0"/>
              <a:buChar char="•"/>
            </a:pPr>
            <a:r>
              <a:rPr lang="en-US" dirty="0"/>
              <a:t>Thank you for joining us today! A special thanks to XX for sharing their perspective as a parent of a current UK student and to our fantastic student leaders for sharing their experiences being students at UK.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Your students should be returning soon from their college meetings and will be meeting you in the hall outside of the cinema. We will be here at the front for a little while if you have any additional questions, or you can email me at </a:t>
            </a:r>
            <a:r>
              <a:rPr lang="en-US" u="sng" dirty="0">
                <a:hlinkClick r:id="rId3"/>
              </a:rPr>
              <a:t>parents@uky.edu</a:t>
            </a:r>
            <a:r>
              <a:rPr lang="en-US" dirty="0"/>
              <a:t> and I will be happy to answer your questions. Stop by the VC with additional questions until 1 p.m.</a:t>
            </a:r>
          </a:p>
          <a:p>
            <a:pPr marL="174708" indent="-174708">
              <a:buFont typeface="Arial" panose="020B0604020202020204" pitchFamily="34" charset="0"/>
              <a:buChar char="•"/>
            </a:pPr>
            <a:r>
              <a:rPr lang="en-US" dirty="0"/>
              <a:t>Once again, congratulations to you and your new Wildcats! We look forward to seeing you again at either a Merit Day or Big Blue Nation Orientation, and in the fall!</a:t>
            </a: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D82E68B0-41D8-4FFF-B790-5D6959FF81BE}" type="slidenum">
              <a:rPr lang="en-US" smtClean="0"/>
              <a:t>21</a:t>
            </a:fld>
            <a:endParaRPr lang="en-US" dirty="0"/>
          </a:p>
        </p:txBody>
      </p:sp>
    </p:spTree>
    <p:extLst>
      <p:ext uri="{BB962C8B-B14F-4D97-AF65-F5344CB8AC3E}">
        <p14:creationId xmlns:p14="http://schemas.microsoft.com/office/powerpoint/2010/main" val="1984354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2E68B0-41D8-4FFF-B790-5D6959FF81BE}" type="slidenum">
              <a:rPr lang="en-US" smtClean="0"/>
              <a:t>22</a:t>
            </a:fld>
            <a:endParaRPr lang="en-US" dirty="0"/>
          </a:p>
        </p:txBody>
      </p:sp>
    </p:spTree>
    <p:extLst>
      <p:ext uri="{BB962C8B-B14F-4D97-AF65-F5344CB8AC3E}">
        <p14:creationId xmlns:p14="http://schemas.microsoft.com/office/powerpoint/2010/main" val="303359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Nicki</a:t>
            </a:r>
          </a:p>
          <a:p>
            <a:pPr marL="285750" indent="-285750">
              <a:buFont typeface="Arial" panose="020B0604020202020204" pitchFamily="34" charset="0"/>
              <a:buChar char="•"/>
            </a:pPr>
            <a:r>
              <a:rPr lang="en-US" sz="1200" dirty="0"/>
              <a:t>These are the four current generations in our workforce. </a:t>
            </a:r>
          </a:p>
          <a:p>
            <a:pPr marL="285750" indent="-285750">
              <a:buFont typeface="Arial" panose="020B0604020202020204" pitchFamily="34" charset="0"/>
              <a:buChar char="•"/>
            </a:pPr>
            <a:r>
              <a:rPr lang="en-US" sz="1200" dirty="0"/>
              <a:t>Generational dates often fluctuate based on the source. These are based on the research presented by the Pew Research Center. They considered major events to better define the generations. Generations dates are often also based on location</a:t>
            </a:r>
          </a:p>
          <a:p>
            <a:pPr marL="285750" indent="-285750">
              <a:buFont typeface="Arial" panose="020B0604020202020204" pitchFamily="34" charset="0"/>
              <a:buChar char="•"/>
            </a:pPr>
            <a:r>
              <a:rPr lang="en-US" sz="1200" dirty="0"/>
              <a:t>Baby Boomers were born from 1946 to 1964</a:t>
            </a:r>
          </a:p>
          <a:p>
            <a:pPr marL="285750" indent="-285750">
              <a:buFont typeface="Arial" panose="020B0604020202020204" pitchFamily="34" charset="0"/>
              <a:buChar char="•"/>
            </a:pPr>
            <a:r>
              <a:rPr lang="en-US" sz="1200" dirty="0"/>
              <a:t>Gen X were born from 1965 to 1980</a:t>
            </a:r>
          </a:p>
          <a:p>
            <a:pPr marL="285750" indent="-285750">
              <a:buFont typeface="Arial" panose="020B0604020202020204" pitchFamily="34" charset="0"/>
              <a:buChar char="•"/>
            </a:pPr>
            <a:r>
              <a:rPr lang="en-US" sz="1200" dirty="0"/>
              <a:t>Millennials were born from 1981 to 1996</a:t>
            </a:r>
          </a:p>
          <a:p>
            <a:pPr marL="285750" indent="-285750">
              <a:buFont typeface="Arial" panose="020B0604020202020204" pitchFamily="34" charset="0"/>
              <a:buChar char="•"/>
            </a:pPr>
            <a:r>
              <a:rPr lang="en-US" sz="1200" dirty="0"/>
              <a:t>Gen Z were born from 1997 to 2012. </a:t>
            </a:r>
          </a:p>
          <a:p>
            <a:pPr marL="285750" indent="-285750">
              <a:buFont typeface="Arial" panose="020B0604020202020204" pitchFamily="34" charset="0"/>
              <a:buChar char="•"/>
            </a:pPr>
            <a:r>
              <a:rPr lang="en-US" sz="1200" dirty="0">
                <a:solidFill>
                  <a:srgbClr val="000000"/>
                </a:solidFill>
                <a:effectLst/>
                <a:latin typeface="Calibri" panose="020F0502020204030204" pitchFamily="34" charset="0"/>
                <a:ea typeface="Calibri" panose="020F0502020204030204" pitchFamily="34" charset="0"/>
              </a:rPr>
              <a:t>The coming generation has been coined Generation Alpha and though specific dates have not been established for this cohort, they suggest this group to be people who were born between the early 2010s and mid-2020s.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Calibri" panose="020F0502020204030204" pitchFamily="34" charset="0"/>
              <a:ea typeface="Calibri" panose="020F0502020204030204" pitchFamily="34" charset="0"/>
            </a:endParaRPr>
          </a:p>
          <a:p>
            <a:pPr marL="174708" indent="-174708">
              <a:buFont typeface="Arial" panose="020B0604020202020204" pitchFamily="34" charset="0"/>
              <a:buChar char="•"/>
            </a:pPr>
            <a:endParaRPr lang="en-US" sz="1200" dirty="0"/>
          </a:p>
          <a:p>
            <a:endParaRPr lang="en-US" sz="1200" dirty="0">
              <a:cs typeface="Calibri"/>
            </a:endParaRPr>
          </a:p>
          <a:p>
            <a:endParaRPr lang="en-US" sz="1200" dirty="0">
              <a:cs typeface="Calibri"/>
            </a:endParaRPr>
          </a:p>
        </p:txBody>
      </p:sp>
      <p:sp>
        <p:nvSpPr>
          <p:cNvPr id="4" name="Slide Number Placeholder 3"/>
          <p:cNvSpPr>
            <a:spLocks noGrp="1"/>
          </p:cNvSpPr>
          <p:nvPr>
            <p:ph type="sldNum" sz="quarter" idx="5"/>
          </p:nvPr>
        </p:nvSpPr>
        <p:spPr/>
        <p:txBody>
          <a:bodyPr/>
          <a:lstStyle/>
          <a:p>
            <a:fld id="{D82E68B0-41D8-4FFF-B790-5D6959FF81BE}" type="slidenum">
              <a:rPr lang="en-US" smtClean="0"/>
              <a:t>3</a:t>
            </a:fld>
            <a:endParaRPr lang="en-US" dirty="0"/>
          </a:p>
        </p:txBody>
      </p:sp>
    </p:spTree>
    <p:extLst>
      <p:ext uri="{BB962C8B-B14F-4D97-AF65-F5344CB8AC3E}">
        <p14:creationId xmlns:p14="http://schemas.microsoft.com/office/powerpoint/2010/main" val="1859524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Nicki</a:t>
            </a:r>
          </a:p>
          <a:p>
            <a:pPr marL="285750" indent="-285750">
              <a:buFont typeface="Arial" panose="020B0604020202020204" pitchFamily="34" charset="0"/>
              <a:buChar char="•"/>
            </a:pPr>
            <a:r>
              <a:rPr lang="en-US" sz="1200" dirty="0"/>
              <a:t>Parents of Millennials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Prefer to communicate in person with a handshake and can look someone in the eye. </a:t>
            </a:r>
          </a:p>
        </p:txBody>
      </p:sp>
      <p:sp>
        <p:nvSpPr>
          <p:cNvPr id="4" name="Slide Number Placeholder 3"/>
          <p:cNvSpPr>
            <a:spLocks noGrp="1"/>
          </p:cNvSpPr>
          <p:nvPr>
            <p:ph type="sldNum" sz="quarter" idx="5"/>
          </p:nvPr>
        </p:nvSpPr>
        <p:spPr/>
        <p:txBody>
          <a:bodyPr/>
          <a:lstStyle/>
          <a:p>
            <a:fld id="{D82E68B0-41D8-4FFF-B790-5D6959FF81BE}" type="slidenum">
              <a:rPr lang="en-US" smtClean="0"/>
              <a:t>4</a:t>
            </a:fld>
            <a:endParaRPr lang="en-US" dirty="0"/>
          </a:p>
        </p:txBody>
      </p:sp>
    </p:spTree>
    <p:extLst>
      <p:ext uri="{BB962C8B-B14F-4D97-AF65-F5344CB8AC3E}">
        <p14:creationId xmlns:p14="http://schemas.microsoft.com/office/powerpoint/2010/main" val="171885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Nicki</a:t>
            </a:r>
          </a:p>
          <a:p>
            <a:pPr marL="285750" indent="-285750">
              <a:buFont typeface="Arial" panose="020B0604020202020204" pitchFamily="34" charset="0"/>
              <a:buChar char="•"/>
            </a:pPr>
            <a:r>
              <a:rPr lang="en-US" sz="1200" dirty="0"/>
              <a:t>As family dynamics changed and both parents started to go to work, as children they were latch key kids. As a result they place a great value on time spent with family and have passed this along to their children. They seek to play an active and supportive role in their children’s lives.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They do not respect a chain of command as much as boomers. Much more likely to just go to the top, which we will talk about with their parenting style.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They grew up talking on the phone and appreciate direct and immediate communication. </a:t>
            </a:r>
          </a:p>
          <a:p>
            <a:endParaRPr lang="en-US" sz="1200" dirty="0"/>
          </a:p>
        </p:txBody>
      </p:sp>
      <p:sp>
        <p:nvSpPr>
          <p:cNvPr id="4" name="Slide Number Placeholder 3"/>
          <p:cNvSpPr>
            <a:spLocks noGrp="1"/>
          </p:cNvSpPr>
          <p:nvPr>
            <p:ph type="sldNum" sz="quarter" idx="5"/>
          </p:nvPr>
        </p:nvSpPr>
        <p:spPr/>
        <p:txBody>
          <a:bodyPr/>
          <a:lstStyle/>
          <a:p>
            <a:fld id="{D82E68B0-41D8-4FFF-B790-5D6959FF81BE}" type="slidenum">
              <a:rPr lang="en-US" smtClean="0"/>
              <a:t>5</a:t>
            </a:fld>
            <a:endParaRPr lang="en-US" dirty="0"/>
          </a:p>
        </p:txBody>
      </p:sp>
    </p:spTree>
    <p:extLst>
      <p:ext uri="{BB962C8B-B14F-4D97-AF65-F5344CB8AC3E}">
        <p14:creationId xmlns:p14="http://schemas.microsoft.com/office/powerpoint/2010/main" val="4045265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Nicki</a:t>
            </a:r>
          </a:p>
          <a:p>
            <a:pPr marL="285750" indent="-285750">
              <a:buFont typeface="Arial" panose="020B0604020202020204" pitchFamily="34" charset="0"/>
              <a:buChar char="•"/>
            </a:pPr>
            <a:r>
              <a:rPr lang="en-US" sz="1200" dirty="0"/>
              <a:t>Also known as the Avocado Toast Generation</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Raised by Baby Boomers, Millennials are confident with a can-do attitude.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½ depend on family for financial assistance. Great Recession hit many of them as they were graduating from college or getting started.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They are holding off on starting families to launch their careers, further their education, and practice introspection. Value experiences over things.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1 in 3 have a Bachelor’s degree and many more are going on to graduate school</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Even the oldest of the generation have been exposed technology their entire lives and tend to be adaptable to new technology. They are the earliest adopters of social media and suspicious of those without an online presence. </a:t>
            </a:r>
          </a:p>
        </p:txBody>
      </p:sp>
      <p:sp>
        <p:nvSpPr>
          <p:cNvPr id="4" name="Slide Number Placeholder 3"/>
          <p:cNvSpPr>
            <a:spLocks noGrp="1"/>
          </p:cNvSpPr>
          <p:nvPr>
            <p:ph type="sldNum" sz="quarter" idx="5"/>
          </p:nvPr>
        </p:nvSpPr>
        <p:spPr/>
        <p:txBody>
          <a:bodyPr/>
          <a:lstStyle/>
          <a:p>
            <a:fld id="{D82E68B0-41D8-4FFF-B790-5D6959FF81BE}" type="slidenum">
              <a:rPr lang="en-US" smtClean="0"/>
              <a:t>6</a:t>
            </a:fld>
            <a:endParaRPr lang="en-US" dirty="0"/>
          </a:p>
        </p:txBody>
      </p:sp>
    </p:spTree>
    <p:extLst>
      <p:ext uri="{BB962C8B-B14F-4D97-AF65-F5344CB8AC3E}">
        <p14:creationId xmlns:p14="http://schemas.microsoft.com/office/powerpoint/2010/main" val="2130664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Nicki</a:t>
            </a:r>
          </a:p>
          <a:p>
            <a:endParaRPr lang="en-US" dirty="0"/>
          </a:p>
        </p:txBody>
      </p:sp>
      <p:sp>
        <p:nvSpPr>
          <p:cNvPr id="4" name="Slide Number Placeholder 3"/>
          <p:cNvSpPr>
            <a:spLocks noGrp="1"/>
          </p:cNvSpPr>
          <p:nvPr>
            <p:ph type="sldNum" sz="quarter" idx="5"/>
          </p:nvPr>
        </p:nvSpPr>
        <p:spPr/>
        <p:txBody>
          <a:bodyPr/>
          <a:lstStyle/>
          <a:p>
            <a:fld id="{D82E68B0-41D8-4FFF-B790-5D6959FF81BE}" type="slidenum">
              <a:rPr lang="en-US" smtClean="0"/>
              <a:t>7</a:t>
            </a:fld>
            <a:endParaRPr lang="en-US" dirty="0"/>
          </a:p>
        </p:txBody>
      </p:sp>
    </p:spTree>
    <p:extLst>
      <p:ext uri="{BB962C8B-B14F-4D97-AF65-F5344CB8AC3E}">
        <p14:creationId xmlns:p14="http://schemas.microsoft.com/office/powerpoint/2010/main" val="1899725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Nicki</a:t>
            </a:r>
          </a:p>
          <a:p>
            <a:pPr marL="171450" indent="-171450">
              <a:buFont typeface="Arial" panose="020B0604020202020204" pitchFamily="34" charset="0"/>
              <a:buChar char="•"/>
            </a:pPr>
            <a:r>
              <a:rPr lang="en-US" dirty="0"/>
              <a:t>The oldest were in kindergarten or pre-school when 9/11 occurred. They were even younger when Columbine High School massacre occurred. Terrorism has always been present. Don’t remember the days when you didn’t have to go through a security line at the airport or could meet a friend or family member at their gate or could carry more than 3.2 oz in a carryon.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Income Insecurity: Great Recession deeply impacted their families, maybe their parents lost a job, or they lost their home. As a result, they are careful where they spend their money and want value. College debt is a huge concern.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Not interested in designer brands just for looks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More access to technology than any other generation. The world and knowledge is at their fingertips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 a result, they are the most diverse and tolerant generation. They can see what is going on in the world.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rgbClr val="000000"/>
              </a:solidFill>
              <a:effectLst/>
              <a:latin typeface="Calibri" panose="020F0502020204030204" pitchFamily="34" charset="0"/>
              <a:ea typeface="Calibri" panose="020F0502020204030204" pitchFamily="34" charset="0"/>
            </a:endParaRP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rgbClr val="000000"/>
              </a:solidFill>
              <a:effectLst/>
              <a:latin typeface="Calibri" panose="020F0502020204030204" pitchFamily="34" charset="0"/>
              <a:ea typeface="Calibri" panose="020F0502020204030204" pitchFamily="34" charset="0"/>
            </a:endParaRPr>
          </a:p>
          <a:p>
            <a:pPr marL="174708" indent="-174708">
              <a:buFont typeface="Arial" panose="020B0604020202020204" pitchFamily="34" charset="0"/>
              <a:buChar char="•"/>
            </a:pP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82E68B0-41D8-4FFF-B790-5D6959FF81BE}" type="slidenum">
              <a:rPr lang="en-US" smtClean="0"/>
              <a:t>8</a:t>
            </a:fld>
            <a:endParaRPr lang="en-US" dirty="0"/>
          </a:p>
        </p:txBody>
      </p:sp>
    </p:spTree>
    <p:extLst>
      <p:ext uri="{BB962C8B-B14F-4D97-AF65-F5344CB8AC3E}">
        <p14:creationId xmlns:p14="http://schemas.microsoft.com/office/powerpoint/2010/main" val="375620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Nicki</a:t>
            </a:r>
          </a:p>
          <a:p>
            <a:pPr marL="171450" indent="-171450">
              <a:buFont typeface="Arial" panose="020B0604020202020204" pitchFamily="34" charset="0"/>
              <a:buChar char="•"/>
            </a:pPr>
            <a:r>
              <a:rPr lang="en-US" dirty="0"/>
              <a:t>Growing up slower; Not having the adult experiences before they come to college; Emerging Adult a bit slower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Feel insecure, left out and lonely. 31% more 8</a:t>
            </a:r>
            <a:r>
              <a:rPr lang="en-US" baseline="30000" dirty="0"/>
              <a:t>th</a:t>
            </a:r>
            <a:r>
              <a:rPr lang="en-US" dirty="0"/>
              <a:t> and 10</a:t>
            </a:r>
            <a:r>
              <a:rPr lang="en-US" baseline="30000" dirty="0"/>
              <a:t>th</a:t>
            </a:r>
            <a:r>
              <a:rPr lang="en-US" dirty="0"/>
              <a:t> graders felt lonely in 2015 than in 2011, along with 22% more 12</a:t>
            </a:r>
            <a:r>
              <a:rPr lang="en-US" baseline="30000" dirty="0"/>
              <a:t>th</a:t>
            </a:r>
            <a:r>
              <a:rPr lang="en-US" dirty="0"/>
              <a:t> graders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Fewer than half (47%) of Gen Zers say they’re content with their lives compared to 60% of Millennials and 67% of Millennials believe that their life is full of purpose compared to only 53% of Gen Z.</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Living dual lives in person and on social media. While they can stay in contact at all times, it doesn’t fix the issue.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rgbClr val="000000"/>
              </a:solidFill>
              <a:effectLst/>
              <a:latin typeface="Calibri" panose="020F0502020204030204" pitchFamily="34" charset="0"/>
              <a:ea typeface="Calibri" panose="020F0502020204030204" pitchFamily="34" charset="0"/>
            </a:endParaRP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rgbClr val="000000"/>
              </a:solidFill>
              <a:effectLst/>
              <a:latin typeface="Calibri" panose="020F0502020204030204" pitchFamily="34" charset="0"/>
              <a:ea typeface="Calibri" panose="020F0502020204030204" pitchFamily="34" charset="0"/>
            </a:endParaRPr>
          </a:p>
          <a:p>
            <a:pPr marL="174708" indent="-174708">
              <a:buFont typeface="Arial" panose="020B0604020202020204" pitchFamily="34" charset="0"/>
              <a:buChar char="•"/>
            </a:pP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82E68B0-41D8-4FFF-B790-5D6959FF81BE}" type="slidenum">
              <a:rPr lang="en-US" smtClean="0"/>
              <a:t>9</a:t>
            </a:fld>
            <a:endParaRPr lang="en-US" dirty="0"/>
          </a:p>
        </p:txBody>
      </p:sp>
    </p:spTree>
    <p:extLst>
      <p:ext uri="{BB962C8B-B14F-4D97-AF65-F5344CB8AC3E}">
        <p14:creationId xmlns:p14="http://schemas.microsoft.com/office/powerpoint/2010/main" val="682168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B6F90-EF9B-AC49-9DAF-BEB3D2C94BC8}"/>
              </a:ext>
            </a:extLst>
          </p:cNvPr>
          <p:cNvSpPr>
            <a:spLocks noGrp="1"/>
          </p:cNvSpPr>
          <p:nvPr>
            <p:ph type="ctrTitle" hasCustomPrompt="1"/>
          </p:nvPr>
        </p:nvSpPr>
        <p:spPr>
          <a:xfrm>
            <a:off x="1143000" y="228600"/>
            <a:ext cx="6858000" cy="2334198"/>
          </a:xfrm>
          <a:prstGeom prst="rect">
            <a:avLst/>
          </a:prstGeom>
        </p:spPr>
        <p:txBody>
          <a:bodyPr anchor="b">
            <a:normAutofit/>
          </a:bodyPr>
          <a:lstStyle>
            <a:lvl1pPr algn="ctr">
              <a:defRPr sz="4050"/>
            </a:lvl1pPr>
          </a:lstStyle>
          <a:p>
            <a:r>
              <a:rPr lang="en-US" dirty="0"/>
              <a:t>Sample Title</a:t>
            </a:r>
          </a:p>
        </p:txBody>
      </p:sp>
      <p:sp>
        <p:nvSpPr>
          <p:cNvPr id="3" name="Subtitle 2">
            <a:extLst>
              <a:ext uri="{FF2B5EF4-FFF2-40B4-BE49-F238E27FC236}">
                <a16:creationId xmlns:a16="http://schemas.microsoft.com/office/drawing/2014/main" id="{1E9B4C1E-B5FC-2444-B07E-D5A170A0C77D}"/>
              </a:ext>
            </a:extLst>
          </p:cNvPr>
          <p:cNvSpPr>
            <a:spLocks noGrp="1"/>
          </p:cNvSpPr>
          <p:nvPr>
            <p:ph type="subTitle" idx="1" hasCustomPrompt="1"/>
          </p:nvPr>
        </p:nvSpPr>
        <p:spPr>
          <a:xfrm>
            <a:off x="1143000" y="3224877"/>
            <a:ext cx="6858000" cy="1375698"/>
          </a:xfrm>
        </p:spPr>
        <p:txBody>
          <a:bodyPr>
            <a:normAutofit/>
          </a:bodyPr>
          <a:lstStyle>
            <a:lvl1pPr marL="0" indent="0" algn="ctr">
              <a:buNone/>
              <a:defRPr sz="21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Testing </a:t>
            </a:r>
            <a:r>
              <a:rPr lang="en-US" dirty="0" err="1"/>
              <a:t>Testing</a:t>
            </a:r>
            <a:endParaRPr lang="en-US" dirty="0"/>
          </a:p>
        </p:txBody>
      </p:sp>
      <p:sp>
        <p:nvSpPr>
          <p:cNvPr id="4" name="Date Placeholder 3">
            <a:extLst>
              <a:ext uri="{FF2B5EF4-FFF2-40B4-BE49-F238E27FC236}">
                <a16:creationId xmlns:a16="http://schemas.microsoft.com/office/drawing/2014/main" id="{4ABF4E03-4DB0-9644-BD97-19036D051034}"/>
              </a:ext>
            </a:extLst>
          </p:cNvPr>
          <p:cNvSpPr>
            <a:spLocks noGrp="1"/>
          </p:cNvSpPr>
          <p:nvPr>
            <p:ph type="dt" sz="half" idx="10"/>
          </p:nvPr>
        </p:nvSpPr>
        <p:spPr>
          <a:xfrm>
            <a:off x="7071727" y="4724401"/>
            <a:ext cx="1444197" cy="309086"/>
          </a:xfrm>
          <a:prstGeom prst="rect">
            <a:avLst/>
          </a:prstGeom>
        </p:spPr>
        <p:txBody>
          <a:bodyPr/>
          <a:lstStyle/>
          <a:p>
            <a:fld id="{271B9696-E295-2342-9785-D1A3282C0EA7}" type="datetimeFigureOut">
              <a:rPr lang="en-US" smtClean="0"/>
              <a:t>4/26/2023</a:t>
            </a:fld>
            <a:endParaRPr lang="en-US" dirty="0"/>
          </a:p>
        </p:txBody>
      </p:sp>
      <p:sp>
        <p:nvSpPr>
          <p:cNvPr id="5" name="Footer Placeholder 4">
            <a:extLst>
              <a:ext uri="{FF2B5EF4-FFF2-40B4-BE49-F238E27FC236}">
                <a16:creationId xmlns:a16="http://schemas.microsoft.com/office/drawing/2014/main" id="{AC62B40D-C0A0-664E-9560-91206DCE1BA6}"/>
              </a:ext>
            </a:extLst>
          </p:cNvPr>
          <p:cNvSpPr>
            <a:spLocks noGrp="1"/>
          </p:cNvSpPr>
          <p:nvPr>
            <p:ph type="ftr" sz="quarter" idx="11"/>
          </p:nvPr>
        </p:nvSpPr>
        <p:spPr>
          <a:xfrm>
            <a:off x="1888809" y="4724400"/>
            <a:ext cx="5035867" cy="314326"/>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55D8EEA-33F7-D147-8067-71FB5D35760D}"/>
              </a:ext>
            </a:extLst>
          </p:cNvPr>
          <p:cNvSpPr>
            <a:spLocks noGrp="1"/>
          </p:cNvSpPr>
          <p:nvPr>
            <p:ph type="sldNum" sz="quarter" idx="12"/>
          </p:nvPr>
        </p:nvSpPr>
        <p:spPr>
          <a:xfrm>
            <a:off x="7394051" y="4724400"/>
            <a:ext cx="1378475" cy="314326"/>
          </a:xfrm>
          <a:prstGeom prst="rect">
            <a:avLst/>
          </a:prstGeom>
        </p:spPr>
        <p:txBody>
          <a:bodyPr/>
          <a:lstStyle/>
          <a:p>
            <a:fld id="{B6E87D99-4EF8-4040-A910-1C2A36601CCF}" type="slidenum">
              <a:rPr lang="en-US" smtClean="0"/>
              <a:t>‹#›</a:t>
            </a:fld>
            <a:endParaRPr lang="en-US" dirty="0"/>
          </a:p>
        </p:txBody>
      </p:sp>
      <p:grpSp>
        <p:nvGrpSpPr>
          <p:cNvPr id="8" name="Group 7">
            <a:extLst>
              <a:ext uri="{FF2B5EF4-FFF2-40B4-BE49-F238E27FC236}">
                <a16:creationId xmlns:a16="http://schemas.microsoft.com/office/drawing/2014/main" id="{CE2FF672-06CC-F540-A9BD-FB76CEA28E5B}"/>
              </a:ext>
            </a:extLst>
          </p:cNvPr>
          <p:cNvGrpSpPr/>
          <p:nvPr/>
        </p:nvGrpSpPr>
        <p:grpSpPr>
          <a:xfrm>
            <a:off x="4237282" y="2770012"/>
            <a:ext cx="681746" cy="272699"/>
            <a:chOff x="1841157" y="4448432"/>
            <a:chExt cx="1359245" cy="543698"/>
          </a:xfrm>
        </p:grpSpPr>
        <p:sp>
          <p:nvSpPr>
            <p:cNvPr id="9" name="Rectangle 8">
              <a:extLst>
                <a:ext uri="{FF2B5EF4-FFF2-40B4-BE49-F238E27FC236}">
                  <a16:creationId xmlns:a16="http://schemas.microsoft.com/office/drawing/2014/main" id="{D5EF043A-7405-174F-A783-5D689AE9D17B}"/>
                </a:ext>
              </a:extLst>
            </p:cNvPr>
            <p:cNvSpPr/>
            <p:nvPr/>
          </p:nvSpPr>
          <p:spPr>
            <a:xfrm>
              <a:off x="1841157"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D291912E-FA83-0941-8FB1-7134FBBD0989}"/>
                </a:ext>
              </a:extLst>
            </p:cNvPr>
            <p:cNvSpPr/>
            <p:nvPr/>
          </p:nvSpPr>
          <p:spPr>
            <a:xfrm>
              <a:off x="2113006" y="4720281"/>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1AB2A3F5-5F52-B641-8CEF-72C4F5CD6E79}"/>
                </a:ext>
              </a:extLst>
            </p:cNvPr>
            <p:cNvSpPr/>
            <p:nvPr/>
          </p:nvSpPr>
          <p:spPr>
            <a:xfrm>
              <a:off x="2384855"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87272492-AF1F-FF4D-B74B-3E6FB979F928}"/>
                </a:ext>
              </a:extLst>
            </p:cNvPr>
            <p:cNvSpPr/>
            <p:nvPr/>
          </p:nvSpPr>
          <p:spPr>
            <a:xfrm>
              <a:off x="2656704" y="4720281"/>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59788F1C-A305-2F4B-B4B0-CA2E0276B016}"/>
                </a:ext>
              </a:extLst>
            </p:cNvPr>
            <p:cNvSpPr/>
            <p:nvPr/>
          </p:nvSpPr>
          <p:spPr>
            <a:xfrm>
              <a:off x="2928553"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7" name="Picture 16" descr="Qr code&#10;&#10;Description automatically generated">
            <a:extLst>
              <a:ext uri="{FF2B5EF4-FFF2-40B4-BE49-F238E27FC236}">
                <a16:creationId xmlns:a16="http://schemas.microsoft.com/office/drawing/2014/main" id="{2CC211E5-D100-C14C-810C-3C2CBE306F6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089281" y="542925"/>
            <a:ext cx="977741" cy="977741"/>
          </a:xfrm>
          <a:prstGeom prst="rect">
            <a:avLst/>
          </a:prstGeom>
        </p:spPr>
      </p:pic>
    </p:spTree>
    <p:extLst>
      <p:ext uri="{BB962C8B-B14F-4D97-AF65-F5344CB8AC3E}">
        <p14:creationId xmlns:p14="http://schemas.microsoft.com/office/powerpoint/2010/main" val="2046870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1+#ppt_h/2"/>
                          </p:val>
                        </p:tav>
                        <p:tav tm="100000">
                          <p:val>
                            <p:strVal val="#ppt_y"/>
                          </p:val>
                        </p:tav>
                      </p:tavLst>
                    </p:anim>
                  </p:childTnLst>
                </p:cTn>
              </p:par>
            </p:tnLst>
          </p:tmpl>
        </p:tmplLst>
      </p:bldP>
    </p:bld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5127C-D545-C743-9FEA-3E8E4B23CF75}"/>
              </a:ext>
            </a:extLst>
          </p:cNvPr>
          <p:cNvSpPr>
            <a:spLocks noGrp="1"/>
          </p:cNvSpPr>
          <p:nvPr>
            <p:ph type="title"/>
          </p:nvPr>
        </p:nvSpPr>
        <p:spPr>
          <a:xfrm>
            <a:off x="400050" y="228601"/>
            <a:ext cx="8115300" cy="9429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0E7A2D0-FA47-2E46-9B8D-4AFCCA51CE8F}"/>
              </a:ext>
            </a:extLst>
          </p:cNvPr>
          <p:cNvSpPr>
            <a:spLocks noGrp="1"/>
          </p:cNvSpPr>
          <p:nvPr>
            <p:ph type="dt" sz="half" idx="10"/>
          </p:nvPr>
        </p:nvSpPr>
        <p:spPr>
          <a:xfrm>
            <a:off x="7071727" y="4724401"/>
            <a:ext cx="1444197" cy="309086"/>
          </a:xfrm>
          <a:prstGeom prst="rect">
            <a:avLst/>
          </a:prstGeom>
        </p:spPr>
        <p:txBody>
          <a:bodyPr/>
          <a:lstStyle/>
          <a:p>
            <a:fld id="{271B9696-E295-2342-9785-D1A3282C0EA7}" type="datetimeFigureOut">
              <a:rPr lang="en-US" smtClean="0"/>
              <a:t>4/26/2023</a:t>
            </a:fld>
            <a:endParaRPr lang="en-US" dirty="0"/>
          </a:p>
        </p:txBody>
      </p:sp>
      <p:sp>
        <p:nvSpPr>
          <p:cNvPr id="4" name="Footer Placeholder 3">
            <a:extLst>
              <a:ext uri="{FF2B5EF4-FFF2-40B4-BE49-F238E27FC236}">
                <a16:creationId xmlns:a16="http://schemas.microsoft.com/office/drawing/2014/main" id="{436DBB46-C613-BA42-9527-45DD6163CD7B}"/>
              </a:ext>
            </a:extLst>
          </p:cNvPr>
          <p:cNvSpPr>
            <a:spLocks noGrp="1"/>
          </p:cNvSpPr>
          <p:nvPr>
            <p:ph type="ftr" sz="quarter" idx="11"/>
          </p:nvPr>
        </p:nvSpPr>
        <p:spPr>
          <a:xfrm>
            <a:off x="1888809" y="4724400"/>
            <a:ext cx="5035867" cy="314326"/>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33653444-8E45-3240-9D6D-ED6111EC0D6D}"/>
              </a:ext>
            </a:extLst>
          </p:cNvPr>
          <p:cNvSpPr>
            <a:spLocks noGrp="1"/>
          </p:cNvSpPr>
          <p:nvPr>
            <p:ph type="sldNum" sz="quarter" idx="12"/>
          </p:nvPr>
        </p:nvSpPr>
        <p:spPr>
          <a:xfrm>
            <a:off x="7394051" y="4724400"/>
            <a:ext cx="1378475" cy="314326"/>
          </a:xfrm>
          <a:prstGeom prst="rect">
            <a:avLst/>
          </a:prstGeom>
        </p:spPr>
        <p:txBody>
          <a:bodyPr/>
          <a:lstStyle/>
          <a:p>
            <a:fld id="{B6E87D99-4EF8-4040-A910-1C2A36601CCF}" type="slidenum">
              <a:rPr lang="en-US" smtClean="0"/>
              <a:t>‹#›</a:t>
            </a:fld>
            <a:endParaRPr lang="en-US" dirty="0"/>
          </a:p>
        </p:txBody>
      </p:sp>
      <p:grpSp>
        <p:nvGrpSpPr>
          <p:cNvPr id="6" name="Group 5">
            <a:extLst>
              <a:ext uri="{FF2B5EF4-FFF2-40B4-BE49-F238E27FC236}">
                <a16:creationId xmlns:a16="http://schemas.microsoft.com/office/drawing/2014/main" id="{255A09A9-9955-1347-9341-7A136E1479F4}"/>
              </a:ext>
            </a:extLst>
          </p:cNvPr>
          <p:cNvGrpSpPr/>
          <p:nvPr/>
        </p:nvGrpSpPr>
        <p:grpSpPr>
          <a:xfrm rot="5400000">
            <a:off x="-204524" y="567406"/>
            <a:ext cx="681746" cy="272699"/>
            <a:chOff x="1841157" y="4448432"/>
            <a:chExt cx="1359245" cy="543698"/>
          </a:xfrm>
        </p:grpSpPr>
        <p:sp>
          <p:nvSpPr>
            <p:cNvPr id="7" name="Rectangle 6">
              <a:extLst>
                <a:ext uri="{FF2B5EF4-FFF2-40B4-BE49-F238E27FC236}">
                  <a16:creationId xmlns:a16="http://schemas.microsoft.com/office/drawing/2014/main" id="{4BE07242-6715-6844-A4BC-36F94F53080E}"/>
                </a:ext>
              </a:extLst>
            </p:cNvPr>
            <p:cNvSpPr/>
            <p:nvPr/>
          </p:nvSpPr>
          <p:spPr>
            <a:xfrm>
              <a:off x="1841157"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F354265B-57E8-7146-A618-ABF93C07CAC1}"/>
                </a:ext>
              </a:extLst>
            </p:cNvPr>
            <p:cNvSpPr/>
            <p:nvPr/>
          </p:nvSpPr>
          <p:spPr>
            <a:xfrm>
              <a:off x="2113006" y="4720281"/>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CC5FF92D-C370-404E-9659-6FE793BB356C}"/>
                </a:ext>
              </a:extLst>
            </p:cNvPr>
            <p:cNvSpPr/>
            <p:nvPr/>
          </p:nvSpPr>
          <p:spPr>
            <a:xfrm>
              <a:off x="2384855"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C8D67C68-AB0E-E34F-90E0-78FBB5803D8A}"/>
                </a:ext>
              </a:extLst>
            </p:cNvPr>
            <p:cNvSpPr/>
            <p:nvPr/>
          </p:nvSpPr>
          <p:spPr>
            <a:xfrm>
              <a:off x="2656704" y="4720281"/>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73074CA6-DB68-4A46-9DC8-3555BB0C07BA}"/>
                </a:ext>
              </a:extLst>
            </p:cNvPr>
            <p:cNvSpPr/>
            <p:nvPr/>
          </p:nvSpPr>
          <p:spPr>
            <a:xfrm>
              <a:off x="2928553"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2" name="Picture 11" descr="Widescreen-Slide-9.jpg">
            <a:extLst>
              <a:ext uri="{FF2B5EF4-FFF2-40B4-BE49-F238E27FC236}">
                <a16:creationId xmlns:a16="http://schemas.microsoft.com/office/drawing/2014/main" id="{80890896-3B36-4A46-ACDC-B142BE96D5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9184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5127C-D545-C743-9FEA-3E8E4B23CF75}"/>
              </a:ext>
            </a:extLst>
          </p:cNvPr>
          <p:cNvSpPr>
            <a:spLocks noGrp="1"/>
          </p:cNvSpPr>
          <p:nvPr>
            <p:ph type="title"/>
          </p:nvPr>
        </p:nvSpPr>
        <p:spPr>
          <a:xfrm>
            <a:off x="400050" y="228601"/>
            <a:ext cx="8115300" cy="942975"/>
          </a:xfrm>
          <a:prstGeom prst="rect">
            <a:avLst/>
          </a:prstGeom>
        </p:spPr>
        <p:txBody>
          <a:bodyPr/>
          <a:lstStyle>
            <a:lvl1pPr>
              <a:defRPr baseline="0">
                <a:solidFill>
                  <a:schemeClr val="tx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0E7A2D0-FA47-2E46-9B8D-4AFCCA51CE8F}"/>
              </a:ext>
            </a:extLst>
          </p:cNvPr>
          <p:cNvSpPr>
            <a:spLocks noGrp="1"/>
          </p:cNvSpPr>
          <p:nvPr>
            <p:ph type="dt" sz="half" idx="10"/>
          </p:nvPr>
        </p:nvSpPr>
        <p:spPr>
          <a:xfrm>
            <a:off x="7071727" y="4724401"/>
            <a:ext cx="1444197" cy="309086"/>
          </a:xfrm>
          <a:prstGeom prst="rect">
            <a:avLst/>
          </a:prstGeom>
        </p:spPr>
        <p:txBody>
          <a:bodyPr/>
          <a:lstStyle/>
          <a:p>
            <a:fld id="{271B9696-E295-2342-9785-D1A3282C0EA7}" type="datetimeFigureOut">
              <a:rPr lang="en-US" smtClean="0"/>
              <a:t>4/26/2023</a:t>
            </a:fld>
            <a:endParaRPr lang="en-US" dirty="0"/>
          </a:p>
        </p:txBody>
      </p:sp>
      <p:sp>
        <p:nvSpPr>
          <p:cNvPr id="4" name="Footer Placeholder 3">
            <a:extLst>
              <a:ext uri="{FF2B5EF4-FFF2-40B4-BE49-F238E27FC236}">
                <a16:creationId xmlns:a16="http://schemas.microsoft.com/office/drawing/2014/main" id="{436DBB46-C613-BA42-9527-45DD6163CD7B}"/>
              </a:ext>
            </a:extLst>
          </p:cNvPr>
          <p:cNvSpPr>
            <a:spLocks noGrp="1"/>
          </p:cNvSpPr>
          <p:nvPr>
            <p:ph type="ftr" sz="quarter" idx="11"/>
          </p:nvPr>
        </p:nvSpPr>
        <p:spPr>
          <a:xfrm>
            <a:off x="1888809" y="4724400"/>
            <a:ext cx="5035867" cy="314326"/>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33653444-8E45-3240-9D6D-ED6111EC0D6D}"/>
              </a:ext>
            </a:extLst>
          </p:cNvPr>
          <p:cNvSpPr>
            <a:spLocks noGrp="1"/>
          </p:cNvSpPr>
          <p:nvPr>
            <p:ph type="sldNum" sz="quarter" idx="12"/>
          </p:nvPr>
        </p:nvSpPr>
        <p:spPr>
          <a:xfrm>
            <a:off x="7394051" y="4724400"/>
            <a:ext cx="1378475" cy="314326"/>
          </a:xfrm>
          <a:prstGeom prst="rect">
            <a:avLst/>
          </a:prstGeom>
        </p:spPr>
        <p:txBody>
          <a:bodyPr/>
          <a:lstStyle/>
          <a:p>
            <a:fld id="{B6E87D99-4EF8-4040-A910-1C2A36601CCF}" type="slidenum">
              <a:rPr lang="en-US" smtClean="0"/>
              <a:t>‹#›</a:t>
            </a:fld>
            <a:endParaRPr lang="en-US" dirty="0"/>
          </a:p>
        </p:txBody>
      </p:sp>
      <p:grpSp>
        <p:nvGrpSpPr>
          <p:cNvPr id="13" name="Group 12">
            <a:extLst>
              <a:ext uri="{FF2B5EF4-FFF2-40B4-BE49-F238E27FC236}">
                <a16:creationId xmlns:a16="http://schemas.microsoft.com/office/drawing/2014/main" id="{81D9AE3F-7139-2D4A-B70B-10F750B12604}"/>
              </a:ext>
            </a:extLst>
          </p:cNvPr>
          <p:cNvGrpSpPr/>
          <p:nvPr/>
        </p:nvGrpSpPr>
        <p:grpSpPr>
          <a:xfrm>
            <a:off x="0" y="372965"/>
            <a:ext cx="272699" cy="695381"/>
            <a:chOff x="-820798" y="487454"/>
            <a:chExt cx="363598" cy="927175"/>
          </a:xfrm>
        </p:grpSpPr>
        <p:sp>
          <p:nvSpPr>
            <p:cNvPr id="7" name="Rectangle 6">
              <a:extLst>
                <a:ext uri="{FF2B5EF4-FFF2-40B4-BE49-F238E27FC236}">
                  <a16:creationId xmlns:a16="http://schemas.microsoft.com/office/drawing/2014/main" id="{4BE07242-6715-6844-A4BC-36F94F53080E}"/>
                </a:ext>
              </a:extLst>
            </p:cNvPr>
            <p:cNvSpPr/>
            <p:nvPr/>
          </p:nvSpPr>
          <p:spPr>
            <a:xfrm rot="5400000">
              <a:off x="-648089" y="496544"/>
              <a:ext cx="199979" cy="181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F354265B-57E8-7146-A618-ABF93C07CAC1}"/>
                </a:ext>
              </a:extLst>
            </p:cNvPr>
            <p:cNvSpPr/>
            <p:nvPr/>
          </p:nvSpPr>
          <p:spPr>
            <a:xfrm rot="5400000">
              <a:off x="-829888" y="678343"/>
              <a:ext cx="199979" cy="181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CC5FF92D-C370-404E-9659-6FE793BB356C}"/>
                </a:ext>
              </a:extLst>
            </p:cNvPr>
            <p:cNvSpPr/>
            <p:nvPr/>
          </p:nvSpPr>
          <p:spPr>
            <a:xfrm rot="5400000">
              <a:off x="-648089" y="860142"/>
              <a:ext cx="199979" cy="181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C8D67C68-AB0E-E34F-90E0-78FBB5803D8A}"/>
                </a:ext>
              </a:extLst>
            </p:cNvPr>
            <p:cNvSpPr/>
            <p:nvPr/>
          </p:nvSpPr>
          <p:spPr>
            <a:xfrm rot="5400000">
              <a:off x="-829888" y="1041941"/>
              <a:ext cx="199979" cy="181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73074CA6-DB68-4A46-9DC8-3555BB0C07BA}"/>
                </a:ext>
              </a:extLst>
            </p:cNvPr>
            <p:cNvSpPr/>
            <p:nvPr/>
          </p:nvSpPr>
          <p:spPr>
            <a:xfrm rot="5400000">
              <a:off x="-648089" y="1223740"/>
              <a:ext cx="199979" cy="181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2" name="Picture 11" descr="Widescreen-Slide-10.jpg">
            <a:extLst>
              <a:ext uri="{FF2B5EF4-FFF2-40B4-BE49-F238E27FC236}">
                <a16:creationId xmlns:a16="http://schemas.microsoft.com/office/drawing/2014/main" id="{940A64AA-BEC4-4EAE-B9EB-9CFD2479A03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616545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8DBE31-8707-A340-8FAF-822D2CE97C7F}"/>
              </a:ext>
            </a:extLst>
          </p:cNvPr>
          <p:cNvSpPr>
            <a:spLocks noGrp="1"/>
          </p:cNvSpPr>
          <p:nvPr>
            <p:ph type="dt" sz="half" idx="10"/>
          </p:nvPr>
        </p:nvSpPr>
        <p:spPr>
          <a:xfrm>
            <a:off x="7071727" y="4724401"/>
            <a:ext cx="1444197" cy="309086"/>
          </a:xfrm>
          <a:prstGeom prst="rect">
            <a:avLst/>
          </a:prstGeom>
        </p:spPr>
        <p:txBody>
          <a:bodyPr/>
          <a:lstStyle/>
          <a:p>
            <a:fld id="{271B9696-E295-2342-9785-D1A3282C0EA7}" type="datetimeFigureOut">
              <a:rPr lang="en-US" smtClean="0"/>
              <a:t>4/26/2023</a:t>
            </a:fld>
            <a:endParaRPr lang="en-US" dirty="0"/>
          </a:p>
        </p:txBody>
      </p:sp>
      <p:sp>
        <p:nvSpPr>
          <p:cNvPr id="3" name="Footer Placeholder 2">
            <a:extLst>
              <a:ext uri="{FF2B5EF4-FFF2-40B4-BE49-F238E27FC236}">
                <a16:creationId xmlns:a16="http://schemas.microsoft.com/office/drawing/2014/main" id="{AD3D464E-F09F-C545-BD6D-4A3BA3DAF9C3}"/>
              </a:ext>
            </a:extLst>
          </p:cNvPr>
          <p:cNvSpPr>
            <a:spLocks noGrp="1"/>
          </p:cNvSpPr>
          <p:nvPr>
            <p:ph type="ftr" sz="quarter" idx="11"/>
          </p:nvPr>
        </p:nvSpPr>
        <p:spPr>
          <a:xfrm>
            <a:off x="1888809" y="4724400"/>
            <a:ext cx="5035867" cy="314326"/>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D99562F-5F12-8444-9F76-90390BDC00FD}"/>
              </a:ext>
            </a:extLst>
          </p:cNvPr>
          <p:cNvSpPr>
            <a:spLocks noGrp="1"/>
          </p:cNvSpPr>
          <p:nvPr>
            <p:ph type="sldNum" sz="quarter" idx="12"/>
          </p:nvPr>
        </p:nvSpPr>
        <p:spPr>
          <a:xfrm>
            <a:off x="7394051" y="4724400"/>
            <a:ext cx="1378475" cy="314326"/>
          </a:xfrm>
          <a:prstGeom prst="rect">
            <a:avLst/>
          </a:prstGeom>
        </p:spPr>
        <p:txBody>
          <a:bodyPr/>
          <a:lstStyle/>
          <a:p>
            <a:fld id="{B6E87D99-4EF8-4040-A910-1C2A36601CCF}" type="slidenum">
              <a:rPr lang="en-US" smtClean="0"/>
              <a:t>‹#›</a:t>
            </a:fld>
            <a:endParaRPr lang="en-US" dirty="0"/>
          </a:p>
        </p:txBody>
      </p:sp>
      <p:pic>
        <p:nvPicPr>
          <p:cNvPr id="5" name="Picture 4" descr="Widescreen-Slide-8.jpg">
            <a:extLst>
              <a:ext uri="{FF2B5EF4-FFF2-40B4-BE49-F238E27FC236}">
                <a16:creationId xmlns:a16="http://schemas.microsoft.com/office/drawing/2014/main" id="{02D37845-FBFB-4651-94AC-2A81841CD37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3191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8DBE31-8707-A340-8FAF-822D2CE97C7F}"/>
              </a:ext>
            </a:extLst>
          </p:cNvPr>
          <p:cNvSpPr>
            <a:spLocks noGrp="1"/>
          </p:cNvSpPr>
          <p:nvPr>
            <p:ph type="dt" sz="half" idx="10"/>
          </p:nvPr>
        </p:nvSpPr>
        <p:spPr>
          <a:xfrm>
            <a:off x="7071727" y="4724401"/>
            <a:ext cx="1444197" cy="309086"/>
          </a:xfrm>
          <a:prstGeom prst="rect">
            <a:avLst/>
          </a:prstGeom>
        </p:spPr>
        <p:txBody>
          <a:bodyPr/>
          <a:lstStyle/>
          <a:p>
            <a:fld id="{271B9696-E295-2342-9785-D1A3282C0EA7}" type="datetimeFigureOut">
              <a:rPr lang="en-US" smtClean="0"/>
              <a:t>4/26/2023</a:t>
            </a:fld>
            <a:endParaRPr lang="en-US" dirty="0"/>
          </a:p>
        </p:txBody>
      </p:sp>
      <p:sp>
        <p:nvSpPr>
          <p:cNvPr id="3" name="Footer Placeholder 2">
            <a:extLst>
              <a:ext uri="{FF2B5EF4-FFF2-40B4-BE49-F238E27FC236}">
                <a16:creationId xmlns:a16="http://schemas.microsoft.com/office/drawing/2014/main" id="{AD3D464E-F09F-C545-BD6D-4A3BA3DAF9C3}"/>
              </a:ext>
            </a:extLst>
          </p:cNvPr>
          <p:cNvSpPr>
            <a:spLocks noGrp="1"/>
          </p:cNvSpPr>
          <p:nvPr>
            <p:ph type="ftr" sz="quarter" idx="11"/>
          </p:nvPr>
        </p:nvSpPr>
        <p:spPr>
          <a:xfrm>
            <a:off x="1888809" y="4724400"/>
            <a:ext cx="5035867" cy="314326"/>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D99562F-5F12-8444-9F76-90390BDC00FD}"/>
              </a:ext>
            </a:extLst>
          </p:cNvPr>
          <p:cNvSpPr>
            <a:spLocks noGrp="1"/>
          </p:cNvSpPr>
          <p:nvPr>
            <p:ph type="sldNum" sz="quarter" idx="12"/>
          </p:nvPr>
        </p:nvSpPr>
        <p:spPr>
          <a:xfrm>
            <a:off x="7394051" y="4724400"/>
            <a:ext cx="1378475" cy="314326"/>
          </a:xfrm>
          <a:prstGeom prst="rect">
            <a:avLst/>
          </a:prstGeom>
        </p:spPr>
        <p:txBody>
          <a:bodyPr/>
          <a:lstStyle/>
          <a:p>
            <a:fld id="{B6E87D99-4EF8-4040-A910-1C2A36601CCF}" type="slidenum">
              <a:rPr lang="en-US" smtClean="0"/>
              <a:t>‹#›</a:t>
            </a:fld>
            <a:endParaRPr lang="en-US" dirty="0"/>
          </a:p>
        </p:txBody>
      </p:sp>
      <p:pic>
        <p:nvPicPr>
          <p:cNvPr id="5" name="Picture 4" descr="Widescreen-Slide-10.jpg">
            <a:extLst>
              <a:ext uri="{FF2B5EF4-FFF2-40B4-BE49-F238E27FC236}">
                <a16:creationId xmlns:a16="http://schemas.microsoft.com/office/drawing/2014/main" id="{BF66E4F4-F5D8-4EF3-B4D8-47D015FC69B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4071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1B874-678F-C34D-A234-4DA2F3415D8D}"/>
              </a:ext>
            </a:extLst>
          </p:cNvPr>
          <p:cNvSpPr>
            <a:spLocks noGrp="1"/>
          </p:cNvSpPr>
          <p:nvPr>
            <p:ph type="title"/>
          </p:nvPr>
        </p:nvSpPr>
        <p:spPr>
          <a:xfrm>
            <a:off x="400050" y="219075"/>
            <a:ext cx="3178969" cy="942975"/>
          </a:xfrm>
          <a:prstGeom prst="rect">
            <a:avLst/>
          </a:prstGeom>
        </p:spPr>
        <p:txBody>
          <a:bodyPr anchor="b"/>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62318C-5D1F-5248-A40D-12231611B394}"/>
              </a:ext>
            </a:extLst>
          </p:cNvPr>
          <p:cNvSpPr>
            <a:spLocks noGrp="1"/>
          </p:cNvSpPr>
          <p:nvPr>
            <p:ph idx="1"/>
          </p:nvPr>
        </p:nvSpPr>
        <p:spPr>
          <a:xfrm>
            <a:off x="3804847" y="228601"/>
            <a:ext cx="4967678" cy="4371974"/>
          </a:xfrm>
        </p:spPr>
        <p:txBody>
          <a:bodyPr>
            <a:normAutofit/>
          </a:bodyPr>
          <a:lstStyle>
            <a:lvl1pPr>
              <a:defRPr sz="2100"/>
            </a:lvl1pPr>
            <a:lvl2pPr>
              <a:defRPr sz="1800"/>
            </a:lvl2pPr>
            <a:lvl3pPr>
              <a:defRPr sz="1500"/>
            </a:lvl3pPr>
            <a:lvl4pPr>
              <a:defRPr sz="1350"/>
            </a:lvl4pPr>
            <a:lvl5pPr>
              <a:defRPr sz="13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63DA636-0CB4-B84D-AFC9-C70EFB53E91E}"/>
              </a:ext>
            </a:extLst>
          </p:cNvPr>
          <p:cNvSpPr>
            <a:spLocks noGrp="1"/>
          </p:cNvSpPr>
          <p:nvPr>
            <p:ph type="body" sz="half" idx="2"/>
          </p:nvPr>
        </p:nvSpPr>
        <p:spPr>
          <a:xfrm>
            <a:off x="400050" y="1290637"/>
            <a:ext cx="3178969" cy="3309937"/>
          </a:xfrm>
        </p:spPr>
        <p:txBody>
          <a:bodyPr/>
          <a:lstStyle>
            <a:lvl1pPr marL="0" indent="0">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B66CFB0-00F9-0F44-AB84-2BF1080BA5BB}"/>
              </a:ext>
            </a:extLst>
          </p:cNvPr>
          <p:cNvSpPr>
            <a:spLocks noGrp="1"/>
          </p:cNvSpPr>
          <p:nvPr>
            <p:ph type="dt" sz="half" idx="10"/>
          </p:nvPr>
        </p:nvSpPr>
        <p:spPr>
          <a:xfrm>
            <a:off x="7071727" y="4724401"/>
            <a:ext cx="1444197" cy="309086"/>
          </a:xfrm>
          <a:prstGeom prst="rect">
            <a:avLst/>
          </a:prstGeom>
        </p:spPr>
        <p:txBody>
          <a:bodyPr/>
          <a:lstStyle/>
          <a:p>
            <a:fld id="{271B9696-E295-2342-9785-D1A3282C0EA7}" type="datetimeFigureOut">
              <a:rPr lang="en-US" smtClean="0"/>
              <a:t>4/26/2023</a:t>
            </a:fld>
            <a:endParaRPr lang="en-US" dirty="0"/>
          </a:p>
        </p:txBody>
      </p:sp>
      <p:sp>
        <p:nvSpPr>
          <p:cNvPr id="6" name="Footer Placeholder 5">
            <a:extLst>
              <a:ext uri="{FF2B5EF4-FFF2-40B4-BE49-F238E27FC236}">
                <a16:creationId xmlns:a16="http://schemas.microsoft.com/office/drawing/2014/main" id="{336DDC66-B25A-2444-9E32-F35A08107281}"/>
              </a:ext>
            </a:extLst>
          </p:cNvPr>
          <p:cNvSpPr>
            <a:spLocks noGrp="1"/>
          </p:cNvSpPr>
          <p:nvPr>
            <p:ph type="ftr" sz="quarter" idx="11"/>
          </p:nvPr>
        </p:nvSpPr>
        <p:spPr>
          <a:xfrm>
            <a:off x="1888809" y="4724400"/>
            <a:ext cx="5035867" cy="314326"/>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E36ADEB-6C87-A24B-8E2F-105335DEEDB6}"/>
              </a:ext>
            </a:extLst>
          </p:cNvPr>
          <p:cNvSpPr>
            <a:spLocks noGrp="1"/>
          </p:cNvSpPr>
          <p:nvPr>
            <p:ph type="sldNum" sz="quarter" idx="12"/>
          </p:nvPr>
        </p:nvSpPr>
        <p:spPr>
          <a:xfrm>
            <a:off x="7394051" y="4724400"/>
            <a:ext cx="1378475" cy="314326"/>
          </a:xfrm>
          <a:prstGeom prst="rect">
            <a:avLst/>
          </a:prstGeom>
        </p:spPr>
        <p:txBody>
          <a:bodyPr/>
          <a:lstStyle/>
          <a:p>
            <a:fld id="{B6E87D99-4EF8-4040-A910-1C2A36601CCF}" type="slidenum">
              <a:rPr lang="en-US" smtClean="0"/>
              <a:t>‹#›</a:t>
            </a:fld>
            <a:endParaRPr lang="en-US" dirty="0"/>
          </a:p>
        </p:txBody>
      </p:sp>
      <p:grpSp>
        <p:nvGrpSpPr>
          <p:cNvPr id="8" name="Group 7">
            <a:extLst>
              <a:ext uri="{FF2B5EF4-FFF2-40B4-BE49-F238E27FC236}">
                <a16:creationId xmlns:a16="http://schemas.microsoft.com/office/drawing/2014/main" id="{4F19B4BD-47C3-EC49-A958-C483021CD118}"/>
              </a:ext>
            </a:extLst>
          </p:cNvPr>
          <p:cNvGrpSpPr/>
          <p:nvPr/>
        </p:nvGrpSpPr>
        <p:grpSpPr>
          <a:xfrm rot="5400000">
            <a:off x="-204524" y="567406"/>
            <a:ext cx="681746" cy="272699"/>
            <a:chOff x="1841157" y="4448432"/>
            <a:chExt cx="1359245" cy="543698"/>
          </a:xfrm>
        </p:grpSpPr>
        <p:sp>
          <p:nvSpPr>
            <p:cNvPr id="9" name="Rectangle 8">
              <a:extLst>
                <a:ext uri="{FF2B5EF4-FFF2-40B4-BE49-F238E27FC236}">
                  <a16:creationId xmlns:a16="http://schemas.microsoft.com/office/drawing/2014/main" id="{B6101F35-B152-C343-A1E2-BE6649918811}"/>
                </a:ext>
              </a:extLst>
            </p:cNvPr>
            <p:cNvSpPr/>
            <p:nvPr/>
          </p:nvSpPr>
          <p:spPr>
            <a:xfrm>
              <a:off x="1841157"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DC8F397C-E2A2-B948-A1AA-96F2540D5576}"/>
                </a:ext>
              </a:extLst>
            </p:cNvPr>
            <p:cNvSpPr/>
            <p:nvPr/>
          </p:nvSpPr>
          <p:spPr>
            <a:xfrm>
              <a:off x="2113006" y="4720281"/>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AF850BC9-DF17-DC46-A8B5-866A07FEFB70}"/>
                </a:ext>
              </a:extLst>
            </p:cNvPr>
            <p:cNvSpPr/>
            <p:nvPr/>
          </p:nvSpPr>
          <p:spPr>
            <a:xfrm>
              <a:off x="2384855"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C636EF15-6EA0-6A44-B7CD-5D9AB67A432E}"/>
                </a:ext>
              </a:extLst>
            </p:cNvPr>
            <p:cNvSpPr/>
            <p:nvPr/>
          </p:nvSpPr>
          <p:spPr>
            <a:xfrm>
              <a:off x="2656704" y="4720281"/>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8F848FF6-C578-1143-9023-6A74049B6070}"/>
                </a:ext>
              </a:extLst>
            </p:cNvPr>
            <p:cNvSpPr/>
            <p:nvPr/>
          </p:nvSpPr>
          <p:spPr>
            <a:xfrm>
              <a:off x="2928553"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cxnSp>
        <p:nvCxnSpPr>
          <p:cNvPr id="15" name="Straight Connector 14">
            <a:extLst>
              <a:ext uri="{FF2B5EF4-FFF2-40B4-BE49-F238E27FC236}">
                <a16:creationId xmlns:a16="http://schemas.microsoft.com/office/drawing/2014/main" id="{A2236D96-1E32-FD40-A539-0B9A83BA278A}"/>
              </a:ext>
            </a:extLst>
          </p:cNvPr>
          <p:cNvCxnSpPr/>
          <p:nvPr/>
        </p:nvCxnSpPr>
        <p:spPr>
          <a:xfrm>
            <a:off x="3691933" y="775251"/>
            <a:ext cx="0" cy="3257550"/>
          </a:xfrm>
          <a:prstGeom prst="line">
            <a:avLst/>
          </a:prstGeom>
          <a:ln w="12700">
            <a:solidFill>
              <a:schemeClr val="bg2"/>
            </a:solidFill>
            <a:prstDash val="sysDot"/>
          </a:ln>
        </p:spPr>
        <p:style>
          <a:lnRef idx="1">
            <a:schemeClr val="accent6"/>
          </a:lnRef>
          <a:fillRef idx="0">
            <a:schemeClr val="accent6"/>
          </a:fillRef>
          <a:effectRef idx="0">
            <a:schemeClr val="accent6"/>
          </a:effectRef>
          <a:fontRef idx="minor">
            <a:schemeClr val="tx1"/>
          </a:fontRef>
        </p:style>
      </p:cxnSp>
      <p:pic>
        <p:nvPicPr>
          <p:cNvPr id="16" name="Picture 15" descr="Widescreen-Slide-9.jpg">
            <a:extLst>
              <a:ext uri="{FF2B5EF4-FFF2-40B4-BE49-F238E27FC236}">
                <a16:creationId xmlns:a16="http://schemas.microsoft.com/office/drawing/2014/main" id="{FBD8C914-0F9F-452C-BD5F-573BD9D3175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66688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ED62-D78D-8B4D-8459-6FB583649D5D}"/>
              </a:ext>
            </a:extLst>
          </p:cNvPr>
          <p:cNvSpPr>
            <a:spLocks noGrp="1"/>
          </p:cNvSpPr>
          <p:nvPr>
            <p:ph type="title"/>
          </p:nvPr>
        </p:nvSpPr>
        <p:spPr>
          <a:xfrm>
            <a:off x="409575" y="219075"/>
            <a:ext cx="3178969" cy="942975"/>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B7495A7-B2E9-F44E-BF97-7010E60EC343}"/>
              </a:ext>
            </a:extLst>
          </p:cNvPr>
          <p:cNvSpPr>
            <a:spLocks noGrp="1"/>
          </p:cNvSpPr>
          <p:nvPr>
            <p:ph type="pic" idx="1"/>
          </p:nvPr>
        </p:nvSpPr>
        <p:spPr>
          <a:xfrm>
            <a:off x="3733800" y="228601"/>
            <a:ext cx="5038725" cy="437197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CAB7DDB9-05F1-AF4A-A037-57F04EABB10B}"/>
              </a:ext>
            </a:extLst>
          </p:cNvPr>
          <p:cNvSpPr>
            <a:spLocks noGrp="1"/>
          </p:cNvSpPr>
          <p:nvPr>
            <p:ph type="body" sz="half" idx="2"/>
          </p:nvPr>
        </p:nvSpPr>
        <p:spPr>
          <a:xfrm>
            <a:off x="409575" y="1290637"/>
            <a:ext cx="3178969" cy="33099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1DB830D-78B2-5F4F-8414-5165D7DA1C70}"/>
              </a:ext>
            </a:extLst>
          </p:cNvPr>
          <p:cNvSpPr>
            <a:spLocks noGrp="1"/>
          </p:cNvSpPr>
          <p:nvPr>
            <p:ph type="dt" sz="half" idx="10"/>
          </p:nvPr>
        </p:nvSpPr>
        <p:spPr>
          <a:xfrm>
            <a:off x="7071727" y="4724401"/>
            <a:ext cx="1444197" cy="309086"/>
          </a:xfrm>
          <a:prstGeom prst="rect">
            <a:avLst/>
          </a:prstGeom>
        </p:spPr>
        <p:txBody>
          <a:bodyPr/>
          <a:lstStyle/>
          <a:p>
            <a:fld id="{271B9696-E295-2342-9785-D1A3282C0EA7}" type="datetimeFigureOut">
              <a:rPr lang="en-US" smtClean="0"/>
              <a:t>4/26/2023</a:t>
            </a:fld>
            <a:endParaRPr lang="en-US" dirty="0"/>
          </a:p>
        </p:txBody>
      </p:sp>
      <p:sp>
        <p:nvSpPr>
          <p:cNvPr id="6" name="Footer Placeholder 5">
            <a:extLst>
              <a:ext uri="{FF2B5EF4-FFF2-40B4-BE49-F238E27FC236}">
                <a16:creationId xmlns:a16="http://schemas.microsoft.com/office/drawing/2014/main" id="{36596145-3659-9140-86B4-2217FDCAC166}"/>
              </a:ext>
            </a:extLst>
          </p:cNvPr>
          <p:cNvSpPr>
            <a:spLocks noGrp="1"/>
          </p:cNvSpPr>
          <p:nvPr>
            <p:ph type="ftr" sz="quarter" idx="11"/>
          </p:nvPr>
        </p:nvSpPr>
        <p:spPr>
          <a:xfrm>
            <a:off x="1888809" y="4724400"/>
            <a:ext cx="5035867" cy="314326"/>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B9D6C2F-CABE-A240-A837-603E76ED9930}"/>
              </a:ext>
            </a:extLst>
          </p:cNvPr>
          <p:cNvSpPr>
            <a:spLocks noGrp="1"/>
          </p:cNvSpPr>
          <p:nvPr>
            <p:ph type="sldNum" sz="quarter" idx="12"/>
          </p:nvPr>
        </p:nvSpPr>
        <p:spPr>
          <a:xfrm>
            <a:off x="7394051" y="4724400"/>
            <a:ext cx="1378475" cy="314326"/>
          </a:xfrm>
          <a:prstGeom prst="rect">
            <a:avLst/>
          </a:prstGeom>
        </p:spPr>
        <p:txBody>
          <a:bodyPr/>
          <a:lstStyle/>
          <a:p>
            <a:fld id="{B6E87D99-4EF8-4040-A910-1C2A36601CCF}" type="slidenum">
              <a:rPr lang="en-US" smtClean="0"/>
              <a:t>‹#›</a:t>
            </a:fld>
            <a:endParaRPr lang="en-US" dirty="0"/>
          </a:p>
        </p:txBody>
      </p:sp>
      <p:grpSp>
        <p:nvGrpSpPr>
          <p:cNvPr id="8" name="Group 7">
            <a:extLst>
              <a:ext uri="{FF2B5EF4-FFF2-40B4-BE49-F238E27FC236}">
                <a16:creationId xmlns:a16="http://schemas.microsoft.com/office/drawing/2014/main" id="{489D7330-5FEA-2345-8CAD-14DAC7DDB9F9}"/>
              </a:ext>
            </a:extLst>
          </p:cNvPr>
          <p:cNvGrpSpPr/>
          <p:nvPr/>
        </p:nvGrpSpPr>
        <p:grpSpPr>
          <a:xfrm rot="5400000">
            <a:off x="-204524" y="567406"/>
            <a:ext cx="681746" cy="272699"/>
            <a:chOff x="1841157" y="4448432"/>
            <a:chExt cx="1359245" cy="543698"/>
          </a:xfrm>
        </p:grpSpPr>
        <p:sp>
          <p:nvSpPr>
            <p:cNvPr id="9" name="Rectangle 8">
              <a:extLst>
                <a:ext uri="{FF2B5EF4-FFF2-40B4-BE49-F238E27FC236}">
                  <a16:creationId xmlns:a16="http://schemas.microsoft.com/office/drawing/2014/main" id="{708B015E-004A-9642-8736-65623DAD4EAA}"/>
                </a:ext>
              </a:extLst>
            </p:cNvPr>
            <p:cNvSpPr/>
            <p:nvPr/>
          </p:nvSpPr>
          <p:spPr>
            <a:xfrm>
              <a:off x="1841157"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4E966BAB-A0C4-7E4B-AA7D-09FDBACF4279}"/>
                </a:ext>
              </a:extLst>
            </p:cNvPr>
            <p:cNvSpPr/>
            <p:nvPr/>
          </p:nvSpPr>
          <p:spPr>
            <a:xfrm>
              <a:off x="2113006" y="4720281"/>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B59FE5ED-3F83-1F4C-A2A5-C9AC1265B18F}"/>
                </a:ext>
              </a:extLst>
            </p:cNvPr>
            <p:cNvSpPr/>
            <p:nvPr/>
          </p:nvSpPr>
          <p:spPr>
            <a:xfrm>
              <a:off x="2384855"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84F59C25-2E90-E445-A728-0FDC989CA486}"/>
                </a:ext>
              </a:extLst>
            </p:cNvPr>
            <p:cNvSpPr/>
            <p:nvPr/>
          </p:nvSpPr>
          <p:spPr>
            <a:xfrm>
              <a:off x="2656704" y="4720281"/>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BEA834EA-0598-E344-926E-2EFB89C58D94}"/>
                </a:ext>
              </a:extLst>
            </p:cNvPr>
            <p:cNvSpPr/>
            <p:nvPr/>
          </p:nvSpPr>
          <p:spPr>
            <a:xfrm>
              <a:off x="2928553"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4" name="Picture 13" descr="Widescreen-Slide-8.jpg">
            <a:extLst>
              <a:ext uri="{FF2B5EF4-FFF2-40B4-BE49-F238E27FC236}">
                <a16:creationId xmlns:a16="http://schemas.microsoft.com/office/drawing/2014/main" id="{C6AFB9AC-A6CA-41A2-9660-D9B8C12E9D8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7877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8DBE31-8707-A340-8FAF-822D2CE97C7F}"/>
              </a:ext>
            </a:extLst>
          </p:cNvPr>
          <p:cNvSpPr>
            <a:spLocks noGrp="1"/>
          </p:cNvSpPr>
          <p:nvPr>
            <p:ph type="dt" sz="half" idx="10"/>
          </p:nvPr>
        </p:nvSpPr>
        <p:spPr>
          <a:xfrm>
            <a:off x="7071727" y="4724401"/>
            <a:ext cx="1444197" cy="309086"/>
          </a:xfrm>
          <a:prstGeom prst="rect">
            <a:avLst/>
          </a:prstGeom>
        </p:spPr>
        <p:txBody>
          <a:bodyPr/>
          <a:lstStyle/>
          <a:p>
            <a:fld id="{271B9696-E295-2342-9785-D1A3282C0EA7}" type="datetimeFigureOut">
              <a:rPr lang="en-US" smtClean="0"/>
              <a:t>4/26/2023</a:t>
            </a:fld>
            <a:endParaRPr lang="en-US" dirty="0"/>
          </a:p>
        </p:txBody>
      </p:sp>
      <p:sp>
        <p:nvSpPr>
          <p:cNvPr id="3" name="Footer Placeholder 2">
            <a:extLst>
              <a:ext uri="{FF2B5EF4-FFF2-40B4-BE49-F238E27FC236}">
                <a16:creationId xmlns:a16="http://schemas.microsoft.com/office/drawing/2014/main" id="{AD3D464E-F09F-C545-BD6D-4A3BA3DAF9C3}"/>
              </a:ext>
            </a:extLst>
          </p:cNvPr>
          <p:cNvSpPr>
            <a:spLocks noGrp="1"/>
          </p:cNvSpPr>
          <p:nvPr>
            <p:ph type="ftr" sz="quarter" idx="11"/>
          </p:nvPr>
        </p:nvSpPr>
        <p:spPr>
          <a:xfrm>
            <a:off x="1888809" y="4724400"/>
            <a:ext cx="5035867" cy="314326"/>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D99562F-5F12-8444-9F76-90390BDC00FD}"/>
              </a:ext>
            </a:extLst>
          </p:cNvPr>
          <p:cNvSpPr>
            <a:spLocks noGrp="1"/>
          </p:cNvSpPr>
          <p:nvPr>
            <p:ph type="sldNum" sz="quarter" idx="12"/>
          </p:nvPr>
        </p:nvSpPr>
        <p:spPr>
          <a:xfrm>
            <a:off x="7394051" y="4724400"/>
            <a:ext cx="1378475" cy="314326"/>
          </a:xfrm>
          <a:prstGeom prst="rect">
            <a:avLst/>
          </a:prstGeom>
        </p:spPr>
        <p:txBody>
          <a:bodyPr/>
          <a:lstStyle/>
          <a:p>
            <a:fld id="{B6E87D99-4EF8-4040-A910-1C2A36601CCF}" type="slidenum">
              <a:rPr lang="en-US" smtClean="0"/>
              <a:t>‹#›</a:t>
            </a:fld>
            <a:endParaRPr lang="en-US" dirty="0"/>
          </a:p>
        </p:txBody>
      </p:sp>
      <p:pic>
        <p:nvPicPr>
          <p:cNvPr id="7" name="Picture 6">
            <a:extLst>
              <a:ext uri="{FF2B5EF4-FFF2-40B4-BE49-F238E27FC236}">
                <a16:creationId xmlns:a16="http://schemas.microsoft.com/office/drawing/2014/main" id="{16A496BF-8FBE-094B-AB1C-04EE3DE04E5E}"/>
              </a:ext>
            </a:extLst>
          </p:cNvPr>
          <p:cNvPicPr>
            <a:picLocks noChangeAspect="1"/>
          </p:cNvPicPr>
          <p:nvPr/>
        </p:nvPicPr>
        <p:blipFill>
          <a:blip r:embed="rId2"/>
          <a:stretch>
            <a:fillRect/>
          </a:stretch>
        </p:blipFill>
        <p:spPr>
          <a:xfrm>
            <a:off x="2347913" y="1828800"/>
            <a:ext cx="4543425" cy="1219200"/>
          </a:xfrm>
          <a:prstGeom prst="rect">
            <a:avLst/>
          </a:prstGeom>
        </p:spPr>
      </p:pic>
      <p:sp>
        <p:nvSpPr>
          <p:cNvPr id="8" name="Rectangle 7">
            <a:extLst>
              <a:ext uri="{FF2B5EF4-FFF2-40B4-BE49-F238E27FC236}">
                <a16:creationId xmlns:a16="http://schemas.microsoft.com/office/drawing/2014/main" id="{139A7331-66AD-C948-B318-32666BC18E80}"/>
              </a:ext>
            </a:extLst>
          </p:cNvPr>
          <p:cNvSpPr/>
          <p:nvPr/>
        </p:nvSpPr>
        <p:spPr>
          <a:xfrm>
            <a:off x="-481013" y="4600575"/>
            <a:ext cx="10106025" cy="6191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descr="Widescreen-Slide-9.jpg">
            <a:extLst>
              <a:ext uri="{FF2B5EF4-FFF2-40B4-BE49-F238E27FC236}">
                <a16:creationId xmlns:a16="http://schemas.microsoft.com/office/drawing/2014/main" id="{64E42804-CBA7-4C7B-A59C-DA7C909F3D5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8058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5CBF-D11B-F444-8A2B-C32AA10BE83E}"/>
              </a:ext>
            </a:extLst>
          </p:cNvPr>
          <p:cNvSpPr>
            <a:spLocks noGrp="1"/>
          </p:cNvSpPr>
          <p:nvPr>
            <p:ph type="title"/>
          </p:nvPr>
        </p:nvSpPr>
        <p:spPr>
          <a:xfrm>
            <a:off x="400050" y="235744"/>
            <a:ext cx="8115300" cy="94059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AEAD50-512B-7144-B1BF-D96C39FCEE08}"/>
              </a:ext>
            </a:extLst>
          </p:cNvPr>
          <p:cNvSpPr>
            <a:spLocks noGrp="1"/>
          </p:cNvSpPr>
          <p:nvPr>
            <p:ph type="body" orient="vert" idx="1"/>
          </p:nvPr>
        </p:nvSpPr>
        <p:spPr>
          <a:xfrm>
            <a:off x="400050" y="1300163"/>
            <a:ext cx="8115300" cy="3309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9B289-FBFB-D149-ABEB-6C8D9254AE21}"/>
              </a:ext>
            </a:extLst>
          </p:cNvPr>
          <p:cNvSpPr>
            <a:spLocks noGrp="1"/>
          </p:cNvSpPr>
          <p:nvPr>
            <p:ph type="dt" sz="half" idx="10"/>
          </p:nvPr>
        </p:nvSpPr>
        <p:spPr>
          <a:xfrm>
            <a:off x="7071727" y="4724401"/>
            <a:ext cx="1444197" cy="309086"/>
          </a:xfrm>
          <a:prstGeom prst="rect">
            <a:avLst/>
          </a:prstGeom>
        </p:spPr>
        <p:txBody>
          <a:bodyPr/>
          <a:lstStyle/>
          <a:p>
            <a:fld id="{271B9696-E295-2342-9785-D1A3282C0EA7}" type="datetimeFigureOut">
              <a:rPr lang="en-US" smtClean="0"/>
              <a:t>4/26/2023</a:t>
            </a:fld>
            <a:endParaRPr lang="en-US" dirty="0"/>
          </a:p>
        </p:txBody>
      </p:sp>
      <p:sp>
        <p:nvSpPr>
          <p:cNvPr id="5" name="Footer Placeholder 4">
            <a:extLst>
              <a:ext uri="{FF2B5EF4-FFF2-40B4-BE49-F238E27FC236}">
                <a16:creationId xmlns:a16="http://schemas.microsoft.com/office/drawing/2014/main" id="{72FA69CC-8184-2A4E-BEA2-4B65B561F00B}"/>
              </a:ext>
            </a:extLst>
          </p:cNvPr>
          <p:cNvSpPr>
            <a:spLocks noGrp="1"/>
          </p:cNvSpPr>
          <p:nvPr>
            <p:ph type="ftr" sz="quarter" idx="11"/>
          </p:nvPr>
        </p:nvSpPr>
        <p:spPr>
          <a:xfrm>
            <a:off x="1888809" y="4724400"/>
            <a:ext cx="5035867" cy="314326"/>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860940B-E71C-D94B-8383-280F4F1C5BA9}"/>
              </a:ext>
            </a:extLst>
          </p:cNvPr>
          <p:cNvSpPr>
            <a:spLocks noGrp="1"/>
          </p:cNvSpPr>
          <p:nvPr>
            <p:ph type="sldNum" sz="quarter" idx="12"/>
          </p:nvPr>
        </p:nvSpPr>
        <p:spPr>
          <a:xfrm>
            <a:off x="7394051" y="4724400"/>
            <a:ext cx="1378475" cy="314326"/>
          </a:xfrm>
          <a:prstGeom prst="rect">
            <a:avLst/>
          </a:prstGeom>
        </p:spPr>
        <p:txBody>
          <a:bodyPr/>
          <a:lstStyle/>
          <a:p>
            <a:fld id="{B6E87D99-4EF8-4040-A910-1C2A36601CCF}" type="slidenum">
              <a:rPr lang="en-US" smtClean="0"/>
              <a:t>‹#›</a:t>
            </a:fld>
            <a:endParaRPr lang="en-US" dirty="0"/>
          </a:p>
        </p:txBody>
      </p:sp>
      <p:grpSp>
        <p:nvGrpSpPr>
          <p:cNvPr id="7" name="Group 6">
            <a:extLst>
              <a:ext uri="{FF2B5EF4-FFF2-40B4-BE49-F238E27FC236}">
                <a16:creationId xmlns:a16="http://schemas.microsoft.com/office/drawing/2014/main" id="{449DA2E1-088F-A444-A3D0-1C7902E5CDE0}"/>
              </a:ext>
            </a:extLst>
          </p:cNvPr>
          <p:cNvGrpSpPr/>
          <p:nvPr/>
        </p:nvGrpSpPr>
        <p:grpSpPr>
          <a:xfrm rot="5400000">
            <a:off x="-204524" y="567406"/>
            <a:ext cx="681746" cy="272699"/>
            <a:chOff x="1841157" y="4448432"/>
            <a:chExt cx="1359245" cy="543698"/>
          </a:xfrm>
        </p:grpSpPr>
        <p:sp>
          <p:nvSpPr>
            <p:cNvPr id="8" name="Rectangle 7">
              <a:extLst>
                <a:ext uri="{FF2B5EF4-FFF2-40B4-BE49-F238E27FC236}">
                  <a16:creationId xmlns:a16="http://schemas.microsoft.com/office/drawing/2014/main" id="{5F8165D1-0216-1A4D-959E-D94828B2C753}"/>
                </a:ext>
              </a:extLst>
            </p:cNvPr>
            <p:cNvSpPr/>
            <p:nvPr/>
          </p:nvSpPr>
          <p:spPr>
            <a:xfrm>
              <a:off x="1841157"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BFF55F91-265A-AD49-90EE-0E6D89CAFEAB}"/>
                </a:ext>
              </a:extLst>
            </p:cNvPr>
            <p:cNvSpPr/>
            <p:nvPr/>
          </p:nvSpPr>
          <p:spPr>
            <a:xfrm>
              <a:off x="2113006" y="4720281"/>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9522EEAE-B5C3-124E-A083-747B3765ABCA}"/>
                </a:ext>
              </a:extLst>
            </p:cNvPr>
            <p:cNvSpPr/>
            <p:nvPr/>
          </p:nvSpPr>
          <p:spPr>
            <a:xfrm>
              <a:off x="2384855"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A61848F7-BE55-1547-83B3-790B0803BA7C}"/>
                </a:ext>
              </a:extLst>
            </p:cNvPr>
            <p:cNvSpPr/>
            <p:nvPr/>
          </p:nvSpPr>
          <p:spPr>
            <a:xfrm>
              <a:off x="2656704" y="4720281"/>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0318AB47-A65A-A340-9A42-636A0F9A64D1}"/>
                </a:ext>
              </a:extLst>
            </p:cNvPr>
            <p:cNvSpPr/>
            <p:nvPr/>
          </p:nvSpPr>
          <p:spPr>
            <a:xfrm>
              <a:off x="2928553"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832508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2A8291-659B-284C-B08D-8A21C112BDE7}"/>
              </a:ext>
            </a:extLst>
          </p:cNvPr>
          <p:cNvSpPr>
            <a:spLocks noGrp="1"/>
          </p:cNvSpPr>
          <p:nvPr>
            <p:ph type="title" orient="vert"/>
          </p:nvPr>
        </p:nvSpPr>
        <p:spPr>
          <a:xfrm>
            <a:off x="6543675" y="235744"/>
            <a:ext cx="2228851"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EFA9D-A8F5-4542-A9E7-63051C0EC7B9}"/>
              </a:ext>
            </a:extLst>
          </p:cNvPr>
          <p:cNvSpPr>
            <a:spLocks noGrp="1"/>
          </p:cNvSpPr>
          <p:nvPr>
            <p:ph type="body" orient="vert" idx="1"/>
          </p:nvPr>
        </p:nvSpPr>
        <p:spPr>
          <a:xfrm>
            <a:off x="400050" y="235744"/>
            <a:ext cx="6019800"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1BE9F-E011-AF47-9980-141C37E65577}"/>
              </a:ext>
            </a:extLst>
          </p:cNvPr>
          <p:cNvSpPr>
            <a:spLocks noGrp="1"/>
          </p:cNvSpPr>
          <p:nvPr>
            <p:ph type="dt" sz="half" idx="10"/>
          </p:nvPr>
        </p:nvSpPr>
        <p:spPr>
          <a:xfrm>
            <a:off x="7071727" y="4724401"/>
            <a:ext cx="1444197" cy="309086"/>
          </a:xfrm>
          <a:prstGeom prst="rect">
            <a:avLst/>
          </a:prstGeom>
        </p:spPr>
        <p:txBody>
          <a:bodyPr/>
          <a:lstStyle/>
          <a:p>
            <a:fld id="{271B9696-E295-2342-9785-D1A3282C0EA7}" type="datetimeFigureOut">
              <a:rPr lang="en-US" smtClean="0"/>
              <a:t>4/26/2023</a:t>
            </a:fld>
            <a:endParaRPr lang="en-US" dirty="0"/>
          </a:p>
        </p:txBody>
      </p:sp>
      <p:sp>
        <p:nvSpPr>
          <p:cNvPr id="5" name="Footer Placeholder 4">
            <a:extLst>
              <a:ext uri="{FF2B5EF4-FFF2-40B4-BE49-F238E27FC236}">
                <a16:creationId xmlns:a16="http://schemas.microsoft.com/office/drawing/2014/main" id="{3084F375-410E-FE4B-B4D1-6CFB7B8A560C}"/>
              </a:ext>
            </a:extLst>
          </p:cNvPr>
          <p:cNvSpPr>
            <a:spLocks noGrp="1"/>
          </p:cNvSpPr>
          <p:nvPr>
            <p:ph type="ftr" sz="quarter" idx="11"/>
          </p:nvPr>
        </p:nvSpPr>
        <p:spPr>
          <a:xfrm>
            <a:off x="1888809" y="4724400"/>
            <a:ext cx="5035867" cy="314326"/>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F67A4EE-8954-7C4A-8CC7-995C937C93EF}"/>
              </a:ext>
            </a:extLst>
          </p:cNvPr>
          <p:cNvSpPr>
            <a:spLocks noGrp="1"/>
          </p:cNvSpPr>
          <p:nvPr>
            <p:ph type="sldNum" sz="quarter" idx="12"/>
          </p:nvPr>
        </p:nvSpPr>
        <p:spPr>
          <a:xfrm>
            <a:off x="7394051" y="4724400"/>
            <a:ext cx="1378475" cy="314326"/>
          </a:xfrm>
          <a:prstGeom prst="rect">
            <a:avLst/>
          </a:prstGeom>
        </p:spPr>
        <p:txBody>
          <a:bodyPr/>
          <a:lstStyle/>
          <a:p>
            <a:fld id="{B6E87D99-4EF8-4040-A910-1C2A36601CCF}" type="slidenum">
              <a:rPr lang="en-US" smtClean="0"/>
              <a:t>‹#›</a:t>
            </a:fld>
            <a:endParaRPr lang="en-US" dirty="0"/>
          </a:p>
        </p:txBody>
      </p:sp>
    </p:spTree>
    <p:extLst>
      <p:ext uri="{BB962C8B-B14F-4D97-AF65-F5344CB8AC3E}">
        <p14:creationId xmlns:p14="http://schemas.microsoft.com/office/powerpoint/2010/main" val="537805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2D9E-DFC0-49FF-92EA-7045A77388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0CC1F7-0287-4B2D-A4F5-8D988DCD809B}"/>
              </a:ext>
            </a:extLst>
          </p:cNvPr>
          <p:cNvSpPr>
            <a:spLocks noGrp="1"/>
          </p:cNvSpPr>
          <p:nvPr>
            <p:ph type="dt" sz="half" idx="10"/>
          </p:nvPr>
        </p:nvSpPr>
        <p:spPr>
          <a:xfrm>
            <a:off x="7071727" y="4724401"/>
            <a:ext cx="1444197" cy="309086"/>
          </a:xfrm>
          <a:prstGeom prst="rect">
            <a:avLst/>
          </a:prstGeom>
        </p:spPr>
        <p:txBody>
          <a:bodyPr/>
          <a:lstStyle/>
          <a:p>
            <a:fld id="{271B9696-E295-2342-9785-D1A3282C0EA7}" type="datetimeFigureOut">
              <a:rPr lang="en-US" smtClean="0"/>
              <a:pPr/>
              <a:t>4/26/2023</a:t>
            </a:fld>
            <a:r>
              <a:rPr lang="en-US" dirty="0"/>
              <a:t>    |</a:t>
            </a:r>
          </a:p>
        </p:txBody>
      </p:sp>
      <p:sp>
        <p:nvSpPr>
          <p:cNvPr id="4" name="Footer Placeholder 3">
            <a:extLst>
              <a:ext uri="{FF2B5EF4-FFF2-40B4-BE49-F238E27FC236}">
                <a16:creationId xmlns:a16="http://schemas.microsoft.com/office/drawing/2014/main" id="{7E961CF4-A312-4EE7-8098-D9F4F8AEDAE9}"/>
              </a:ext>
            </a:extLst>
          </p:cNvPr>
          <p:cNvSpPr>
            <a:spLocks noGrp="1"/>
          </p:cNvSpPr>
          <p:nvPr>
            <p:ph type="ftr" sz="quarter" idx="11"/>
          </p:nvPr>
        </p:nvSpPr>
        <p:spPr>
          <a:xfrm>
            <a:off x="1888809" y="4724400"/>
            <a:ext cx="5035867" cy="314326"/>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F0D932BF-3EBE-4E4D-96FC-2A467E657DE6}"/>
              </a:ext>
            </a:extLst>
          </p:cNvPr>
          <p:cNvSpPr>
            <a:spLocks noGrp="1"/>
          </p:cNvSpPr>
          <p:nvPr>
            <p:ph type="sldNum" sz="quarter" idx="12"/>
          </p:nvPr>
        </p:nvSpPr>
        <p:spPr>
          <a:xfrm>
            <a:off x="7394051" y="4724400"/>
            <a:ext cx="1378475" cy="314326"/>
          </a:xfrm>
          <a:prstGeom prst="rect">
            <a:avLst/>
          </a:prstGeom>
        </p:spPr>
        <p:txBody>
          <a:bodyPr/>
          <a:lstStyle/>
          <a:p>
            <a:fld id="{B6E87D99-4EF8-4040-A910-1C2A36601CCF}" type="slidenum">
              <a:rPr lang="en-US" smtClean="0"/>
              <a:pPr/>
              <a:t>‹#›</a:t>
            </a:fld>
            <a:endParaRPr lang="en-US" dirty="0"/>
          </a:p>
        </p:txBody>
      </p:sp>
    </p:spTree>
    <p:extLst>
      <p:ext uri="{BB962C8B-B14F-4D97-AF65-F5344CB8AC3E}">
        <p14:creationId xmlns:p14="http://schemas.microsoft.com/office/powerpoint/2010/main" val="10770486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FD02-4320-4059-B147-FAB42F014E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F329EB-D6E7-4464-AA4C-B3CF2CD2E452}"/>
              </a:ext>
            </a:extLst>
          </p:cNvPr>
          <p:cNvSpPr>
            <a:spLocks noGrp="1"/>
          </p:cNvSpPr>
          <p:nvPr>
            <p:ph type="dt" sz="half" idx="10"/>
          </p:nvPr>
        </p:nvSpPr>
        <p:spPr>
          <a:xfrm>
            <a:off x="7071727" y="4724401"/>
            <a:ext cx="1444197" cy="309086"/>
          </a:xfrm>
          <a:prstGeom prst="rect">
            <a:avLst/>
          </a:prstGeom>
        </p:spPr>
        <p:txBody>
          <a:bodyPr/>
          <a:lstStyle/>
          <a:p>
            <a:fld id="{271B9696-E295-2342-9785-D1A3282C0EA7}" type="datetimeFigureOut">
              <a:rPr lang="en-US" smtClean="0"/>
              <a:pPr/>
              <a:t>4/26/2023</a:t>
            </a:fld>
            <a:r>
              <a:rPr lang="en-US" dirty="0"/>
              <a:t>    |</a:t>
            </a:r>
          </a:p>
        </p:txBody>
      </p:sp>
      <p:sp>
        <p:nvSpPr>
          <p:cNvPr id="4" name="Footer Placeholder 3">
            <a:extLst>
              <a:ext uri="{FF2B5EF4-FFF2-40B4-BE49-F238E27FC236}">
                <a16:creationId xmlns:a16="http://schemas.microsoft.com/office/drawing/2014/main" id="{C4747BE3-A30C-4AB6-8B1F-5829A5979201}"/>
              </a:ext>
            </a:extLst>
          </p:cNvPr>
          <p:cNvSpPr>
            <a:spLocks noGrp="1"/>
          </p:cNvSpPr>
          <p:nvPr>
            <p:ph type="ftr" sz="quarter" idx="11"/>
          </p:nvPr>
        </p:nvSpPr>
        <p:spPr>
          <a:xfrm>
            <a:off x="1888809" y="4724400"/>
            <a:ext cx="5035867" cy="314326"/>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A6CDD8DE-3331-4AD0-AACC-7C0BCC44C787}"/>
              </a:ext>
            </a:extLst>
          </p:cNvPr>
          <p:cNvSpPr>
            <a:spLocks noGrp="1"/>
          </p:cNvSpPr>
          <p:nvPr>
            <p:ph type="sldNum" sz="quarter" idx="12"/>
          </p:nvPr>
        </p:nvSpPr>
        <p:spPr>
          <a:xfrm>
            <a:off x="7394051" y="4724400"/>
            <a:ext cx="1378475" cy="314326"/>
          </a:xfrm>
          <a:prstGeom prst="rect">
            <a:avLst/>
          </a:prstGeom>
        </p:spPr>
        <p:txBody>
          <a:bodyPr/>
          <a:lstStyle/>
          <a:p>
            <a:fld id="{B6E87D99-4EF8-4040-A910-1C2A36601CCF}" type="slidenum">
              <a:rPr lang="en-US" smtClean="0"/>
              <a:pPr/>
              <a:t>‹#›</a:t>
            </a:fld>
            <a:endParaRPr lang="en-US" dirty="0"/>
          </a:p>
        </p:txBody>
      </p:sp>
    </p:spTree>
    <p:extLst>
      <p:ext uri="{BB962C8B-B14F-4D97-AF65-F5344CB8AC3E}">
        <p14:creationId xmlns:p14="http://schemas.microsoft.com/office/powerpoint/2010/main" val="588959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2CE6-3A89-AE45-B36E-22CDBDDEDCC5}"/>
              </a:ext>
            </a:extLst>
          </p:cNvPr>
          <p:cNvSpPr>
            <a:spLocks noGrp="1"/>
          </p:cNvSpPr>
          <p:nvPr>
            <p:ph type="title"/>
          </p:nvPr>
        </p:nvSpPr>
        <p:spPr>
          <a:xfrm>
            <a:off x="418573" y="228601"/>
            <a:ext cx="8353952" cy="942974"/>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4048D95-1CAF-7E4B-84FC-751C1AAAA4DE}"/>
              </a:ext>
            </a:extLst>
          </p:cNvPr>
          <p:cNvSpPr>
            <a:spLocks noGrp="1"/>
          </p:cNvSpPr>
          <p:nvPr>
            <p:ph idx="1"/>
          </p:nvPr>
        </p:nvSpPr>
        <p:spPr>
          <a:xfrm>
            <a:off x="528637" y="1290638"/>
            <a:ext cx="8243888" cy="3309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92A16A3-BEDB-C948-A3C3-670727860683}"/>
              </a:ext>
            </a:extLst>
          </p:cNvPr>
          <p:cNvSpPr>
            <a:spLocks noGrp="1"/>
          </p:cNvSpPr>
          <p:nvPr>
            <p:ph type="dt" sz="half" idx="10"/>
          </p:nvPr>
        </p:nvSpPr>
        <p:spPr>
          <a:xfrm>
            <a:off x="7071727" y="4724401"/>
            <a:ext cx="1444197" cy="309086"/>
          </a:xfrm>
          <a:prstGeom prst="rect">
            <a:avLst/>
          </a:prstGeom>
        </p:spPr>
        <p:txBody>
          <a:bodyPr/>
          <a:lstStyle/>
          <a:p>
            <a:fld id="{271B9696-E295-2342-9785-D1A3282C0EA7}" type="datetimeFigureOut">
              <a:rPr lang="en-US" smtClean="0"/>
              <a:t>4/26/2023</a:t>
            </a:fld>
            <a:endParaRPr lang="en-US" dirty="0"/>
          </a:p>
        </p:txBody>
      </p:sp>
      <p:sp>
        <p:nvSpPr>
          <p:cNvPr id="5" name="Footer Placeholder 4">
            <a:extLst>
              <a:ext uri="{FF2B5EF4-FFF2-40B4-BE49-F238E27FC236}">
                <a16:creationId xmlns:a16="http://schemas.microsoft.com/office/drawing/2014/main" id="{AB426A9B-2704-7B40-8E51-65D2B1EDBFD6}"/>
              </a:ext>
            </a:extLst>
          </p:cNvPr>
          <p:cNvSpPr>
            <a:spLocks noGrp="1"/>
          </p:cNvSpPr>
          <p:nvPr>
            <p:ph type="ftr" sz="quarter" idx="11"/>
          </p:nvPr>
        </p:nvSpPr>
        <p:spPr>
          <a:xfrm>
            <a:off x="1888809" y="4724400"/>
            <a:ext cx="5035867" cy="314326"/>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447C697-8DEB-0244-834C-533C8B0370FC}"/>
              </a:ext>
            </a:extLst>
          </p:cNvPr>
          <p:cNvSpPr>
            <a:spLocks noGrp="1"/>
          </p:cNvSpPr>
          <p:nvPr>
            <p:ph type="sldNum" sz="quarter" idx="12"/>
          </p:nvPr>
        </p:nvSpPr>
        <p:spPr>
          <a:xfrm>
            <a:off x="7394051" y="4724400"/>
            <a:ext cx="1378475" cy="314326"/>
          </a:xfrm>
          <a:prstGeom prst="rect">
            <a:avLst/>
          </a:prstGeom>
        </p:spPr>
        <p:txBody>
          <a:bodyPr/>
          <a:lstStyle/>
          <a:p>
            <a:fld id="{B6E87D99-4EF8-4040-A910-1C2A36601CCF}" type="slidenum">
              <a:rPr lang="en-US" smtClean="0"/>
              <a:t>‹#›</a:t>
            </a:fld>
            <a:endParaRPr lang="en-US" dirty="0"/>
          </a:p>
        </p:txBody>
      </p:sp>
      <p:grpSp>
        <p:nvGrpSpPr>
          <p:cNvPr id="7" name="Group 6">
            <a:extLst>
              <a:ext uri="{FF2B5EF4-FFF2-40B4-BE49-F238E27FC236}">
                <a16:creationId xmlns:a16="http://schemas.microsoft.com/office/drawing/2014/main" id="{4530E8D0-D5B3-3642-8F31-5C893C84D159}"/>
              </a:ext>
            </a:extLst>
          </p:cNvPr>
          <p:cNvGrpSpPr/>
          <p:nvPr/>
        </p:nvGrpSpPr>
        <p:grpSpPr>
          <a:xfrm rot="5400000">
            <a:off x="-191472" y="563737"/>
            <a:ext cx="681746" cy="272699"/>
            <a:chOff x="1841157" y="4448432"/>
            <a:chExt cx="1359245" cy="543698"/>
          </a:xfrm>
        </p:grpSpPr>
        <p:sp>
          <p:nvSpPr>
            <p:cNvPr id="8" name="Rectangle 7">
              <a:extLst>
                <a:ext uri="{FF2B5EF4-FFF2-40B4-BE49-F238E27FC236}">
                  <a16:creationId xmlns:a16="http://schemas.microsoft.com/office/drawing/2014/main" id="{84E9FCC6-1F48-3443-A148-C8B8A3000448}"/>
                </a:ext>
              </a:extLst>
            </p:cNvPr>
            <p:cNvSpPr/>
            <p:nvPr/>
          </p:nvSpPr>
          <p:spPr>
            <a:xfrm>
              <a:off x="1841157"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EB7FA964-1838-604A-B83C-074931EF09A9}"/>
                </a:ext>
              </a:extLst>
            </p:cNvPr>
            <p:cNvSpPr/>
            <p:nvPr/>
          </p:nvSpPr>
          <p:spPr>
            <a:xfrm>
              <a:off x="2113006" y="4720281"/>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1359B571-EE02-4148-925E-A631334ED367}"/>
                </a:ext>
              </a:extLst>
            </p:cNvPr>
            <p:cNvSpPr/>
            <p:nvPr/>
          </p:nvSpPr>
          <p:spPr>
            <a:xfrm>
              <a:off x="2384855"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EA429807-5055-3F46-BD61-CC1B7CF07816}"/>
                </a:ext>
              </a:extLst>
            </p:cNvPr>
            <p:cNvSpPr/>
            <p:nvPr/>
          </p:nvSpPr>
          <p:spPr>
            <a:xfrm>
              <a:off x="2656704" y="4720281"/>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7AD5FCDD-E03D-1A46-94DC-6ED6E82D1DC0}"/>
                </a:ext>
              </a:extLst>
            </p:cNvPr>
            <p:cNvSpPr/>
            <p:nvPr/>
          </p:nvSpPr>
          <p:spPr>
            <a:xfrm>
              <a:off x="2928553"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21452637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2CE6-3A89-AE45-B36E-22CDBDDEDCC5}"/>
              </a:ext>
            </a:extLst>
          </p:cNvPr>
          <p:cNvSpPr>
            <a:spLocks noGrp="1"/>
          </p:cNvSpPr>
          <p:nvPr>
            <p:ph type="title"/>
          </p:nvPr>
        </p:nvSpPr>
        <p:spPr>
          <a:xfrm>
            <a:off x="418573" y="228601"/>
            <a:ext cx="8353952" cy="942974"/>
          </a:xfrm>
          <a:prstGeom prst="rect">
            <a:avLst/>
          </a:prstGeo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4048D95-1CAF-7E4B-84FC-751C1AAAA4DE}"/>
              </a:ext>
            </a:extLst>
          </p:cNvPr>
          <p:cNvSpPr>
            <a:spLocks noGrp="1"/>
          </p:cNvSpPr>
          <p:nvPr>
            <p:ph idx="1"/>
          </p:nvPr>
        </p:nvSpPr>
        <p:spPr>
          <a:xfrm>
            <a:off x="528637" y="1290638"/>
            <a:ext cx="8243888" cy="3309938"/>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92A16A3-BEDB-C948-A3C3-670727860683}"/>
              </a:ext>
            </a:extLst>
          </p:cNvPr>
          <p:cNvSpPr>
            <a:spLocks noGrp="1"/>
          </p:cNvSpPr>
          <p:nvPr>
            <p:ph type="dt" sz="half" idx="10"/>
          </p:nvPr>
        </p:nvSpPr>
        <p:spPr>
          <a:xfrm>
            <a:off x="7071727" y="4724401"/>
            <a:ext cx="1444197" cy="309086"/>
          </a:xfrm>
          <a:prstGeom prst="rect">
            <a:avLst/>
          </a:prstGeom>
        </p:spPr>
        <p:txBody>
          <a:bodyPr/>
          <a:lstStyle/>
          <a:p>
            <a:fld id="{271B9696-E295-2342-9785-D1A3282C0EA7}" type="datetimeFigureOut">
              <a:rPr lang="en-US" smtClean="0"/>
              <a:t>4/26/2023</a:t>
            </a:fld>
            <a:endParaRPr lang="en-US" dirty="0"/>
          </a:p>
        </p:txBody>
      </p:sp>
      <p:sp>
        <p:nvSpPr>
          <p:cNvPr id="5" name="Footer Placeholder 4">
            <a:extLst>
              <a:ext uri="{FF2B5EF4-FFF2-40B4-BE49-F238E27FC236}">
                <a16:creationId xmlns:a16="http://schemas.microsoft.com/office/drawing/2014/main" id="{AB426A9B-2704-7B40-8E51-65D2B1EDBFD6}"/>
              </a:ext>
            </a:extLst>
          </p:cNvPr>
          <p:cNvSpPr>
            <a:spLocks noGrp="1"/>
          </p:cNvSpPr>
          <p:nvPr>
            <p:ph type="ftr" sz="quarter" idx="11"/>
          </p:nvPr>
        </p:nvSpPr>
        <p:spPr>
          <a:xfrm>
            <a:off x="1888809" y="4724400"/>
            <a:ext cx="5035867" cy="314326"/>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447C697-8DEB-0244-834C-533C8B0370FC}"/>
              </a:ext>
            </a:extLst>
          </p:cNvPr>
          <p:cNvSpPr>
            <a:spLocks noGrp="1"/>
          </p:cNvSpPr>
          <p:nvPr>
            <p:ph type="sldNum" sz="quarter" idx="12"/>
          </p:nvPr>
        </p:nvSpPr>
        <p:spPr>
          <a:xfrm>
            <a:off x="7394051" y="4724400"/>
            <a:ext cx="1378475" cy="314326"/>
          </a:xfrm>
          <a:prstGeom prst="rect">
            <a:avLst/>
          </a:prstGeom>
        </p:spPr>
        <p:txBody>
          <a:bodyPr/>
          <a:lstStyle/>
          <a:p>
            <a:fld id="{B6E87D99-4EF8-4040-A910-1C2A36601CCF}" type="slidenum">
              <a:rPr lang="en-US" smtClean="0"/>
              <a:t>‹#›</a:t>
            </a:fld>
            <a:endParaRPr lang="en-US" dirty="0"/>
          </a:p>
        </p:txBody>
      </p:sp>
      <p:grpSp>
        <p:nvGrpSpPr>
          <p:cNvPr id="13" name="Group 12">
            <a:extLst>
              <a:ext uri="{FF2B5EF4-FFF2-40B4-BE49-F238E27FC236}">
                <a16:creationId xmlns:a16="http://schemas.microsoft.com/office/drawing/2014/main" id="{115C7CF8-1F5F-6248-B86A-087B92E3636C}"/>
              </a:ext>
            </a:extLst>
          </p:cNvPr>
          <p:cNvGrpSpPr/>
          <p:nvPr/>
        </p:nvGrpSpPr>
        <p:grpSpPr>
          <a:xfrm>
            <a:off x="3526" y="365591"/>
            <a:ext cx="272699" cy="695381"/>
            <a:chOff x="-820798" y="487454"/>
            <a:chExt cx="363598" cy="927175"/>
          </a:xfrm>
        </p:grpSpPr>
        <p:sp>
          <p:nvSpPr>
            <p:cNvPr id="14" name="Rectangle 13">
              <a:extLst>
                <a:ext uri="{FF2B5EF4-FFF2-40B4-BE49-F238E27FC236}">
                  <a16:creationId xmlns:a16="http://schemas.microsoft.com/office/drawing/2014/main" id="{5107A7CC-8FC2-7141-8980-C474A48E296F}"/>
                </a:ext>
              </a:extLst>
            </p:cNvPr>
            <p:cNvSpPr/>
            <p:nvPr/>
          </p:nvSpPr>
          <p:spPr>
            <a:xfrm rot="5400000">
              <a:off x="-648089" y="496544"/>
              <a:ext cx="199979" cy="181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84706901-CA68-7D47-BC28-6DCFCF8AD2CE}"/>
                </a:ext>
              </a:extLst>
            </p:cNvPr>
            <p:cNvSpPr/>
            <p:nvPr/>
          </p:nvSpPr>
          <p:spPr>
            <a:xfrm rot="5400000">
              <a:off x="-829888" y="678343"/>
              <a:ext cx="199979" cy="181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D061D95A-27C3-D14C-B703-EC9EAC351E42}"/>
                </a:ext>
              </a:extLst>
            </p:cNvPr>
            <p:cNvSpPr/>
            <p:nvPr/>
          </p:nvSpPr>
          <p:spPr>
            <a:xfrm rot="5400000">
              <a:off x="-648089" y="860142"/>
              <a:ext cx="199979" cy="181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a:extLst>
                <a:ext uri="{FF2B5EF4-FFF2-40B4-BE49-F238E27FC236}">
                  <a16:creationId xmlns:a16="http://schemas.microsoft.com/office/drawing/2014/main" id="{9B7C8086-739E-134E-8716-FBB14071FF98}"/>
                </a:ext>
              </a:extLst>
            </p:cNvPr>
            <p:cNvSpPr/>
            <p:nvPr/>
          </p:nvSpPr>
          <p:spPr>
            <a:xfrm rot="5400000">
              <a:off x="-829888" y="1041941"/>
              <a:ext cx="199979" cy="181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F8557B60-BBC4-3F49-99ED-3ECB4781DA45}"/>
                </a:ext>
              </a:extLst>
            </p:cNvPr>
            <p:cNvSpPr/>
            <p:nvPr/>
          </p:nvSpPr>
          <p:spPr>
            <a:xfrm rot="5400000">
              <a:off x="-648089" y="1223740"/>
              <a:ext cx="199979" cy="181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2445734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2CE6-3A89-AE45-B36E-22CDBDDEDCC5}"/>
              </a:ext>
            </a:extLst>
          </p:cNvPr>
          <p:cNvSpPr>
            <a:spLocks noGrp="1"/>
          </p:cNvSpPr>
          <p:nvPr>
            <p:ph type="title"/>
          </p:nvPr>
        </p:nvSpPr>
        <p:spPr>
          <a:xfrm>
            <a:off x="418573" y="228601"/>
            <a:ext cx="8353952" cy="942974"/>
          </a:xfrm>
          <a:prstGeom prst="rect">
            <a:avLst/>
          </a:prstGeo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4048D95-1CAF-7E4B-84FC-751C1AAAA4DE}"/>
              </a:ext>
            </a:extLst>
          </p:cNvPr>
          <p:cNvSpPr>
            <a:spLocks noGrp="1"/>
          </p:cNvSpPr>
          <p:nvPr>
            <p:ph idx="1"/>
          </p:nvPr>
        </p:nvSpPr>
        <p:spPr>
          <a:xfrm>
            <a:off x="528637" y="1290638"/>
            <a:ext cx="8243888" cy="3309938"/>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92A16A3-BEDB-C948-A3C3-670727860683}"/>
              </a:ext>
            </a:extLst>
          </p:cNvPr>
          <p:cNvSpPr>
            <a:spLocks noGrp="1"/>
          </p:cNvSpPr>
          <p:nvPr>
            <p:ph type="dt" sz="half" idx="10"/>
          </p:nvPr>
        </p:nvSpPr>
        <p:spPr>
          <a:xfrm>
            <a:off x="7071727" y="4724401"/>
            <a:ext cx="1444197" cy="309086"/>
          </a:xfrm>
          <a:prstGeom prst="rect">
            <a:avLst/>
          </a:prstGeom>
        </p:spPr>
        <p:txBody>
          <a:bodyPr/>
          <a:lstStyle/>
          <a:p>
            <a:fld id="{271B9696-E295-2342-9785-D1A3282C0EA7}" type="datetimeFigureOut">
              <a:rPr lang="en-US" smtClean="0"/>
              <a:t>4/26/2023</a:t>
            </a:fld>
            <a:endParaRPr lang="en-US" dirty="0"/>
          </a:p>
        </p:txBody>
      </p:sp>
      <p:sp>
        <p:nvSpPr>
          <p:cNvPr id="5" name="Footer Placeholder 4">
            <a:extLst>
              <a:ext uri="{FF2B5EF4-FFF2-40B4-BE49-F238E27FC236}">
                <a16:creationId xmlns:a16="http://schemas.microsoft.com/office/drawing/2014/main" id="{AB426A9B-2704-7B40-8E51-65D2B1EDBFD6}"/>
              </a:ext>
            </a:extLst>
          </p:cNvPr>
          <p:cNvSpPr>
            <a:spLocks noGrp="1"/>
          </p:cNvSpPr>
          <p:nvPr>
            <p:ph type="ftr" sz="quarter" idx="11"/>
          </p:nvPr>
        </p:nvSpPr>
        <p:spPr>
          <a:xfrm>
            <a:off x="1888809" y="4724400"/>
            <a:ext cx="5035867" cy="314326"/>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447C697-8DEB-0244-834C-533C8B0370FC}"/>
              </a:ext>
            </a:extLst>
          </p:cNvPr>
          <p:cNvSpPr>
            <a:spLocks noGrp="1"/>
          </p:cNvSpPr>
          <p:nvPr>
            <p:ph type="sldNum" sz="quarter" idx="12"/>
          </p:nvPr>
        </p:nvSpPr>
        <p:spPr>
          <a:xfrm>
            <a:off x="7394051" y="4724400"/>
            <a:ext cx="1378475" cy="314326"/>
          </a:xfrm>
          <a:prstGeom prst="rect">
            <a:avLst/>
          </a:prstGeom>
        </p:spPr>
        <p:txBody>
          <a:bodyPr/>
          <a:lstStyle/>
          <a:p>
            <a:fld id="{B6E87D99-4EF8-4040-A910-1C2A36601CCF}" type="slidenum">
              <a:rPr lang="en-US" smtClean="0"/>
              <a:t>‹#›</a:t>
            </a:fld>
            <a:endParaRPr lang="en-US" dirty="0"/>
          </a:p>
        </p:txBody>
      </p:sp>
      <p:grpSp>
        <p:nvGrpSpPr>
          <p:cNvPr id="13" name="Group 12">
            <a:extLst>
              <a:ext uri="{FF2B5EF4-FFF2-40B4-BE49-F238E27FC236}">
                <a16:creationId xmlns:a16="http://schemas.microsoft.com/office/drawing/2014/main" id="{115C7CF8-1F5F-6248-B86A-087B92E3636C}"/>
              </a:ext>
            </a:extLst>
          </p:cNvPr>
          <p:cNvGrpSpPr/>
          <p:nvPr/>
        </p:nvGrpSpPr>
        <p:grpSpPr>
          <a:xfrm>
            <a:off x="3526" y="365591"/>
            <a:ext cx="272699" cy="695381"/>
            <a:chOff x="-820798" y="487454"/>
            <a:chExt cx="363598" cy="927175"/>
          </a:xfrm>
        </p:grpSpPr>
        <p:sp>
          <p:nvSpPr>
            <p:cNvPr id="14" name="Rectangle 13">
              <a:extLst>
                <a:ext uri="{FF2B5EF4-FFF2-40B4-BE49-F238E27FC236}">
                  <a16:creationId xmlns:a16="http://schemas.microsoft.com/office/drawing/2014/main" id="{5107A7CC-8FC2-7141-8980-C474A48E296F}"/>
                </a:ext>
              </a:extLst>
            </p:cNvPr>
            <p:cNvSpPr/>
            <p:nvPr/>
          </p:nvSpPr>
          <p:spPr>
            <a:xfrm rot="5400000">
              <a:off x="-648089" y="496544"/>
              <a:ext cx="199979" cy="181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84706901-CA68-7D47-BC28-6DCFCF8AD2CE}"/>
                </a:ext>
              </a:extLst>
            </p:cNvPr>
            <p:cNvSpPr/>
            <p:nvPr/>
          </p:nvSpPr>
          <p:spPr>
            <a:xfrm rot="5400000">
              <a:off x="-829888" y="678343"/>
              <a:ext cx="199979" cy="181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D061D95A-27C3-D14C-B703-EC9EAC351E42}"/>
                </a:ext>
              </a:extLst>
            </p:cNvPr>
            <p:cNvSpPr/>
            <p:nvPr/>
          </p:nvSpPr>
          <p:spPr>
            <a:xfrm rot="5400000">
              <a:off x="-648089" y="860142"/>
              <a:ext cx="199979" cy="181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a:extLst>
                <a:ext uri="{FF2B5EF4-FFF2-40B4-BE49-F238E27FC236}">
                  <a16:creationId xmlns:a16="http://schemas.microsoft.com/office/drawing/2014/main" id="{9B7C8086-739E-134E-8716-FBB14071FF98}"/>
                </a:ext>
              </a:extLst>
            </p:cNvPr>
            <p:cNvSpPr/>
            <p:nvPr/>
          </p:nvSpPr>
          <p:spPr>
            <a:xfrm rot="5400000">
              <a:off x="-829888" y="1041941"/>
              <a:ext cx="199979" cy="181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F8557B60-BBC4-3F49-99ED-3ECB4781DA45}"/>
                </a:ext>
              </a:extLst>
            </p:cNvPr>
            <p:cNvSpPr/>
            <p:nvPr/>
          </p:nvSpPr>
          <p:spPr>
            <a:xfrm rot="5400000">
              <a:off x="-648089" y="1223740"/>
              <a:ext cx="199979" cy="181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9" name="Picture 18" descr="Widescreen-Slide-10.jpg">
            <a:extLst>
              <a:ext uri="{FF2B5EF4-FFF2-40B4-BE49-F238E27FC236}">
                <a16:creationId xmlns:a16="http://schemas.microsoft.com/office/drawing/2014/main" id="{09630ECC-C3D3-4985-80AD-71E36FCB079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9934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3C9A-39C6-AE4A-B46B-B7FAE9A77713}"/>
              </a:ext>
            </a:extLst>
          </p:cNvPr>
          <p:cNvSpPr>
            <a:spLocks noGrp="1"/>
          </p:cNvSpPr>
          <p:nvPr>
            <p:ph type="title"/>
          </p:nvPr>
        </p:nvSpPr>
        <p:spPr>
          <a:xfrm>
            <a:off x="519113" y="1290638"/>
            <a:ext cx="7991475" cy="2131219"/>
          </a:xfrm>
          <a:prstGeom prst="rect">
            <a:avLst/>
          </a:prstGeom>
        </p:spPr>
        <p:txBody>
          <a:bodyPr anchor="b">
            <a:normAutofit/>
          </a:bodyPr>
          <a:lstStyle>
            <a:lvl1pP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2ABCB4-B429-BF43-952D-C4494ECF926D}"/>
              </a:ext>
            </a:extLst>
          </p:cNvPr>
          <p:cNvSpPr>
            <a:spLocks noGrp="1"/>
          </p:cNvSpPr>
          <p:nvPr>
            <p:ph type="body" idx="1"/>
          </p:nvPr>
        </p:nvSpPr>
        <p:spPr>
          <a:xfrm>
            <a:off x="519113" y="3421857"/>
            <a:ext cx="7991475" cy="114538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EB5BCB-3BF4-3C4A-BAC6-65278EB1311E}"/>
              </a:ext>
            </a:extLst>
          </p:cNvPr>
          <p:cNvSpPr>
            <a:spLocks noGrp="1"/>
          </p:cNvSpPr>
          <p:nvPr>
            <p:ph type="dt" sz="half" idx="10"/>
          </p:nvPr>
        </p:nvSpPr>
        <p:spPr>
          <a:xfrm>
            <a:off x="7071727" y="4724401"/>
            <a:ext cx="1444197" cy="309086"/>
          </a:xfrm>
          <a:prstGeom prst="rect">
            <a:avLst/>
          </a:prstGeom>
        </p:spPr>
        <p:txBody>
          <a:bodyPr/>
          <a:lstStyle/>
          <a:p>
            <a:fld id="{271B9696-E295-2342-9785-D1A3282C0EA7}" type="datetimeFigureOut">
              <a:rPr lang="en-US" smtClean="0"/>
              <a:t>4/26/2023</a:t>
            </a:fld>
            <a:endParaRPr lang="en-US" dirty="0"/>
          </a:p>
        </p:txBody>
      </p:sp>
      <p:sp>
        <p:nvSpPr>
          <p:cNvPr id="5" name="Footer Placeholder 4">
            <a:extLst>
              <a:ext uri="{FF2B5EF4-FFF2-40B4-BE49-F238E27FC236}">
                <a16:creationId xmlns:a16="http://schemas.microsoft.com/office/drawing/2014/main" id="{6BA145C3-535D-BB48-BA0B-77E1732BC330}"/>
              </a:ext>
            </a:extLst>
          </p:cNvPr>
          <p:cNvSpPr>
            <a:spLocks noGrp="1"/>
          </p:cNvSpPr>
          <p:nvPr>
            <p:ph type="ftr" sz="quarter" idx="11"/>
          </p:nvPr>
        </p:nvSpPr>
        <p:spPr>
          <a:xfrm>
            <a:off x="1888809" y="4724400"/>
            <a:ext cx="5035867" cy="314326"/>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72AC5AD-D56E-3645-8FF5-647328E46416}"/>
              </a:ext>
            </a:extLst>
          </p:cNvPr>
          <p:cNvSpPr>
            <a:spLocks noGrp="1"/>
          </p:cNvSpPr>
          <p:nvPr>
            <p:ph type="sldNum" sz="quarter" idx="12"/>
          </p:nvPr>
        </p:nvSpPr>
        <p:spPr>
          <a:xfrm>
            <a:off x="7394051" y="4724400"/>
            <a:ext cx="1378475" cy="314326"/>
          </a:xfrm>
          <a:prstGeom prst="rect">
            <a:avLst/>
          </a:prstGeom>
        </p:spPr>
        <p:txBody>
          <a:bodyPr/>
          <a:lstStyle/>
          <a:p>
            <a:fld id="{B6E87D99-4EF8-4040-A910-1C2A36601CCF}" type="slidenum">
              <a:rPr lang="en-US" smtClean="0"/>
              <a:t>‹#›</a:t>
            </a:fld>
            <a:endParaRPr lang="en-US" dirty="0"/>
          </a:p>
        </p:txBody>
      </p:sp>
      <p:grpSp>
        <p:nvGrpSpPr>
          <p:cNvPr id="7" name="Group 6">
            <a:extLst>
              <a:ext uri="{FF2B5EF4-FFF2-40B4-BE49-F238E27FC236}">
                <a16:creationId xmlns:a16="http://schemas.microsoft.com/office/drawing/2014/main" id="{74F4A8CC-4ED4-2443-B39B-566EA1781B98}"/>
              </a:ext>
            </a:extLst>
          </p:cNvPr>
          <p:cNvGrpSpPr/>
          <p:nvPr/>
        </p:nvGrpSpPr>
        <p:grpSpPr>
          <a:xfrm rot="5400000">
            <a:off x="-191472" y="3196306"/>
            <a:ext cx="681746" cy="272699"/>
            <a:chOff x="1841157" y="4448432"/>
            <a:chExt cx="1359245" cy="543698"/>
          </a:xfrm>
        </p:grpSpPr>
        <p:sp>
          <p:nvSpPr>
            <p:cNvPr id="8" name="Rectangle 7">
              <a:extLst>
                <a:ext uri="{FF2B5EF4-FFF2-40B4-BE49-F238E27FC236}">
                  <a16:creationId xmlns:a16="http://schemas.microsoft.com/office/drawing/2014/main" id="{4B5F5877-B58B-FC45-9190-BF82ABD5C4EA}"/>
                </a:ext>
              </a:extLst>
            </p:cNvPr>
            <p:cNvSpPr/>
            <p:nvPr/>
          </p:nvSpPr>
          <p:spPr>
            <a:xfrm>
              <a:off x="1841157"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8FDE47C7-13BF-0545-8916-48361CA230F1}"/>
                </a:ext>
              </a:extLst>
            </p:cNvPr>
            <p:cNvSpPr/>
            <p:nvPr/>
          </p:nvSpPr>
          <p:spPr>
            <a:xfrm>
              <a:off x="2113006" y="4720281"/>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EC5B8623-729B-5447-9559-910B0771BCD8}"/>
                </a:ext>
              </a:extLst>
            </p:cNvPr>
            <p:cNvSpPr/>
            <p:nvPr/>
          </p:nvSpPr>
          <p:spPr>
            <a:xfrm>
              <a:off x="2384855"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ED7BD79D-CFE2-1445-85A3-B537598E96FB}"/>
                </a:ext>
              </a:extLst>
            </p:cNvPr>
            <p:cNvSpPr/>
            <p:nvPr/>
          </p:nvSpPr>
          <p:spPr>
            <a:xfrm>
              <a:off x="2656704" y="4720281"/>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076497D9-5426-444A-A10A-CF14E416F83D}"/>
                </a:ext>
              </a:extLst>
            </p:cNvPr>
            <p:cNvSpPr/>
            <p:nvPr/>
          </p:nvSpPr>
          <p:spPr>
            <a:xfrm>
              <a:off x="2928553"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31842375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99E2F-1672-294C-82E7-07675CCCAB73}"/>
              </a:ext>
            </a:extLst>
          </p:cNvPr>
          <p:cNvSpPr>
            <a:spLocks noGrp="1"/>
          </p:cNvSpPr>
          <p:nvPr>
            <p:ph type="title"/>
          </p:nvPr>
        </p:nvSpPr>
        <p:spPr>
          <a:xfrm>
            <a:off x="400050" y="228601"/>
            <a:ext cx="8224838" cy="942975"/>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FD9E95-4CA6-4B4E-9910-D42C920C1A8C}"/>
              </a:ext>
            </a:extLst>
          </p:cNvPr>
          <p:cNvSpPr>
            <a:spLocks noGrp="1"/>
          </p:cNvSpPr>
          <p:nvPr>
            <p:ph sz="half" idx="1"/>
          </p:nvPr>
        </p:nvSpPr>
        <p:spPr>
          <a:xfrm>
            <a:off x="519112" y="1290638"/>
            <a:ext cx="3995738" cy="3342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CFE36-9428-5447-8B5D-A67A988F5E53}"/>
              </a:ext>
            </a:extLst>
          </p:cNvPr>
          <p:cNvSpPr>
            <a:spLocks noGrp="1"/>
          </p:cNvSpPr>
          <p:nvPr>
            <p:ph sz="half" idx="2"/>
          </p:nvPr>
        </p:nvSpPr>
        <p:spPr>
          <a:xfrm>
            <a:off x="4629150" y="1290638"/>
            <a:ext cx="3995738" cy="3342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C95703-5F69-7C41-AE3B-2BD4D0DCEA11}"/>
              </a:ext>
            </a:extLst>
          </p:cNvPr>
          <p:cNvSpPr>
            <a:spLocks noGrp="1"/>
          </p:cNvSpPr>
          <p:nvPr>
            <p:ph type="dt" sz="half" idx="10"/>
          </p:nvPr>
        </p:nvSpPr>
        <p:spPr>
          <a:xfrm>
            <a:off x="7071727" y="4724401"/>
            <a:ext cx="1444197" cy="309086"/>
          </a:xfrm>
          <a:prstGeom prst="rect">
            <a:avLst/>
          </a:prstGeom>
        </p:spPr>
        <p:txBody>
          <a:bodyPr/>
          <a:lstStyle/>
          <a:p>
            <a:fld id="{271B9696-E295-2342-9785-D1A3282C0EA7}" type="datetimeFigureOut">
              <a:rPr lang="en-US" smtClean="0"/>
              <a:t>4/26/2023</a:t>
            </a:fld>
            <a:endParaRPr lang="en-US" dirty="0"/>
          </a:p>
        </p:txBody>
      </p:sp>
      <p:sp>
        <p:nvSpPr>
          <p:cNvPr id="6" name="Footer Placeholder 5">
            <a:extLst>
              <a:ext uri="{FF2B5EF4-FFF2-40B4-BE49-F238E27FC236}">
                <a16:creationId xmlns:a16="http://schemas.microsoft.com/office/drawing/2014/main" id="{575C4D6F-571E-6348-9427-BF81A3D8D351}"/>
              </a:ext>
            </a:extLst>
          </p:cNvPr>
          <p:cNvSpPr>
            <a:spLocks noGrp="1"/>
          </p:cNvSpPr>
          <p:nvPr>
            <p:ph type="ftr" sz="quarter" idx="11"/>
          </p:nvPr>
        </p:nvSpPr>
        <p:spPr>
          <a:xfrm>
            <a:off x="1888809" y="4724400"/>
            <a:ext cx="5035867" cy="314326"/>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D2EC0DD-5C73-4340-9F81-0349A9C91A6A}"/>
              </a:ext>
            </a:extLst>
          </p:cNvPr>
          <p:cNvSpPr>
            <a:spLocks noGrp="1"/>
          </p:cNvSpPr>
          <p:nvPr>
            <p:ph type="sldNum" sz="quarter" idx="12"/>
          </p:nvPr>
        </p:nvSpPr>
        <p:spPr>
          <a:xfrm>
            <a:off x="7394051" y="4724400"/>
            <a:ext cx="1378475" cy="314326"/>
          </a:xfrm>
          <a:prstGeom prst="rect">
            <a:avLst/>
          </a:prstGeom>
        </p:spPr>
        <p:txBody>
          <a:bodyPr/>
          <a:lstStyle/>
          <a:p>
            <a:fld id="{B6E87D99-4EF8-4040-A910-1C2A36601CCF}" type="slidenum">
              <a:rPr lang="en-US" smtClean="0"/>
              <a:t>‹#›</a:t>
            </a:fld>
            <a:endParaRPr lang="en-US" dirty="0"/>
          </a:p>
        </p:txBody>
      </p:sp>
      <p:grpSp>
        <p:nvGrpSpPr>
          <p:cNvPr id="8" name="Group 7">
            <a:extLst>
              <a:ext uri="{FF2B5EF4-FFF2-40B4-BE49-F238E27FC236}">
                <a16:creationId xmlns:a16="http://schemas.microsoft.com/office/drawing/2014/main" id="{69259D41-5D04-2F46-AB0F-A83B4CC1E93D}"/>
              </a:ext>
            </a:extLst>
          </p:cNvPr>
          <p:cNvGrpSpPr/>
          <p:nvPr/>
        </p:nvGrpSpPr>
        <p:grpSpPr>
          <a:xfrm rot="5400000">
            <a:off x="-204524" y="567406"/>
            <a:ext cx="681746" cy="272699"/>
            <a:chOff x="1841157" y="4448432"/>
            <a:chExt cx="1359245" cy="543698"/>
          </a:xfrm>
        </p:grpSpPr>
        <p:sp>
          <p:nvSpPr>
            <p:cNvPr id="9" name="Rectangle 8">
              <a:extLst>
                <a:ext uri="{FF2B5EF4-FFF2-40B4-BE49-F238E27FC236}">
                  <a16:creationId xmlns:a16="http://schemas.microsoft.com/office/drawing/2014/main" id="{F8E44403-BCF5-EB44-9B34-70B2F330C0E5}"/>
                </a:ext>
              </a:extLst>
            </p:cNvPr>
            <p:cNvSpPr/>
            <p:nvPr/>
          </p:nvSpPr>
          <p:spPr>
            <a:xfrm>
              <a:off x="1841157"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AA2655F1-714A-4E40-B6A1-C139EDB4ECD1}"/>
                </a:ext>
              </a:extLst>
            </p:cNvPr>
            <p:cNvSpPr/>
            <p:nvPr/>
          </p:nvSpPr>
          <p:spPr>
            <a:xfrm>
              <a:off x="2113006" y="4720281"/>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512293B0-0688-5640-B476-C92D4CD96CDF}"/>
                </a:ext>
              </a:extLst>
            </p:cNvPr>
            <p:cNvSpPr/>
            <p:nvPr/>
          </p:nvSpPr>
          <p:spPr>
            <a:xfrm>
              <a:off x="2384855"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3325D1C4-2DC4-1649-A4E5-0E6DA22CCDF7}"/>
                </a:ext>
              </a:extLst>
            </p:cNvPr>
            <p:cNvSpPr/>
            <p:nvPr/>
          </p:nvSpPr>
          <p:spPr>
            <a:xfrm>
              <a:off x="2656704" y="4720281"/>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364E8DBB-3B1B-1D47-8D1F-5150E602E7FB}"/>
                </a:ext>
              </a:extLst>
            </p:cNvPr>
            <p:cNvSpPr/>
            <p:nvPr/>
          </p:nvSpPr>
          <p:spPr>
            <a:xfrm>
              <a:off x="2928553"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4" name="Picture 13" descr="Widescreen-Slide-8.jpg">
            <a:extLst>
              <a:ext uri="{FF2B5EF4-FFF2-40B4-BE49-F238E27FC236}">
                <a16:creationId xmlns:a16="http://schemas.microsoft.com/office/drawing/2014/main" id="{EBC226B2-9AE3-461F-BA12-E9190BE0179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065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99E2F-1672-294C-82E7-07675CCCAB73}"/>
              </a:ext>
            </a:extLst>
          </p:cNvPr>
          <p:cNvSpPr>
            <a:spLocks noGrp="1"/>
          </p:cNvSpPr>
          <p:nvPr>
            <p:ph type="title"/>
          </p:nvPr>
        </p:nvSpPr>
        <p:spPr>
          <a:xfrm>
            <a:off x="400050" y="228601"/>
            <a:ext cx="8224838" cy="942975"/>
          </a:xfrm>
          <a:prstGeom prst="rect">
            <a:avLst/>
          </a:prstGeo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FD9E95-4CA6-4B4E-9910-D42C920C1A8C}"/>
              </a:ext>
            </a:extLst>
          </p:cNvPr>
          <p:cNvSpPr>
            <a:spLocks noGrp="1"/>
          </p:cNvSpPr>
          <p:nvPr>
            <p:ph sz="half" idx="1"/>
          </p:nvPr>
        </p:nvSpPr>
        <p:spPr>
          <a:xfrm>
            <a:off x="519112" y="1290638"/>
            <a:ext cx="3995738" cy="3342085"/>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5CFE36-9428-5447-8B5D-A67A988F5E53}"/>
              </a:ext>
            </a:extLst>
          </p:cNvPr>
          <p:cNvSpPr>
            <a:spLocks noGrp="1"/>
          </p:cNvSpPr>
          <p:nvPr>
            <p:ph sz="half" idx="2"/>
          </p:nvPr>
        </p:nvSpPr>
        <p:spPr>
          <a:xfrm>
            <a:off x="4629150" y="1290638"/>
            <a:ext cx="3995738" cy="3342085"/>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AC95703-5F69-7C41-AE3B-2BD4D0DCEA11}"/>
              </a:ext>
            </a:extLst>
          </p:cNvPr>
          <p:cNvSpPr>
            <a:spLocks noGrp="1"/>
          </p:cNvSpPr>
          <p:nvPr>
            <p:ph type="dt" sz="half" idx="10"/>
          </p:nvPr>
        </p:nvSpPr>
        <p:spPr>
          <a:xfrm>
            <a:off x="7071727" y="4724401"/>
            <a:ext cx="1444197" cy="309086"/>
          </a:xfrm>
          <a:prstGeom prst="rect">
            <a:avLst/>
          </a:prstGeom>
        </p:spPr>
        <p:txBody>
          <a:bodyPr/>
          <a:lstStyle/>
          <a:p>
            <a:fld id="{271B9696-E295-2342-9785-D1A3282C0EA7}" type="datetimeFigureOut">
              <a:rPr lang="en-US" smtClean="0"/>
              <a:t>4/26/2023</a:t>
            </a:fld>
            <a:endParaRPr lang="en-US" dirty="0"/>
          </a:p>
        </p:txBody>
      </p:sp>
      <p:sp>
        <p:nvSpPr>
          <p:cNvPr id="6" name="Footer Placeholder 5">
            <a:extLst>
              <a:ext uri="{FF2B5EF4-FFF2-40B4-BE49-F238E27FC236}">
                <a16:creationId xmlns:a16="http://schemas.microsoft.com/office/drawing/2014/main" id="{575C4D6F-571E-6348-9427-BF81A3D8D351}"/>
              </a:ext>
            </a:extLst>
          </p:cNvPr>
          <p:cNvSpPr>
            <a:spLocks noGrp="1"/>
          </p:cNvSpPr>
          <p:nvPr>
            <p:ph type="ftr" sz="quarter" idx="11"/>
          </p:nvPr>
        </p:nvSpPr>
        <p:spPr>
          <a:xfrm>
            <a:off x="1888809" y="4724400"/>
            <a:ext cx="5035867" cy="314326"/>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D2EC0DD-5C73-4340-9F81-0349A9C91A6A}"/>
              </a:ext>
            </a:extLst>
          </p:cNvPr>
          <p:cNvSpPr>
            <a:spLocks noGrp="1"/>
          </p:cNvSpPr>
          <p:nvPr>
            <p:ph type="sldNum" sz="quarter" idx="12"/>
          </p:nvPr>
        </p:nvSpPr>
        <p:spPr>
          <a:xfrm>
            <a:off x="7394051" y="4724400"/>
            <a:ext cx="1378475" cy="314326"/>
          </a:xfrm>
          <a:prstGeom prst="rect">
            <a:avLst/>
          </a:prstGeom>
        </p:spPr>
        <p:txBody>
          <a:bodyPr/>
          <a:lstStyle/>
          <a:p>
            <a:fld id="{B6E87D99-4EF8-4040-A910-1C2A36601CCF}" type="slidenum">
              <a:rPr lang="en-US" smtClean="0"/>
              <a:t>‹#›</a:t>
            </a:fld>
            <a:endParaRPr lang="en-US" dirty="0"/>
          </a:p>
        </p:txBody>
      </p:sp>
      <p:grpSp>
        <p:nvGrpSpPr>
          <p:cNvPr id="8" name="Group 7">
            <a:extLst>
              <a:ext uri="{FF2B5EF4-FFF2-40B4-BE49-F238E27FC236}">
                <a16:creationId xmlns:a16="http://schemas.microsoft.com/office/drawing/2014/main" id="{69259D41-5D04-2F46-AB0F-A83B4CC1E93D}"/>
              </a:ext>
            </a:extLst>
          </p:cNvPr>
          <p:cNvGrpSpPr/>
          <p:nvPr/>
        </p:nvGrpSpPr>
        <p:grpSpPr>
          <a:xfrm rot="5400000">
            <a:off x="-204524" y="567406"/>
            <a:ext cx="681746" cy="272699"/>
            <a:chOff x="1841157" y="4448432"/>
            <a:chExt cx="1359245" cy="543698"/>
          </a:xfrm>
        </p:grpSpPr>
        <p:sp>
          <p:nvSpPr>
            <p:cNvPr id="9" name="Rectangle 8">
              <a:extLst>
                <a:ext uri="{FF2B5EF4-FFF2-40B4-BE49-F238E27FC236}">
                  <a16:creationId xmlns:a16="http://schemas.microsoft.com/office/drawing/2014/main" id="{F8E44403-BCF5-EB44-9B34-70B2F330C0E5}"/>
                </a:ext>
              </a:extLst>
            </p:cNvPr>
            <p:cNvSpPr/>
            <p:nvPr/>
          </p:nvSpPr>
          <p:spPr>
            <a:xfrm>
              <a:off x="1841157"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AA2655F1-714A-4E40-B6A1-C139EDB4ECD1}"/>
                </a:ext>
              </a:extLst>
            </p:cNvPr>
            <p:cNvSpPr/>
            <p:nvPr/>
          </p:nvSpPr>
          <p:spPr>
            <a:xfrm>
              <a:off x="2113006" y="4720281"/>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512293B0-0688-5640-B476-C92D4CD96CDF}"/>
                </a:ext>
              </a:extLst>
            </p:cNvPr>
            <p:cNvSpPr/>
            <p:nvPr/>
          </p:nvSpPr>
          <p:spPr>
            <a:xfrm>
              <a:off x="2384855"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3325D1C4-2DC4-1649-A4E5-0E6DA22CCDF7}"/>
                </a:ext>
              </a:extLst>
            </p:cNvPr>
            <p:cNvSpPr/>
            <p:nvPr/>
          </p:nvSpPr>
          <p:spPr>
            <a:xfrm>
              <a:off x="2656704" y="4720281"/>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364E8DBB-3B1B-1D47-8D1F-5150E602E7FB}"/>
                </a:ext>
              </a:extLst>
            </p:cNvPr>
            <p:cNvSpPr/>
            <p:nvPr/>
          </p:nvSpPr>
          <p:spPr>
            <a:xfrm>
              <a:off x="2928553"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4" name="Group 13">
            <a:extLst>
              <a:ext uri="{FF2B5EF4-FFF2-40B4-BE49-F238E27FC236}">
                <a16:creationId xmlns:a16="http://schemas.microsoft.com/office/drawing/2014/main" id="{523AAE48-65E4-714F-8425-2B4241FFD450}"/>
              </a:ext>
            </a:extLst>
          </p:cNvPr>
          <p:cNvGrpSpPr/>
          <p:nvPr/>
        </p:nvGrpSpPr>
        <p:grpSpPr>
          <a:xfrm>
            <a:off x="3526" y="365591"/>
            <a:ext cx="272699" cy="695381"/>
            <a:chOff x="-820798" y="487454"/>
            <a:chExt cx="363598" cy="927175"/>
          </a:xfrm>
        </p:grpSpPr>
        <p:sp>
          <p:nvSpPr>
            <p:cNvPr id="15" name="Rectangle 14">
              <a:extLst>
                <a:ext uri="{FF2B5EF4-FFF2-40B4-BE49-F238E27FC236}">
                  <a16:creationId xmlns:a16="http://schemas.microsoft.com/office/drawing/2014/main" id="{B4009FDB-2649-714A-BBEA-5467B23B0079}"/>
                </a:ext>
              </a:extLst>
            </p:cNvPr>
            <p:cNvSpPr/>
            <p:nvPr/>
          </p:nvSpPr>
          <p:spPr>
            <a:xfrm rot="5400000">
              <a:off x="-648089" y="496544"/>
              <a:ext cx="199979" cy="181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9742C2C1-EA8D-7D49-B00B-EB1E8BECE00C}"/>
                </a:ext>
              </a:extLst>
            </p:cNvPr>
            <p:cNvSpPr/>
            <p:nvPr/>
          </p:nvSpPr>
          <p:spPr>
            <a:xfrm rot="5400000">
              <a:off x="-829888" y="678343"/>
              <a:ext cx="199979" cy="181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a:extLst>
                <a:ext uri="{FF2B5EF4-FFF2-40B4-BE49-F238E27FC236}">
                  <a16:creationId xmlns:a16="http://schemas.microsoft.com/office/drawing/2014/main" id="{FD46EBF5-6E3F-3C42-8B4A-E5FB4F143FA9}"/>
                </a:ext>
              </a:extLst>
            </p:cNvPr>
            <p:cNvSpPr/>
            <p:nvPr/>
          </p:nvSpPr>
          <p:spPr>
            <a:xfrm rot="5400000">
              <a:off x="-648089" y="860142"/>
              <a:ext cx="199979" cy="181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C0FE05E8-8245-4C41-AFB7-5C3901BD7040}"/>
                </a:ext>
              </a:extLst>
            </p:cNvPr>
            <p:cNvSpPr/>
            <p:nvPr/>
          </p:nvSpPr>
          <p:spPr>
            <a:xfrm rot="5400000">
              <a:off x="-829888" y="1041941"/>
              <a:ext cx="199979" cy="181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2C8C550C-AB20-A147-9CBA-15D036C2C3A4}"/>
                </a:ext>
              </a:extLst>
            </p:cNvPr>
            <p:cNvSpPr/>
            <p:nvPr/>
          </p:nvSpPr>
          <p:spPr>
            <a:xfrm rot="5400000">
              <a:off x="-648089" y="1223740"/>
              <a:ext cx="199979" cy="181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20" name="Picture 19" descr="Widescreen-Slide-9.jpg">
            <a:extLst>
              <a:ext uri="{FF2B5EF4-FFF2-40B4-BE49-F238E27FC236}">
                <a16:creationId xmlns:a16="http://schemas.microsoft.com/office/drawing/2014/main" id="{AD8776D7-60DA-44DC-AF7A-89C21CDE55D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80242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454E6-1F78-834F-BBDA-325ABD131DD4}"/>
              </a:ext>
            </a:extLst>
          </p:cNvPr>
          <p:cNvSpPr>
            <a:spLocks noGrp="1"/>
          </p:cNvSpPr>
          <p:nvPr>
            <p:ph type="title"/>
          </p:nvPr>
        </p:nvSpPr>
        <p:spPr>
          <a:xfrm>
            <a:off x="400050" y="228601"/>
            <a:ext cx="8116491" cy="9429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60BA110-78BE-3F4E-ACA4-7351C9BB1398}"/>
              </a:ext>
            </a:extLst>
          </p:cNvPr>
          <p:cNvSpPr>
            <a:spLocks noGrp="1"/>
          </p:cNvSpPr>
          <p:nvPr>
            <p:ph type="body" idx="1"/>
          </p:nvPr>
        </p:nvSpPr>
        <p:spPr>
          <a:xfrm>
            <a:off x="629842" y="1290637"/>
            <a:ext cx="3868340" cy="58816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22F38F1-1DEC-C84E-B85D-EE368F89E9F6}"/>
              </a:ext>
            </a:extLst>
          </p:cNvPr>
          <p:cNvSpPr>
            <a:spLocks noGrp="1"/>
          </p:cNvSpPr>
          <p:nvPr>
            <p:ph sz="half" idx="2"/>
          </p:nvPr>
        </p:nvSpPr>
        <p:spPr>
          <a:xfrm>
            <a:off x="629842" y="1888332"/>
            <a:ext cx="3868340" cy="2721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171118-4E6F-F146-890B-684F57E2B991}"/>
              </a:ext>
            </a:extLst>
          </p:cNvPr>
          <p:cNvSpPr>
            <a:spLocks noGrp="1"/>
          </p:cNvSpPr>
          <p:nvPr>
            <p:ph type="body" sz="quarter" idx="3"/>
          </p:nvPr>
        </p:nvSpPr>
        <p:spPr>
          <a:xfrm>
            <a:off x="4629150" y="1290637"/>
            <a:ext cx="3887391" cy="58816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B8F931C-37B2-114E-9A43-B18423CF328E}"/>
              </a:ext>
            </a:extLst>
          </p:cNvPr>
          <p:cNvSpPr>
            <a:spLocks noGrp="1"/>
          </p:cNvSpPr>
          <p:nvPr>
            <p:ph sz="quarter" idx="4"/>
          </p:nvPr>
        </p:nvSpPr>
        <p:spPr>
          <a:xfrm>
            <a:off x="4629150" y="1888332"/>
            <a:ext cx="3887391" cy="2721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98B9CE-8DBB-2544-AA49-F684F14B20DB}"/>
              </a:ext>
            </a:extLst>
          </p:cNvPr>
          <p:cNvSpPr>
            <a:spLocks noGrp="1"/>
          </p:cNvSpPr>
          <p:nvPr>
            <p:ph type="dt" sz="half" idx="10"/>
          </p:nvPr>
        </p:nvSpPr>
        <p:spPr>
          <a:xfrm>
            <a:off x="7071727" y="4724401"/>
            <a:ext cx="1444197" cy="309086"/>
          </a:xfrm>
          <a:prstGeom prst="rect">
            <a:avLst/>
          </a:prstGeom>
        </p:spPr>
        <p:txBody>
          <a:bodyPr/>
          <a:lstStyle/>
          <a:p>
            <a:fld id="{271B9696-E295-2342-9785-D1A3282C0EA7}" type="datetimeFigureOut">
              <a:rPr lang="en-US" smtClean="0"/>
              <a:t>4/26/2023</a:t>
            </a:fld>
            <a:endParaRPr lang="en-US" dirty="0"/>
          </a:p>
        </p:txBody>
      </p:sp>
      <p:sp>
        <p:nvSpPr>
          <p:cNvPr id="8" name="Footer Placeholder 7">
            <a:extLst>
              <a:ext uri="{FF2B5EF4-FFF2-40B4-BE49-F238E27FC236}">
                <a16:creationId xmlns:a16="http://schemas.microsoft.com/office/drawing/2014/main" id="{A7AD3DA8-3C0A-F44A-8122-73785EB7DB48}"/>
              </a:ext>
            </a:extLst>
          </p:cNvPr>
          <p:cNvSpPr>
            <a:spLocks noGrp="1"/>
          </p:cNvSpPr>
          <p:nvPr>
            <p:ph type="ftr" sz="quarter" idx="11"/>
          </p:nvPr>
        </p:nvSpPr>
        <p:spPr>
          <a:xfrm>
            <a:off x="1888809" y="4724400"/>
            <a:ext cx="5035867" cy="314326"/>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5461BAB-09C4-564B-969E-5175DC694B17}"/>
              </a:ext>
            </a:extLst>
          </p:cNvPr>
          <p:cNvSpPr>
            <a:spLocks noGrp="1"/>
          </p:cNvSpPr>
          <p:nvPr>
            <p:ph type="sldNum" sz="quarter" idx="12"/>
          </p:nvPr>
        </p:nvSpPr>
        <p:spPr>
          <a:xfrm>
            <a:off x="7394051" y="4724400"/>
            <a:ext cx="1378475" cy="314326"/>
          </a:xfrm>
          <a:prstGeom prst="rect">
            <a:avLst/>
          </a:prstGeom>
        </p:spPr>
        <p:txBody>
          <a:bodyPr/>
          <a:lstStyle/>
          <a:p>
            <a:fld id="{B6E87D99-4EF8-4040-A910-1C2A36601CCF}" type="slidenum">
              <a:rPr lang="en-US" smtClean="0"/>
              <a:t>‹#›</a:t>
            </a:fld>
            <a:endParaRPr lang="en-US" dirty="0"/>
          </a:p>
        </p:txBody>
      </p:sp>
      <p:grpSp>
        <p:nvGrpSpPr>
          <p:cNvPr id="10" name="Group 9">
            <a:extLst>
              <a:ext uri="{FF2B5EF4-FFF2-40B4-BE49-F238E27FC236}">
                <a16:creationId xmlns:a16="http://schemas.microsoft.com/office/drawing/2014/main" id="{99580990-D7B6-B046-BD73-AF4208238269}"/>
              </a:ext>
            </a:extLst>
          </p:cNvPr>
          <p:cNvGrpSpPr/>
          <p:nvPr/>
        </p:nvGrpSpPr>
        <p:grpSpPr>
          <a:xfrm rot="5400000">
            <a:off x="-204524" y="567406"/>
            <a:ext cx="681746" cy="272699"/>
            <a:chOff x="1841157" y="4448432"/>
            <a:chExt cx="1359245" cy="543698"/>
          </a:xfrm>
        </p:grpSpPr>
        <p:sp>
          <p:nvSpPr>
            <p:cNvPr id="11" name="Rectangle 10">
              <a:extLst>
                <a:ext uri="{FF2B5EF4-FFF2-40B4-BE49-F238E27FC236}">
                  <a16:creationId xmlns:a16="http://schemas.microsoft.com/office/drawing/2014/main" id="{6079B384-AE32-0F43-BD5E-A11D1298C101}"/>
                </a:ext>
              </a:extLst>
            </p:cNvPr>
            <p:cNvSpPr/>
            <p:nvPr/>
          </p:nvSpPr>
          <p:spPr>
            <a:xfrm>
              <a:off x="1841157"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F132FBA3-9525-1543-B953-3F886A75BE3D}"/>
                </a:ext>
              </a:extLst>
            </p:cNvPr>
            <p:cNvSpPr/>
            <p:nvPr/>
          </p:nvSpPr>
          <p:spPr>
            <a:xfrm>
              <a:off x="2113006" y="4720281"/>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7B6FF1D7-E302-234C-8990-99BF5C8A29A3}"/>
                </a:ext>
              </a:extLst>
            </p:cNvPr>
            <p:cNvSpPr/>
            <p:nvPr/>
          </p:nvSpPr>
          <p:spPr>
            <a:xfrm>
              <a:off x="2384855"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44CE8FB8-88A8-CF43-92FD-504C2A8A098D}"/>
                </a:ext>
              </a:extLst>
            </p:cNvPr>
            <p:cNvSpPr/>
            <p:nvPr/>
          </p:nvSpPr>
          <p:spPr>
            <a:xfrm>
              <a:off x="2656704" y="4720281"/>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AC18C07E-E1DA-7443-83BD-F14B1C985420}"/>
                </a:ext>
              </a:extLst>
            </p:cNvPr>
            <p:cNvSpPr/>
            <p:nvPr/>
          </p:nvSpPr>
          <p:spPr>
            <a:xfrm>
              <a:off x="2928553" y="4448432"/>
              <a:ext cx="271849"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6" name="Picture 15" descr="Widescreen-Slide-8.jpg">
            <a:extLst>
              <a:ext uri="{FF2B5EF4-FFF2-40B4-BE49-F238E27FC236}">
                <a16:creationId xmlns:a16="http://schemas.microsoft.com/office/drawing/2014/main" id="{3115A371-D68F-46CC-B6AA-E5E7BA43ED4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30051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A7972E-C979-714C-A87B-69A074429EA1}"/>
              </a:ext>
            </a:extLst>
          </p:cNvPr>
          <p:cNvSpPr>
            <a:spLocks noGrp="1"/>
          </p:cNvSpPr>
          <p:nvPr>
            <p:ph type="body" idx="1"/>
          </p:nvPr>
        </p:nvSpPr>
        <p:spPr>
          <a:xfrm>
            <a:off x="528637" y="1290638"/>
            <a:ext cx="8243888" cy="33099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a:extLst>
              <a:ext uri="{FF2B5EF4-FFF2-40B4-BE49-F238E27FC236}">
                <a16:creationId xmlns:a16="http://schemas.microsoft.com/office/drawing/2014/main" id="{5E8FF230-C59E-7C46-AFD5-EF499088B1F5}"/>
              </a:ext>
            </a:extLst>
          </p:cNvPr>
          <p:cNvSpPr>
            <a:spLocks noGrp="1"/>
          </p:cNvSpPr>
          <p:nvPr>
            <p:ph type="title"/>
          </p:nvPr>
        </p:nvSpPr>
        <p:spPr>
          <a:xfrm>
            <a:off x="404812" y="228601"/>
            <a:ext cx="8367713" cy="942974"/>
          </a:xfrm>
          <a:prstGeom prst="rect">
            <a:avLst/>
          </a:prstGeom>
        </p:spPr>
        <p:txBody>
          <a:bodyPr vert="horz" lIns="91440" tIns="45720" rIns="91440" bIns="45720" rtlCol="0" anchor="ctr">
            <a:normAutofit/>
          </a:bodyPr>
          <a:lstStyle/>
          <a:p>
            <a:r>
              <a:rPr lang="en-US" dirty="0"/>
              <a:t>Testing</a:t>
            </a:r>
          </a:p>
        </p:txBody>
      </p:sp>
      <p:pic>
        <p:nvPicPr>
          <p:cNvPr id="14" name="Picture 13">
            <a:extLst>
              <a:ext uri="{FF2B5EF4-FFF2-40B4-BE49-F238E27FC236}">
                <a16:creationId xmlns:a16="http://schemas.microsoft.com/office/drawing/2014/main" id="{4C0295CF-07E2-774C-8F13-1E44D2A28EF2}"/>
              </a:ext>
            </a:extLst>
          </p:cNvPr>
          <p:cNvPicPr>
            <a:picLocks noChangeAspect="1"/>
          </p:cNvPicPr>
          <p:nvPr/>
        </p:nvPicPr>
        <p:blipFill>
          <a:blip r:embed="rId22" cstate="hqprint">
            <a:extLst>
              <a:ext uri="{28A0092B-C50C-407E-A947-70E740481C1C}">
                <a14:useLocalDpi xmlns:a14="http://schemas.microsoft.com/office/drawing/2010/main"/>
              </a:ext>
            </a:extLst>
          </a:blip>
          <a:stretch>
            <a:fillRect/>
          </a:stretch>
        </p:blipFill>
        <p:spPr>
          <a:xfrm>
            <a:off x="328612" y="4734502"/>
            <a:ext cx="1243013" cy="333554"/>
          </a:xfrm>
          <a:prstGeom prst="rect">
            <a:avLst/>
          </a:prstGeom>
        </p:spPr>
      </p:pic>
    </p:spTree>
    <p:extLst>
      <p:ext uri="{BB962C8B-B14F-4D97-AF65-F5344CB8AC3E}">
        <p14:creationId xmlns:p14="http://schemas.microsoft.com/office/powerpoint/2010/main" val="3902550647"/>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l" defTabSz="685800" rtl="0" eaLnBrk="1" latinLnBrk="0" hangingPunct="1">
        <a:lnSpc>
          <a:spcPct val="90000"/>
        </a:lnSpc>
        <a:spcBef>
          <a:spcPct val="0"/>
        </a:spcBef>
        <a:buNone/>
        <a:defRPr sz="2700" kern="1200" baseline="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pitchFamily="2" charset="2"/>
        <a:buChar char="§"/>
        <a:defRPr sz="1800" kern="1200" baseline="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500" kern="1200" baseline="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350" kern="1200" baseline="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kern="1200" baseline="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200" kern="120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6">
          <p15:clr>
            <a:srgbClr val="F26B43"/>
          </p15:clr>
        </p15:guide>
        <p15:guide id="2" pos="240">
          <p15:clr>
            <a:srgbClr val="F26B43"/>
          </p15:clr>
        </p15:guide>
        <p15:guide id="3" pos="336">
          <p15:clr>
            <a:srgbClr val="F26B43"/>
          </p15:clr>
        </p15:guide>
        <p15:guide id="4">
          <p15:clr>
            <a:srgbClr val="F26B43"/>
          </p15:clr>
        </p15:guide>
        <p15:guide id="5" orient="horz" pos="192">
          <p15:clr>
            <a:srgbClr val="F26B43"/>
          </p15:clr>
        </p15:guide>
        <p15:guide id="6" orient="horz" pos="3960">
          <p15:clr>
            <a:srgbClr val="F26B43"/>
          </p15:clr>
        </p15:guide>
        <p15:guide id="7" orient="horz" pos="4224">
          <p15:clr>
            <a:srgbClr val="F26B43"/>
          </p15:clr>
        </p15:guide>
        <p15:guide id="8" orient="horz" pos="3864">
          <p15:clr>
            <a:srgbClr val="F26B43"/>
          </p15:clr>
        </p15:guide>
        <p15:guide id="9" pos="436">
          <p15:clr>
            <a:srgbClr val="F26B43"/>
          </p15:clr>
        </p15:guide>
        <p15:guide id="10" pos="7368">
          <p15:clr>
            <a:srgbClr val="F26B43"/>
          </p15:clr>
        </p15:guide>
        <p15:guide id="11" orient="horz" pos="984">
          <p15:clr>
            <a:srgbClr val="F26B43"/>
          </p15:clr>
        </p15:guide>
        <p15:guide id="12" orient="horz" pos="1084">
          <p15:clr>
            <a:srgbClr val="F26B43"/>
          </p15:clr>
        </p15:guide>
        <p15:guide id="13" orient="horz" pos="2160">
          <p15:clr>
            <a:srgbClr val="F26B43"/>
          </p15:clr>
        </p15:guide>
        <p15:guide id="1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995A-077A-4AAD-99BB-25B90A5E8196}"/>
              </a:ext>
            </a:extLst>
          </p:cNvPr>
          <p:cNvSpPr>
            <a:spLocks noGrp="1"/>
          </p:cNvSpPr>
          <p:nvPr>
            <p:ph type="ctrTitle"/>
          </p:nvPr>
        </p:nvSpPr>
        <p:spPr>
          <a:xfrm>
            <a:off x="395654" y="228600"/>
            <a:ext cx="8376872" cy="2334198"/>
          </a:xfrm>
        </p:spPr>
        <p:txBody>
          <a:bodyPr/>
          <a:lstStyle/>
          <a:p>
            <a:r>
              <a:rPr lang="en-US" dirty="0"/>
              <a:t>Guess Who’s Coming to Campus?: Gen Z and Their Main Influencers</a:t>
            </a:r>
          </a:p>
        </p:txBody>
      </p:sp>
      <p:sp>
        <p:nvSpPr>
          <p:cNvPr id="3" name="Subtitle 2">
            <a:extLst>
              <a:ext uri="{FF2B5EF4-FFF2-40B4-BE49-F238E27FC236}">
                <a16:creationId xmlns:a16="http://schemas.microsoft.com/office/drawing/2014/main" id="{D8545DCD-A9CD-4624-9459-AF641972ECEF}"/>
              </a:ext>
            </a:extLst>
          </p:cNvPr>
          <p:cNvSpPr>
            <a:spLocks noGrp="1"/>
          </p:cNvSpPr>
          <p:nvPr>
            <p:ph type="subTitle" idx="1"/>
          </p:nvPr>
        </p:nvSpPr>
        <p:spPr/>
        <p:txBody>
          <a:bodyPr/>
          <a:lstStyle/>
          <a:p>
            <a:r>
              <a:rPr lang="en-US" dirty="0"/>
              <a:t>UK Parent and Family Association</a:t>
            </a:r>
          </a:p>
          <a:p>
            <a:r>
              <a:rPr lang="en-US" dirty="0"/>
              <a:t>Nicki Jenkins and Nancy Stephens</a:t>
            </a:r>
          </a:p>
          <a:p>
            <a:r>
              <a:rPr lang="en-US" dirty="0"/>
              <a:t>parents@uky.edu 		families.uky.edu</a:t>
            </a:r>
          </a:p>
        </p:txBody>
      </p:sp>
      <p:sp>
        <p:nvSpPr>
          <p:cNvPr id="4" name="Slide Number Placeholder 3">
            <a:extLst>
              <a:ext uri="{FF2B5EF4-FFF2-40B4-BE49-F238E27FC236}">
                <a16:creationId xmlns:a16="http://schemas.microsoft.com/office/drawing/2014/main" id="{0994D899-5BC3-4352-A70B-4CCA4A1E940F}"/>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711397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A672-A884-4640-AD9E-D103EAC17402}"/>
              </a:ext>
            </a:extLst>
          </p:cNvPr>
          <p:cNvSpPr>
            <a:spLocks noGrp="1"/>
          </p:cNvSpPr>
          <p:nvPr>
            <p:ph type="title"/>
          </p:nvPr>
        </p:nvSpPr>
        <p:spPr>
          <a:xfrm>
            <a:off x="418573" y="228601"/>
            <a:ext cx="8353952" cy="571142"/>
          </a:xfrm>
        </p:spPr>
        <p:txBody>
          <a:bodyPr/>
          <a:lstStyle/>
          <a:p>
            <a:r>
              <a:rPr lang="en-US" dirty="0"/>
              <a:t>Gen Z Characteristics</a:t>
            </a:r>
          </a:p>
        </p:txBody>
      </p:sp>
      <p:sp>
        <p:nvSpPr>
          <p:cNvPr id="3" name="Content Placeholder 2">
            <a:extLst>
              <a:ext uri="{FF2B5EF4-FFF2-40B4-BE49-F238E27FC236}">
                <a16:creationId xmlns:a16="http://schemas.microsoft.com/office/drawing/2014/main" id="{E472E17D-87F4-4D40-A90E-2A608142A554}"/>
              </a:ext>
            </a:extLst>
          </p:cNvPr>
          <p:cNvSpPr>
            <a:spLocks noGrp="1"/>
          </p:cNvSpPr>
          <p:nvPr>
            <p:ph idx="1"/>
          </p:nvPr>
        </p:nvSpPr>
        <p:spPr>
          <a:xfrm>
            <a:off x="418573" y="940174"/>
            <a:ext cx="3764321" cy="3429001"/>
          </a:xfrm>
        </p:spPr>
        <p:txBody>
          <a:bodyPr>
            <a:noAutofit/>
          </a:bodyPr>
          <a:lstStyle/>
          <a:p>
            <a:r>
              <a:rPr lang="en-US" sz="1600" dirty="0"/>
              <a:t>Loyal, thoughtful, compassionate, open-minded, responsible</a:t>
            </a:r>
          </a:p>
          <a:p>
            <a:r>
              <a:rPr lang="en-US" sz="1600" dirty="0"/>
              <a:t>Career minded</a:t>
            </a:r>
          </a:p>
          <a:p>
            <a:pPr lvl="1"/>
            <a:r>
              <a:rPr lang="en-US" sz="1600" dirty="0"/>
              <a:t>Not a job, it’s a passion</a:t>
            </a:r>
          </a:p>
          <a:p>
            <a:r>
              <a:rPr lang="en-US" sz="1600" dirty="0"/>
              <a:t>Concern for others</a:t>
            </a:r>
          </a:p>
          <a:p>
            <a:r>
              <a:rPr lang="en-US" sz="1600" dirty="0"/>
              <a:t>Diverse and tolerant</a:t>
            </a:r>
          </a:p>
          <a:p>
            <a:r>
              <a:rPr lang="en-US" sz="1600" dirty="0"/>
              <a:t>Solution-oriented </a:t>
            </a:r>
          </a:p>
          <a:p>
            <a:r>
              <a:rPr lang="en-US" sz="1600" dirty="0"/>
              <a:t>Crave predictability and order</a:t>
            </a:r>
          </a:p>
          <a:p>
            <a:r>
              <a:rPr lang="en-US" sz="1600" dirty="0"/>
              <a:t>Determined</a:t>
            </a:r>
          </a:p>
          <a:p>
            <a:r>
              <a:rPr lang="en-US" sz="1600" dirty="0"/>
              <a:t>Communication: Text/Social media</a:t>
            </a:r>
          </a:p>
          <a:p>
            <a:pPr lvl="1"/>
            <a:r>
              <a:rPr lang="en-US" sz="1600" dirty="0"/>
              <a:t>Email is ancient technology</a:t>
            </a:r>
          </a:p>
        </p:txBody>
      </p:sp>
      <p:sp>
        <p:nvSpPr>
          <p:cNvPr id="4" name="Slide Number Placeholder 3">
            <a:extLst>
              <a:ext uri="{FF2B5EF4-FFF2-40B4-BE49-F238E27FC236}">
                <a16:creationId xmlns:a16="http://schemas.microsoft.com/office/drawing/2014/main" id="{192B5303-E809-479F-8E52-A69B17D08816}"/>
              </a:ext>
            </a:extLst>
          </p:cNvPr>
          <p:cNvSpPr>
            <a:spLocks noGrp="1"/>
          </p:cNvSpPr>
          <p:nvPr>
            <p:ph type="sldNum" sz="quarter" idx="12"/>
          </p:nvPr>
        </p:nvSpPr>
        <p:spPr/>
        <p:txBody>
          <a:bodyPr/>
          <a:lstStyle/>
          <a:p>
            <a:endParaRPr lang="en-US" dirty="0"/>
          </a:p>
        </p:txBody>
      </p:sp>
      <p:pic>
        <p:nvPicPr>
          <p:cNvPr id="6" name="Picture 5">
            <a:extLst>
              <a:ext uri="{FF2B5EF4-FFF2-40B4-BE49-F238E27FC236}">
                <a16:creationId xmlns:a16="http://schemas.microsoft.com/office/drawing/2014/main" id="{F852A659-E7C1-47E4-B6D5-4A4015E707E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182894" y="1231526"/>
            <a:ext cx="4394529" cy="2971800"/>
          </a:xfrm>
          <a:prstGeom prst="rect">
            <a:avLst/>
          </a:prstGeom>
        </p:spPr>
      </p:pic>
    </p:spTree>
    <p:extLst>
      <p:ext uri="{BB962C8B-B14F-4D97-AF65-F5344CB8AC3E}">
        <p14:creationId xmlns:p14="http://schemas.microsoft.com/office/powerpoint/2010/main" val="173487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233501-066B-4F89-ABE7-26CC993B80CB}"/>
              </a:ext>
            </a:extLst>
          </p:cNvPr>
          <p:cNvSpPr>
            <a:spLocks noGrp="1"/>
          </p:cNvSpPr>
          <p:nvPr>
            <p:ph type="body" idx="1"/>
          </p:nvPr>
        </p:nvSpPr>
        <p:spPr>
          <a:xfrm>
            <a:off x="519113" y="3151761"/>
            <a:ext cx="7991475" cy="1415477"/>
          </a:xfrm>
        </p:spPr>
        <p:txBody>
          <a:bodyPr>
            <a:normAutofit/>
          </a:bodyPr>
          <a:lstStyle/>
          <a:p>
            <a:r>
              <a:rPr lang="en-US" sz="2800" b="1" dirty="0">
                <a:solidFill>
                  <a:schemeClr val="bg1"/>
                </a:solidFill>
                <a:latin typeface="Georgia"/>
              </a:rPr>
              <a:t>Quiz Time: How Gen Z are you?</a:t>
            </a:r>
          </a:p>
          <a:p>
            <a:endParaRPr lang="en-US" dirty="0">
              <a:solidFill>
                <a:schemeClr val="bg1"/>
              </a:solidFill>
              <a:latin typeface="Georgia"/>
            </a:endParaRPr>
          </a:p>
          <a:p>
            <a:endParaRPr lang="en-US" dirty="0">
              <a:solidFill>
                <a:schemeClr val="bg1"/>
              </a:solidFill>
              <a:latin typeface="Georgia"/>
            </a:endParaRPr>
          </a:p>
          <a:p>
            <a:endParaRPr lang="en-US" dirty="0"/>
          </a:p>
        </p:txBody>
      </p:sp>
      <p:sp>
        <p:nvSpPr>
          <p:cNvPr id="4" name="Slide Number Placeholder 3">
            <a:extLst>
              <a:ext uri="{FF2B5EF4-FFF2-40B4-BE49-F238E27FC236}">
                <a16:creationId xmlns:a16="http://schemas.microsoft.com/office/drawing/2014/main" id="{529C526F-37EE-476A-BCC7-7D45C15904BD}"/>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14088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72E17D-87F4-4D40-A90E-2A608142A554}"/>
              </a:ext>
            </a:extLst>
          </p:cNvPr>
          <p:cNvSpPr>
            <a:spLocks noGrp="1"/>
          </p:cNvSpPr>
          <p:nvPr>
            <p:ph idx="1"/>
          </p:nvPr>
        </p:nvSpPr>
        <p:spPr>
          <a:xfrm>
            <a:off x="418572" y="1171575"/>
            <a:ext cx="8443325" cy="3197600"/>
          </a:xfrm>
        </p:spPr>
        <p:txBody>
          <a:bodyPr>
            <a:noAutofit/>
          </a:bodyPr>
          <a:lstStyle/>
          <a:p>
            <a:r>
              <a:rPr lang="en-US" sz="1600" dirty="0"/>
              <a:t>In the past 24 hours, did you spend at least an hour total texting on a cell phone?</a:t>
            </a:r>
          </a:p>
          <a:p>
            <a:r>
              <a:rPr lang="en-US" sz="1600" dirty="0"/>
              <a:t>Do you have a Snapchat account?</a:t>
            </a:r>
          </a:p>
          <a:p>
            <a:r>
              <a:rPr lang="en-US" sz="1600" dirty="0"/>
              <a:t>Do you think same-sex marriage should be legal?</a:t>
            </a:r>
          </a:p>
          <a:p>
            <a:r>
              <a:rPr lang="en-US" sz="1600" dirty="0"/>
              <a:t>Were more than 1/3 of the other students at your high school a different race than you?</a:t>
            </a:r>
          </a:p>
          <a:p>
            <a:r>
              <a:rPr lang="en-US" sz="1600" dirty="0"/>
              <a:t>Do you agree that safe spaces and trigger warnings are good ideas and that efforts should be made to reduce microaggressions?</a:t>
            </a:r>
          </a:p>
          <a:p>
            <a:r>
              <a:rPr lang="en-US" sz="1600" dirty="0"/>
              <a:t>Are you a political independent?</a:t>
            </a:r>
          </a:p>
          <a:p>
            <a:r>
              <a:rPr lang="en-US" sz="1600" dirty="0"/>
              <a:t>Do you support the legalization of marijuana?</a:t>
            </a:r>
          </a:p>
          <a:p>
            <a:r>
              <a:rPr lang="en-US" sz="1600" dirty="0"/>
              <a:t>When you were in high school, did you feel left out and lonely fairly often? </a:t>
            </a:r>
          </a:p>
        </p:txBody>
      </p:sp>
      <p:sp>
        <p:nvSpPr>
          <p:cNvPr id="4" name="Slide Number Placeholder 3">
            <a:extLst>
              <a:ext uri="{FF2B5EF4-FFF2-40B4-BE49-F238E27FC236}">
                <a16:creationId xmlns:a16="http://schemas.microsoft.com/office/drawing/2014/main" id="{192B5303-E809-479F-8E52-A69B17D08816}"/>
              </a:ext>
            </a:extLst>
          </p:cNvPr>
          <p:cNvSpPr>
            <a:spLocks noGrp="1"/>
          </p:cNvSpPr>
          <p:nvPr>
            <p:ph type="sldNum" sz="quarter" idx="12"/>
          </p:nvPr>
        </p:nvSpPr>
        <p:spPr/>
        <p:txBody>
          <a:bodyPr/>
          <a:lstStyle/>
          <a:p>
            <a:endParaRPr lang="en-US" dirty="0"/>
          </a:p>
        </p:txBody>
      </p:sp>
      <p:sp>
        <p:nvSpPr>
          <p:cNvPr id="6" name="Title 5">
            <a:extLst>
              <a:ext uri="{FF2B5EF4-FFF2-40B4-BE49-F238E27FC236}">
                <a16:creationId xmlns:a16="http://schemas.microsoft.com/office/drawing/2014/main" id="{C31E3C69-ED06-53AC-BE95-9D515B02D23E}"/>
              </a:ext>
            </a:extLst>
          </p:cNvPr>
          <p:cNvSpPr>
            <a:spLocks noGrp="1"/>
          </p:cNvSpPr>
          <p:nvPr>
            <p:ph type="title"/>
          </p:nvPr>
        </p:nvSpPr>
        <p:spPr/>
        <p:txBody>
          <a:bodyPr/>
          <a:lstStyle/>
          <a:p>
            <a:r>
              <a:rPr lang="en-US" dirty="0"/>
              <a:t>1 Point for Answering Yes</a:t>
            </a:r>
          </a:p>
        </p:txBody>
      </p:sp>
    </p:spTree>
    <p:extLst>
      <p:ext uri="{BB962C8B-B14F-4D97-AF65-F5344CB8AC3E}">
        <p14:creationId xmlns:p14="http://schemas.microsoft.com/office/powerpoint/2010/main" val="666420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72E17D-87F4-4D40-A90E-2A608142A554}"/>
              </a:ext>
            </a:extLst>
          </p:cNvPr>
          <p:cNvSpPr>
            <a:spLocks noGrp="1"/>
          </p:cNvSpPr>
          <p:nvPr>
            <p:ph idx="1"/>
          </p:nvPr>
        </p:nvSpPr>
        <p:spPr>
          <a:xfrm>
            <a:off x="418572" y="1171575"/>
            <a:ext cx="8443325" cy="3197600"/>
          </a:xfrm>
        </p:spPr>
        <p:txBody>
          <a:bodyPr>
            <a:noAutofit/>
          </a:bodyPr>
          <a:lstStyle/>
          <a:p>
            <a:r>
              <a:rPr lang="en-US" sz="1600" dirty="0"/>
              <a:t>Do you consider yourself a religious person?</a:t>
            </a:r>
          </a:p>
          <a:p>
            <a:r>
              <a:rPr lang="en-US" sz="1600" dirty="0"/>
              <a:t>Did you get your driver’s license by the time you turned 17?</a:t>
            </a:r>
          </a:p>
          <a:p>
            <a:r>
              <a:rPr lang="en-US" sz="1600" dirty="0"/>
              <a:t>Did you ever drink alcohol (more than a few sips) by the time you turned 16?</a:t>
            </a:r>
          </a:p>
          <a:p>
            <a:r>
              <a:rPr lang="en-US" sz="1600" dirty="0"/>
              <a:t>Did you fight with your parents a lot when you were a teen?</a:t>
            </a:r>
          </a:p>
          <a:p>
            <a:r>
              <a:rPr lang="en-US" sz="1600" dirty="0"/>
              <a:t>When you were in high school, did you spend nearly every weekend night out with your friends?</a:t>
            </a:r>
          </a:p>
          <a:p>
            <a:r>
              <a:rPr lang="en-US" sz="1600" dirty="0"/>
              <a:t>Did you have a job during the school year when you were in high school?</a:t>
            </a:r>
          </a:p>
        </p:txBody>
      </p:sp>
      <p:sp>
        <p:nvSpPr>
          <p:cNvPr id="4" name="Slide Number Placeholder 3">
            <a:extLst>
              <a:ext uri="{FF2B5EF4-FFF2-40B4-BE49-F238E27FC236}">
                <a16:creationId xmlns:a16="http://schemas.microsoft.com/office/drawing/2014/main" id="{192B5303-E809-479F-8E52-A69B17D08816}"/>
              </a:ext>
            </a:extLst>
          </p:cNvPr>
          <p:cNvSpPr>
            <a:spLocks noGrp="1"/>
          </p:cNvSpPr>
          <p:nvPr>
            <p:ph type="sldNum" sz="quarter" idx="12"/>
          </p:nvPr>
        </p:nvSpPr>
        <p:spPr/>
        <p:txBody>
          <a:bodyPr/>
          <a:lstStyle/>
          <a:p>
            <a:endParaRPr lang="en-US" dirty="0"/>
          </a:p>
        </p:txBody>
      </p:sp>
      <p:sp>
        <p:nvSpPr>
          <p:cNvPr id="6" name="Title 5">
            <a:extLst>
              <a:ext uri="{FF2B5EF4-FFF2-40B4-BE49-F238E27FC236}">
                <a16:creationId xmlns:a16="http://schemas.microsoft.com/office/drawing/2014/main" id="{C31E3C69-ED06-53AC-BE95-9D515B02D23E}"/>
              </a:ext>
            </a:extLst>
          </p:cNvPr>
          <p:cNvSpPr>
            <a:spLocks noGrp="1"/>
          </p:cNvSpPr>
          <p:nvPr>
            <p:ph type="title"/>
          </p:nvPr>
        </p:nvSpPr>
        <p:spPr/>
        <p:txBody>
          <a:bodyPr/>
          <a:lstStyle/>
          <a:p>
            <a:r>
              <a:rPr lang="en-US" dirty="0"/>
              <a:t>1 Point for Answering No</a:t>
            </a:r>
          </a:p>
        </p:txBody>
      </p:sp>
    </p:spTree>
    <p:extLst>
      <p:ext uri="{BB962C8B-B14F-4D97-AF65-F5344CB8AC3E}">
        <p14:creationId xmlns:p14="http://schemas.microsoft.com/office/powerpoint/2010/main" val="23396479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233501-066B-4F89-ABE7-26CC993B80CB}"/>
              </a:ext>
            </a:extLst>
          </p:cNvPr>
          <p:cNvSpPr>
            <a:spLocks noGrp="1"/>
          </p:cNvSpPr>
          <p:nvPr>
            <p:ph type="body" idx="1"/>
          </p:nvPr>
        </p:nvSpPr>
        <p:spPr>
          <a:xfrm>
            <a:off x="519113" y="3142034"/>
            <a:ext cx="7991475" cy="1425204"/>
          </a:xfrm>
        </p:spPr>
        <p:txBody>
          <a:bodyPr>
            <a:normAutofit/>
          </a:bodyPr>
          <a:lstStyle/>
          <a:p>
            <a:r>
              <a:rPr lang="en-US" sz="2800" b="1" dirty="0">
                <a:solidFill>
                  <a:schemeClr val="bg1"/>
                </a:solidFill>
                <a:latin typeface="Georgia"/>
              </a:rPr>
              <a:t>Who are Gen Z’s main influencers?</a:t>
            </a:r>
          </a:p>
          <a:p>
            <a:endParaRPr lang="en-US" dirty="0">
              <a:solidFill>
                <a:schemeClr val="bg1"/>
              </a:solidFill>
              <a:latin typeface="Georgia"/>
            </a:endParaRPr>
          </a:p>
          <a:p>
            <a:endParaRPr lang="en-US" dirty="0">
              <a:solidFill>
                <a:schemeClr val="bg1"/>
              </a:solidFill>
              <a:latin typeface="Georgia"/>
            </a:endParaRPr>
          </a:p>
          <a:p>
            <a:endParaRPr lang="en-US" dirty="0"/>
          </a:p>
        </p:txBody>
      </p:sp>
      <p:sp>
        <p:nvSpPr>
          <p:cNvPr id="4" name="Slide Number Placeholder 3">
            <a:extLst>
              <a:ext uri="{FF2B5EF4-FFF2-40B4-BE49-F238E27FC236}">
                <a16:creationId xmlns:a16="http://schemas.microsoft.com/office/drawing/2014/main" id="{529C526F-37EE-476A-BCC7-7D45C15904BD}"/>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763899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7CAE29-F89A-4D5E-953B-BE5467CC617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0"/>
            <a:ext cx="9144000" cy="6240780"/>
          </a:xfrm>
          <a:prstGeom prst="rect">
            <a:avLst/>
          </a:prstGeom>
        </p:spPr>
      </p:pic>
      <p:sp>
        <p:nvSpPr>
          <p:cNvPr id="2" name="Title 1">
            <a:extLst>
              <a:ext uri="{FF2B5EF4-FFF2-40B4-BE49-F238E27FC236}">
                <a16:creationId xmlns:a16="http://schemas.microsoft.com/office/drawing/2014/main" id="{F9758728-C047-49BF-9D3D-321641C9E7B2}"/>
              </a:ext>
            </a:extLst>
          </p:cNvPr>
          <p:cNvSpPr>
            <a:spLocks noGrp="1"/>
          </p:cNvSpPr>
          <p:nvPr>
            <p:ph type="title"/>
          </p:nvPr>
        </p:nvSpPr>
        <p:spPr>
          <a:xfrm>
            <a:off x="388143" y="-114299"/>
            <a:ext cx="8367713" cy="942974"/>
          </a:xfrm>
        </p:spPr>
        <p:txBody>
          <a:bodyPr/>
          <a:lstStyle/>
          <a:p>
            <a:pPr algn="ctr"/>
            <a:r>
              <a:rPr lang="en-US" dirty="0"/>
              <a:t>Parents and Families!</a:t>
            </a:r>
          </a:p>
        </p:txBody>
      </p:sp>
    </p:spTree>
    <p:extLst>
      <p:ext uri="{BB962C8B-B14F-4D97-AF65-F5344CB8AC3E}">
        <p14:creationId xmlns:p14="http://schemas.microsoft.com/office/powerpoint/2010/main" val="1858146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9D1F2-586C-4975-91B6-D9F9B53D51B8}"/>
              </a:ext>
            </a:extLst>
          </p:cNvPr>
          <p:cNvSpPr>
            <a:spLocks noGrp="1"/>
          </p:cNvSpPr>
          <p:nvPr>
            <p:ph type="title"/>
          </p:nvPr>
        </p:nvSpPr>
        <p:spPr/>
        <p:txBody>
          <a:bodyPr/>
          <a:lstStyle/>
          <a:p>
            <a:r>
              <a:rPr lang="en-US" dirty="0"/>
              <a:t>Gen Z Families</a:t>
            </a:r>
          </a:p>
        </p:txBody>
      </p:sp>
      <p:sp>
        <p:nvSpPr>
          <p:cNvPr id="3" name="Content Placeholder 2">
            <a:extLst>
              <a:ext uri="{FF2B5EF4-FFF2-40B4-BE49-F238E27FC236}">
                <a16:creationId xmlns:a16="http://schemas.microsoft.com/office/drawing/2014/main" id="{8C5A2717-F5A1-4C2E-A505-B4A3C3FF26C8}"/>
              </a:ext>
            </a:extLst>
          </p:cNvPr>
          <p:cNvSpPr>
            <a:spLocks noGrp="1"/>
          </p:cNvSpPr>
          <p:nvPr>
            <p:ph idx="1"/>
          </p:nvPr>
        </p:nvSpPr>
        <p:spPr>
          <a:xfrm>
            <a:off x="528637" y="1332279"/>
            <a:ext cx="3622432" cy="3309938"/>
          </a:xfrm>
        </p:spPr>
        <p:txBody>
          <a:bodyPr>
            <a:normAutofit/>
          </a:bodyPr>
          <a:lstStyle/>
          <a:p>
            <a:r>
              <a:rPr lang="en-US" dirty="0"/>
              <a:t>Smaller families</a:t>
            </a:r>
          </a:p>
          <a:p>
            <a:r>
              <a:rPr lang="en-US" dirty="0"/>
              <a:t>Parents as friends</a:t>
            </a:r>
          </a:p>
          <a:p>
            <a:r>
              <a:rPr lang="en-US" dirty="0"/>
              <a:t>College student parent identity</a:t>
            </a:r>
          </a:p>
          <a:p>
            <a:r>
              <a:rPr lang="en-US" dirty="0"/>
              <a:t>Concerned with safety and job security</a:t>
            </a:r>
          </a:p>
          <a:p>
            <a:endParaRPr lang="en-US" dirty="0"/>
          </a:p>
          <a:p>
            <a:endParaRPr lang="en-US" dirty="0"/>
          </a:p>
          <a:p>
            <a:pPr marL="0" indent="0">
              <a:buNone/>
            </a:pPr>
            <a:r>
              <a:rPr lang="en-US" dirty="0"/>
              <a:t>What are some terms that you’ve heard to describe the families of our Gen Z students?</a:t>
            </a:r>
          </a:p>
          <a:p>
            <a:pPr marL="0" indent="0">
              <a:buNone/>
            </a:pPr>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3354CD2-7251-4AA1-AC60-1026A788A3CA}"/>
              </a:ext>
            </a:extLst>
          </p:cNvPr>
          <p:cNvSpPr>
            <a:spLocks noGrp="1"/>
          </p:cNvSpPr>
          <p:nvPr>
            <p:ph type="sldNum" sz="quarter" idx="12"/>
          </p:nvPr>
        </p:nvSpPr>
        <p:spPr/>
        <p:txBody>
          <a:bodyPr/>
          <a:lstStyle/>
          <a:p>
            <a:endParaRPr lang="en-US" dirty="0">
              <a:solidFill>
                <a:schemeClr val="bg1"/>
              </a:solidFill>
            </a:endParaRPr>
          </a:p>
        </p:txBody>
      </p:sp>
      <p:pic>
        <p:nvPicPr>
          <p:cNvPr id="9" name="Picture 8" descr="A group of people posing for a photo&#10;&#10;Description automatically generated">
            <a:extLst>
              <a:ext uri="{FF2B5EF4-FFF2-40B4-BE49-F238E27FC236}">
                <a16:creationId xmlns:a16="http://schemas.microsoft.com/office/drawing/2014/main" id="{767F29D7-866E-4AB3-ABAA-FC8BA9EF0F7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308231" y="1171575"/>
            <a:ext cx="4307132" cy="2871421"/>
          </a:xfrm>
          <a:prstGeom prst="rect">
            <a:avLst/>
          </a:prstGeom>
        </p:spPr>
      </p:pic>
    </p:spTree>
    <p:extLst>
      <p:ext uri="{BB962C8B-B14F-4D97-AF65-F5344CB8AC3E}">
        <p14:creationId xmlns:p14="http://schemas.microsoft.com/office/powerpoint/2010/main" val="2372901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CA56-DBE2-4A10-99E6-9993903CF1D5}"/>
              </a:ext>
            </a:extLst>
          </p:cNvPr>
          <p:cNvSpPr>
            <a:spLocks noGrp="1"/>
          </p:cNvSpPr>
          <p:nvPr>
            <p:ph type="title"/>
          </p:nvPr>
        </p:nvSpPr>
        <p:spPr/>
        <p:txBody>
          <a:bodyPr/>
          <a:lstStyle/>
          <a:p>
            <a:r>
              <a:rPr lang="en-US" dirty="0"/>
              <a:t>Transition to guiding from the sideline.</a:t>
            </a:r>
          </a:p>
        </p:txBody>
      </p:sp>
      <p:sp>
        <p:nvSpPr>
          <p:cNvPr id="3" name="Content Placeholder 2">
            <a:extLst>
              <a:ext uri="{FF2B5EF4-FFF2-40B4-BE49-F238E27FC236}">
                <a16:creationId xmlns:a16="http://schemas.microsoft.com/office/drawing/2014/main" id="{3ED26F8D-A543-4530-B2A8-07B286BD84C2}"/>
              </a:ext>
            </a:extLst>
          </p:cNvPr>
          <p:cNvSpPr>
            <a:spLocks noGrp="1"/>
          </p:cNvSpPr>
          <p:nvPr>
            <p:ph idx="1"/>
          </p:nvPr>
        </p:nvSpPr>
        <p:spPr>
          <a:xfrm>
            <a:off x="528636" y="1290638"/>
            <a:ext cx="4245585" cy="3309938"/>
          </a:xfrm>
        </p:spPr>
        <p:txBody>
          <a:bodyPr>
            <a:normAutofit/>
          </a:bodyPr>
          <a:lstStyle/>
          <a:p>
            <a:r>
              <a:rPr lang="en-US" dirty="0"/>
              <a:t>Different role for parents and families</a:t>
            </a:r>
          </a:p>
          <a:p>
            <a:r>
              <a:rPr lang="en-US" dirty="0"/>
              <a:t>Students see parents as their primary role model</a:t>
            </a:r>
          </a:p>
          <a:p>
            <a:r>
              <a:rPr lang="en-US" dirty="0"/>
              <a:t>Mentoring relationship</a:t>
            </a:r>
          </a:p>
          <a:p>
            <a:r>
              <a:rPr lang="en-US" dirty="0"/>
              <a:t>Students value family input</a:t>
            </a:r>
          </a:p>
          <a:p>
            <a:r>
              <a:rPr lang="en-US" dirty="0"/>
              <a:t>Students seek their thoughts and advice</a:t>
            </a:r>
          </a:p>
          <a:p>
            <a:endParaRPr lang="en-US" dirty="0"/>
          </a:p>
        </p:txBody>
      </p:sp>
      <p:sp>
        <p:nvSpPr>
          <p:cNvPr id="4" name="Slide Number Placeholder 3">
            <a:extLst>
              <a:ext uri="{FF2B5EF4-FFF2-40B4-BE49-F238E27FC236}">
                <a16:creationId xmlns:a16="http://schemas.microsoft.com/office/drawing/2014/main" id="{F68A4B7C-E7DE-4659-84AA-83C9E24C059F}"/>
              </a:ext>
            </a:extLst>
          </p:cNvPr>
          <p:cNvSpPr>
            <a:spLocks noGrp="1"/>
          </p:cNvSpPr>
          <p:nvPr>
            <p:ph type="sldNum" sz="quarter" idx="12"/>
          </p:nvPr>
        </p:nvSpPr>
        <p:spPr/>
        <p:txBody>
          <a:bodyPr/>
          <a:lstStyle/>
          <a:p>
            <a:endParaRPr lang="en-US" dirty="0"/>
          </a:p>
        </p:txBody>
      </p:sp>
      <p:pic>
        <p:nvPicPr>
          <p:cNvPr id="7" name="Picture 6">
            <a:extLst>
              <a:ext uri="{FF2B5EF4-FFF2-40B4-BE49-F238E27FC236}">
                <a16:creationId xmlns:a16="http://schemas.microsoft.com/office/drawing/2014/main" id="{FB2BF03B-E0F1-4F6A-858A-174971960FB3}"/>
              </a:ext>
            </a:extLst>
          </p:cNvPr>
          <p:cNvPicPr>
            <a:picLocks noChangeAspect="1"/>
          </p:cNvPicPr>
          <p:nvPr/>
        </p:nvPicPr>
        <p:blipFill>
          <a:blip r:embed="rId3"/>
          <a:stretch>
            <a:fillRect/>
          </a:stretch>
        </p:blipFill>
        <p:spPr>
          <a:xfrm>
            <a:off x="4835769" y="1290638"/>
            <a:ext cx="4037406" cy="2691604"/>
          </a:xfrm>
          <a:prstGeom prst="rect">
            <a:avLst/>
          </a:prstGeom>
        </p:spPr>
      </p:pic>
    </p:spTree>
    <p:extLst>
      <p:ext uri="{BB962C8B-B14F-4D97-AF65-F5344CB8AC3E}">
        <p14:creationId xmlns:p14="http://schemas.microsoft.com/office/powerpoint/2010/main" val="1963093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A672-A884-4640-AD9E-D103EAC17402}"/>
              </a:ext>
            </a:extLst>
          </p:cNvPr>
          <p:cNvSpPr>
            <a:spLocks noGrp="1"/>
          </p:cNvSpPr>
          <p:nvPr>
            <p:ph type="title"/>
          </p:nvPr>
        </p:nvSpPr>
        <p:spPr>
          <a:xfrm>
            <a:off x="418573" y="228601"/>
            <a:ext cx="8353952" cy="571142"/>
          </a:xfrm>
        </p:spPr>
        <p:txBody>
          <a:bodyPr/>
          <a:lstStyle/>
          <a:p>
            <a:r>
              <a:rPr lang="en-US" dirty="0"/>
              <a:t>Meeting the Needs of Gen Z Families</a:t>
            </a:r>
          </a:p>
        </p:txBody>
      </p:sp>
      <p:sp>
        <p:nvSpPr>
          <p:cNvPr id="3" name="Content Placeholder 2">
            <a:extLst>
              <a:ext uri="{FF2B5EF4-FFF2-40B4-BE49-F238E27FC236}">
                <a16:creationId xmlns:a16="http://schemas.microsoft.com/office/drawing/2014/main" id="{E472E17D-87F4-4D40-A90E-2A608142A554}"/>
              </a:ext>
            </a:extLst>
          </p:cNvPr>
          <p:cNvSpPr>
            <a:spLocks noGrp="1"/>
          </p:cNvSpPr>
          <p:nvPr>
            <p:ph idx="1"/>
          </p:nvPr>
        </p:nvSpPr>
        <p:spPr>
          <a:xfrm>
            <a:off x="4572000" y="1047571"/>
            <a:ext cx="4466248" cy="3429001"/>
          </a:xfrm>
        </p:spPr>
        <p:txBody>
          <a:bodyPr>
            <a:noAutofit/>
          </a:bodyPr>
          <a:lstStyle/>
          <a:p>
            <a:r>
              <a:rPr lang="en-US" dirty="0"/>
              <a:t>Help them understand what their role is and what it isn’t</a:t>
            </a:r>
          </a:p>
          <a:p>
            <a:pPr lvl="1"/>
            <a:r>
              <a:rPr lang="en-US" dirty="0"/>
              <a:t>“Your student should…”</a:t>
            </a:r>
          </a:p>
          <a:p>
            <a:r>
              <a:rPr lang="en-US" dirty="0"/>
              <a:t>Tangible actions they can help their student with</a:t>
            </a:r>
          </a:p>
          <a:p>
            <a:r>
              <a:rPr lang="en-US" dirty="0"/>
              <a:t>Individualized approach</a:t>
            </a:r>
          </a:p>
          <a:p>
            <a:pPr lvl="1"/>
            <a:r>
              <a:rPr lang="en-US" sz="1600" dirty="0"/>
              <a:t>“You should…”</a:t>
            </a:r>
          </a:p>
          <a:p>
            <a:r>
              <a:rPr lang="en-US" dirty="0"/>
              <a:t>Explain the process in detail to manage expectations</a:t>
            </a:r>
          </a:p>
          <a:p>
            <a:r>
              <a:rPr lang="en-US" dirty="0"/>
              <a:t>Help normalize student behaviors</a:t>
            </a:r>
          </a:p>
          <a:p>
            <a:r>
              <a:rPr lang="en-US" dirty="0"/>
              <a:t>Involve them!</a:t>
            </a:r>
          </a:p>
        </p:txBody>
      </p:sp>
      <p:sp>
        <p:nvSpPr>
          <p:cNvPr id="4" name="Slide Number Placeholder 3">
            <a:extLst>
              <a:ext uri="{FF2B5EF4-FFF2-40B4-BE49-F238E27FC236}">
                <a16:creationId xmlns:a16="http://schemas.microsoft.com/office/drawing/2014/main" id="{192B5303-E809-479F-8E52-A69B17D08816}"/>
              </a:ext>
            </a:extLst>
          </p:cNvPr>
          <p:cNvSpPr>
            <a:spLocks noGrp="1"/>
          </p:cNvSpPr>
          <p:nvPr>
            <p:ph type="sldNum" sz="quarter" idx="12"/>
          </p:nvPr>
        </p:nvSpPr>
        <p:spPr/>
        <p:txBody>
          <a:bodyPr/>
          <a:lstStyle/>
          <a:p>
            <a:endParaRPr lang="en-US" dirty="0"/>
          </a:p>
        </p:txBody>
      </p:sp>
      <p:pic>
        <p:nvPicPr>
          <p:cNvPr id="6" name="Picture 5">
            <a:extLst>
              <a:ext uri="{FF2B5EF4-FFF2-40B4-BE49-F238E27FC236}">
                <a16:creationId xmlns:a16="http://schemas.microsoft.com/office/drawing/2014/main" id="{8357B1FD-B5FC-4841-BEED-79496FFE91B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66902" y="1390471"/>
            <a:ext cx="4114800" cy="2743200"/>
          </a:xfrm>
          <a:prstGeom prst="rect">
            <a:avLst/>
          </a:prstGeom>
        </p:spPr>
      </p:pic>
    </p:spTree>
    <p:extLst>
      <p:ext uri="{BB962C8B-B14F-4D97-AF65-F5344CB8AC3E}">
        <p14:creationId xmlns:p14="http://schemas.microsoft.com/office/powerpoint/2010/main" val="2597607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A672-A884-4640-AD9E-D103EAC17402}"/>
              </a:ext>
            </a:extLst>
          </p:cNvPr>
          <p:cNvSpPr>
            <a:spLocks noGrp="1"/>
          </p:cNvSpPr>
          <p:nvPr>
            <p:ph type="title"/>
          </p:nvPr>
        </p:nvSpPr>
        <p:spPr>
          <a:xfrm>
            <a:off x="418573" y="228601"/>
            <a:ext cx="8353952" cy="571142"/>
          </a:xfrm>
        </p:spPr>
        <p:txBody>
          <a:bodyPr/>
          <a:lstStyle/>
          <a:p>
            <a:r>
              <a:rPr lang="en-US" dirty="0"/>
              <a:t>Meeting the Needs of Gen Z Families</a:t>
            </a:r>
          </a:p>
        </p:txBody>
      </p:sp>
      <p:sp>
        <p:nvSpPr>
          <p:cNvPr id="3" name="Content Placeholder 2">
            <a:extLst>
              <a:ext uri="{FF2B5EF4-FFF2-40B4-BE49-F238E27FC236}">
                <a16:creationId xmlns:a16="http://schemas.microsoft.com/office/drawing/2014/main" id="{E472E17D-87F4-4D40-A90E-2A608142A554}"/>
              </a:ext>
            </a:extLst>
          </p:cNvPr>
          <p:cNvSpPr>
            <a:spLocks noGrp="1"/>
          </p:cNvSpPr>
          <p:nvPr>
            <p:ph idx="1"/>
          </p:nvPr>
        </p:nvSpPr>
        <p:spPr>
          <a:xfrm>
            <a:off x="321293" y="1008260"/>
            <a:ext cx="4466248" cy="3429001"/>
          </a:xfrm>
        </p:spPr>
        <p:txBody>
          <a:bodyPr>
            <a:noAutofit/>
          </a:bodyPr>
          <a:lstStyle/>
          <a:p>
            <a:r>
              <a:rPr lang="en-US" dirty="0"/>
              <a:t>Don’t make assumptions about family structure and student support systems</a:t>
            </a:r>
          </a:p>
          <a:p>
            <a:pPr lvl="1"/>
            <a:r>
              <a:rPr lang="en-US" dirty="0"/>
              <a:t>Use inclusive language to encompass as many family structures as possible</a:t>
            </a:r>
          </a:p>
          <a:p>
            <a:r>
              <a:rPr lang="en-US" dirty="0"/>
              <a:t>Many of today’s families see the stakes as incredibly high for their students and may act/react accordingly</a:t>
            </a:r>
          </a:p>
          <a:p>
            <a:pPr lvl="1"/>
            <a:r>
              <a:rPr lang="en-US" dirty="0"/>
              <a:t>Be empathetic and ask questions</a:t>
            </a:r>
          </a:p>
          <a:p>
            <a:r>
              <a:rPr lang="en-US" dirty="0"/>
              <a:t>Understand the role of social media and how families are getting information about the university</a:t>
            </a:r>
          </a:p>
          <a:p>
            <a:r>
              <a:rPr lang="en-US" dirty="0"/>
              <a:t>Partner with the parent/family program on your campus</a:t>
            </a:r>
          </a:p>
        </p:txBody>
      </p:sp>
      <p:sp>
        <p:nvSpPr>
          <p:cNvPr id="4" name="Slide Number Placeholder 3">
            <a:extLst>
              <a:ext uri="{FF2B5EF4-FFF2-40B4-BE49-F238E27FC236}">
                <a16:creationId xmlns:a16="http://schemas.microsoft.com/office/drawing/2014/main" id="{192B5303-E809-479F-8E52-A69B17D08816}"/>
              </a:ext>
            </a:extLst>
          </p:cNvPr>
          <p:cNvSpPr>
            <a:spLocks noGrp="1"/>
          </p:cNvSpPr>
          <p:nvPr>
            <p:ph type="sldNum" sz="quarter" idx="12"/>
          </p:nvPr>
        </p:nvSpPr>
        <p:spPr/>
        <p:txBody>
          <a:bodyPr/>
          <a:lstStyle/>
          <a:p>
            <a:endParaRPr lang="en-US" dirty="0"/>
          </a:p>
        </p:txBody>
      </p:sp>
      <p:pic>
        <p:nvPicPr>
          <p:cNvPr id="6" name="Picture 5">
            <a:extLst>
              <a:ext uri="{FF2B5EF4-FFF2-40B4-BE49-F238E27FC236}">
                <a16:creationId xmlns:a16="http://schemas.microsoft.com/office/drawing/2014/main" id="{9275EEDF-A26D-43C9-8B28-F0ABD2E0C4E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838337" y="1351160"/>
            <a:ext cx="4125773" cy="2743200"/>
          </a:xfrm>
          <a:prstGeom prst="rect">
            <a:avLst/>
          </a:prstGeom>
        </p:spPr>
      </p:pic>
    </p:spTree>
    <p:extLst>
      <p:ext uri="{BB962C8B-B14F-4D97-AF65-F5344CB8AC3E}">
        <p14:creationId xmlns:p14="http://schemas.microsoft.com/office/powerpoint/2010/main" val="2448461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A672-A884-4640-AD9E-D103EAC17402}"/>
              </a:ext>
            </a:extLst>
          </p:cNvPr>
          <p:cNvSpPr>
            <a:spLocks noGrp="1"/>
          </p:cNvSpPr>
          <p:nvPr>
            <p:ph type="title"/>
          </p:nvPr>
        </p:nvSpPr>
        <p:spPr>
          <a:xfrm>
            <a:off x="418573" y="228601"/>
            <a:ext cx="8353952" cy="571142"/>
          </a:xfrm>
        </p:spPr>
        <p:txBody>
          <a:bodyPr/>
          <a:lstStyle/>
          <a:p>
            <a:r>
              <a:rPr lang="en-US" dirty="0"/>
              <a:t>What are generations?</a:t>
            </a:r>
          </a:p>
        </p:txBody>
      </p:sp>
      <p:sp>
        <p:nvSpPr>
          <p:cNvPr id="3" name="Content Placeholder 2">
            <a:extLst>
              <a:ext uri="{FF2B5EF4-FFF2-40B4-BE49-F238E27FC236}">
                <a16:creationId xmlns:a16="http://schemas.microsoft.com/office/drawing/2014/main" id="{E472E17D-87F4-4D40-A90E-2A608142A554}"/>
              </a:ext>
            </a:extLst>
          </p:cNvPr>
          <p:cNvSpPr>
            <a:spLocks noGrp="1"/>
          </p:cNvSpPr>
          <p:nvPr>
            <p:ph idx="1"/>
          </p:nvPr>
        </p:nvSpPr>
        <p:spPr>
          <a:xfrm>
            <a:off x="418573" y="1295399"/>
            <a:ext cx="3560303" cy="3429001"/>
          </a:xfrm>
        </p:spPr>
        <p:txBody>
          <a:bodyPr>
            <a:noAutofit/>
          </a:bodyPr>
          <a:lstStyle/>
          <a:p>
            <a:pPr marL="0" indent="0">
              <a:buNone/>
            </a:pPr>
            <a:r>
              <a:rPr lang="en-US" dirty="0"/>
              <a:t>“A generation is a group of people born around the same time and raised around the same place. People in this “birth cohort” exhibit similar characteristics, preferences, and values over their lifetimes.”</a:t>
            </a:r>
          </a:p>
          <a:p>
            <a:pPr marL="0" indent="0">
              <a:buNone/>
            </a:pPr>
            <a:r>
              <a:rPr lang="en-US" dirty="0"/>
              <a:t>- The Center for Generational Kinetics</a:t>
            </a:r>
          </a:p>
        </p:txBody>
      </p:sp>
      <p:sp>
        <p:nvSpPr>
          <p:cNvPr id="4" name="Slide Number Placeholder 3">
            <a:extLst>
              <a:ext uri="{FF2B5EF4-FFF2-40B4-BE49-F238E27FC236}">
                <a16:creationId xmlns:a16="http://schemas.microsoft.com/office/drawing/2014/main" id="{192B5303-E809-479F-8E52-A69B17D08816}"/>
              </a:ext>
            </a:extLst>
          </p:cNvPr>
          <p:cNvSpPr>
            <a:spLocks noGrp="1"/>
          </p:cNvSpPr>
          <p:nvPr>
            <p:ph type="sldNum" sz="quarter" idx="12"/>
          </p:nvPr>
        </p:nvSpPr>
        <p:spPr/>
        <p:txBody>
          <a:bodyPr/>
          <a:lstStyle/>
          <a:p>
            <a:endParaRPr lang="en-US" dirty="0"/>
          </a:p>
        </p:txBody>
      </p:sp>
      <p:sp>
        <p:nvSpPr>
          <p:cNvPr id="10" name="TextBox 9">
            <a:extLst>
              <a:ext uri="{FF2B5EF4-FFF2-40B4-BE49-F238E27FC236}">
                <a16:creationId xmlns:a16="http://schemas.microsoft.com/office/drawing/2014/main" id="{F1E20D20-65F4-A622-E91B-96FF1FEAAC98}"/>
              </a:ext>
            </a:extLst>
          </p:cNvPr>
          <p:cNvSpPr txBox="1"/>
          <p:nvPr/>
        </p:nvSpPr>
        <p:spPr>
          <a:xfrm>
            <a:off x="4732638" y="1295399"/>
            <a:ext cx="3719384" cy="2031325"/>
          </a:xfrm>
          <a:prstGeom prst="rect">
            <a:avLst/>
          </a:prstGeom>
          <a:noFill/>
        </p:spPr>
        <p:txBody>
          <a:bodyPr wrap="square">
            <a:spAutoFit/>
          </a:bodyPr>
          <a:lstStyle/>
          <a:p>
            <a:pPr marL="0" indent="0">
              <a:buNone/>
            </a:pPr>
            <a:r>
              <a:rPr lang="en-US" dirty="0"/>
              <a:t>“…generations are better viewed as a tool for understanding how perspectives and views change – not as strict categories that define who people are.”</a:t>
            </a:r>
          </a:p>
          <a:p>
            <a:pPr marL="0" indent="0">
              <a:buNone/>
            </a:pPr>
            <a:r>
              <a:rPr lang="en-US" dirty="0"/>
              <a:t> - Michel Dimock, President of Pew Research Center</a:t>
            </a:r>
          </a:p>
        </p:txBody>
      </p:sp>
    </p:spTree>
    <p:extLst>
      <p:ext uri="{BB962C8B-B14F-4D97-AF65-F5344CB8AC3E}">
        <p14:creationId xmlns:p14="http://schemas.microsoft.com/office/powerpoint/2010/main" val="36923575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CA56-DBE2-4A10-99E6-9993903CF1D5}"/>
              </a:ext>
            </a:extLst>
          </p:cNvPr>
          <p:cNvSpPr>
            <a:spLocks noGrp="1"/>
          </p:cNvSpPr>
          <p:nvPr>
            <p:ph type="title"/>
          </p:nvPr>
        </p:nvSpPr>
        <p:spPr/>
        <p:txBody>
          <a:bodyPr/>
          <a:lstStyle/>
          <a:p>
            <a:r>
              <a:rPr lang="en-US" dirty="0"/>
              <a:t>Welcome to the Wildcat Family!</a:t>
            </a:r>
          </a:p>
        </p:txBody>
      </p:sp>
      <p:sp>
        <p:nvSpPr>
          <p:cNvPr id="3" name="Content Placeholder 2">
            <a:extLst>
              <a:ext uri="{FF2B5EF4-FFF2-40B4-BE49-F238E27FC236}">
                <a16:creationId xmlns:a16="http://schemas.microsoft.com/office/drawing/2014/main" id="{3ED26F8D-A543-4530-B2A8-07B286BD84C2}"/>
              </a:ext>
            </a:extLst>
          </p:cNvPr>
          <p:cNvSpPr>
            <a:spLocks noGrp="1"/>
          </p:cNvSpPr>
          <p:nvPr>
            <p:ph idx="1"/>
          </p:nvPr>
        </p:nvSpPr>
        <p:spPr>
          <a:xfrm>
            <a:off x="4250987" y="1290638"/>
            <a:ext cx="4521538" cy="3309938"/>
          </a:xfrm>
        </p:spPr>
        <p:txBody>
          <a:bodyPr>
            <a:normAutofit/>
          </a:bodyPr>
          <a:lstStyle/>
          <a:p>
            <a:pPr marL="0" indent="0">
              <a:buNone/>
            </a:pPr>
            <a:r>
              <a:rPr lang="en-US" dirty="0"/>
              <a:t>We help families stay connected to UK news and updates!</a:t>
            </a:r>
          </a:p>
          <a:p>
            <a:r>
              <a:rPr lang="en-US" sz="1700" dirty="0"/>
              <a:t>Open to all parents, family members, and friends</a:t>
            </a:r>
          </a:p>
          <a:p>
            <a:r>
              <a:rPr lang="en-US" sz="1700" dirty="0"/>
              <a:t>Cat Chat email newsletter and assistance from our staff</a:t>
            </a:r>
          </a:p>
          <a:p>
            <a:r>
              <a:rPr lang="en-US" sz="1700" dirty="0"/>
              <a:t>Family events and activities</a:t>
            </a:r>
          </a:p>
          <a:p>
            <a:r>
              <a:rPr lang="en-US" sz="1700" dirty="0"/>
              <a:t>Connect with other UK families</a:t>
            </a:r>
          </a:p>
          <a:p>
            <a:r>
              <a:rPr lang="en-US" sz="1700" dirty="0"/>
              <a:t>Utilize online resource at families.uky.edu and @UKParents on Facebook, Twitter, and Instagram</a:t>
            </a:r>
          </a:p>
          <a:p>
            <a:endParaRPr lang="en-US" dirty="0"/>
          </a:p>
        </p:txBody>
      </p:sp>
      <p:sp>
        <p:nvSpPr>
          <p:cNvPr id="4" name="Slide Number Placeholder 3">
            <a:extLst>
              <a:ext uri="{FF2B5EF4-FFF2-40B4-BE49-F238E27FC236}">
                <a16:creationId xmlns:a16="http://schemas.microsoft.com/office/drawing/2014/main" id="{F68A4B7C-E7DE-4659-84AA-83C9E24C059F}"/>
              </a:ext>
            </a:extLst>
          </p:cNvPr>
          <p:cNvSpPr>
            <a:spLocks noGrp="1"/>
          </p:cNvSpPr>
          <p:nvPr>
            <p:ph type="sldNum" sz="quarter" idx="12"/>
          </p:nvPr>
        </p:nvSpPr>
        <p:spPr/>
        <p:txBody>
          <a:bodyPr/>
          <a:lstStyle/>
          <a:p>
            <a:endParaRPr lang="en-US" dirty="0"/>
          </a:p>
        </p:txBody>
      </p:sp>
      <p:pic>
        <p:nvPicPr>
          <p:cNvPr id="5" name="Picture 4" descr="A group of people posing for a photo&#10;&#10;Description automatically generated">
            <a:extLst>
              <a:ext uri="{FF2B5EF4-FFF2-40B4-BE49-F238E27FC236}">
                <a16:creationId xmlns:a16="http://schemas.microsoft.com/office/drawing/2014/main" id="{12D28E90-DC8B-A871-675D-385C6830370B}"/>
              </a:ext>
            </a:extLst>
          </p:cNvPr>
          <p:cNvPicPr>
            <a:picLocks noChangeAspect="1"/>
          </p:cNvPicPr>
          <p:nvPr/>
        </p:nvPicPr>
        <p:blipFill>
          <a:blip r:embed="rId3"/>
          <a:stretch>
            <a:fillRect/>
          </a:stretch>
        </p:blipFill>
        <p:spPr>
          <a:xfrm>
            <a:off x="661480" y="1512375"/>
            <a:ext cx="3375498" cy="2497075"/>
          </a:xfrm>
          <a:prstGeom prst="rect">
            <a:avLst/>
          </a:prstGeom>
        </p:spPr>
      </p:pic>
    </p:spTree>
    <p:extLst>
      <p:ext uri="{BB962C8B-B14F-4D97-AF65-F5344CB8AC3E}">
        <p14:creationId xmlns:p14="http://schemas.microsoft.com/office/powerpoint/2010/main" val="32680422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233501-066B-4F89-ABE7-26CC993B80CB}"/>
              </a:ext>
            </a:extLst>
          </p:cNvPr>
          <p:cNvSpPr>
            <a:spLocks noGrp="1"/>
          </p:cNvSpPr>
          <p:nvPr>
            <p:ph type="body" idx="1"/>
          </p:nvPr>
        </p:nvSpPr>
        <p:spPr>
          <a:xfrm>
            <a:off x="519113" y="2162909"/>
            <a:ext cx="7991475" cy="2404330"/>
          </a:xfrm>
        </p:spPr>
        <p:txBody>
          <a:bodyPr>
            <a:normAutofit/>
          </a:bodyPr>
          <a:lstStyle/>
          <a:p>
            <a:r>
              <a:rPr lang="en-US" sz="2800" b="1" dirty="0">
                <a:solidFill>
                  <a:schemeClr val="bg1"/>
                </a:solidFill>
                <a:latin typeface="Georgia"/>
              </a:rPr>
              <a:t>Nicki Jenkins and Nancy Stephens</a:t>
            </a:r>
          </a:p>
          <a:p>
            <a:endParaRPr lang="en-US" dirty="0">
              <a:solidFill>
                <a:schemeClr val="bg1"/>
              </a:solidFill>
              <a:latin typeface="Georgia"/>
            </a:endParaRPr>
          </a:p>
          <a:p>
            <a:r>
              <a:rPr lang="en-US" b="1" dirty="0">
                <a:solidFill>
                  <a:schemeClr val="bg1"/>
                </a:solidFill>
                <a:latin typeface="Georgia"/>
              </a:rPr>
              <a:t>Email: </a:t>
            </a:r>
            <a:r>
              <a:rPr lang="en-US" dirty="0">
                <a:solidFill>
                  <a:schemeClr val="bg1"/>
                </a:solidFill>
                <a:latin typeface="Georgia"/>
              </a:rPr>
              <a:t>parents@uky.edu</a:t>
            </a:r>
            <a:endParaRPr lang="en-US" dirty="0">
              <a:solidFill>
                <a:schemeClr val="bg1"/>
              </a:solidFill>
              <a:cs typeface="Times New Roman"/>
            </a:endParaRPr>
          </a:p>
          <a:p>
            <a:r>
              <a:rPr lang="en-US" b="1" dirty="0">
                <a:solidFill>
                  <a:schemeClr val="bg1"/>
                </a:solidFill>
                <a:latin typeface="Georgia"/>
              </a:rPr>
              <a:t>Phone: </a:t>
            </a:r>
            <a:r>
              <a:rPr lang="en-US" dirty="0">
                <a:solidFill>
                  <a:schemeClr val="bg1"/>
                </a:solidFill>
                <a:latin typeface="Georgia"/>
              </a:rPr>
              <a:t>859-257-2752</a:t>
            </a:r>
            <a:endParaRPr lang="en-US" b="1" dirty="0">
              <a:solidFill>
                <a:schemeClr val="bg1"/>
              </a:solidFill>
              <a:latin typeface="Georgia"/>
            </a:endParaRPr>
          </a:p>
          <a:p>
            <a:r>
              <a:rPr lang="en-US" b="1" dirty="0">
                <a:solidFill>
                  <a:schemeClr val="bg1"/>
                </a:solidFill>
                <a:latin typeface="Georgia"/>
              </a:rPr>
              <a:t>Website:</a:t>
            </a:r>
            <a:r>
              <a:rPr lang="en-US" dirty="0">
                <a:solidFill>
                  <a:schemeClr val="bg1"/>
                </a:solidFill>
                <a:latin typeface="Georgia"/>
              </a:rPr>
              <a:t> families.uky.edu </a:t>
            </a:r>
            <a:endParaRPr lang="en-US" dirty="0">
              <a:solidFill>
                <a:schemeClr val="bg1"/>
              </a:solidFill>
              <a:latin typeface="Georgia" panose="02040502050405020303" pitchFamily="18" charset="0"/>
            </a:endParaRPr>
          </a:p>
          <a:p>
            <a:r>
              <a:rPr lang="en-US" b="1" dirty="0">
                <a:solidFill>
                  <a:schemeClr val="bg1"/>
                </a:solidFill>
                <a:latin typeface="Georgia"/>
              </a:rPr>
              <a:t>Facebook, Twitter, Instagram: </a:t>
            </a:r>
            <a:r>
              <a:rPr lang="en-US" dirty="0">
                <a:solidFill>
                  <a:schemeClr val="bg1"/>
                </a:solidFill>
                <a:latin typeface="Georgia"/>
              </a:rPr>
              <a:t>@UKParents</a:t>
            </a:r>
            <a:endParaRPr lang="en-US" dirty="0">
              <a:solidFill>
                <a:schemeClr val="bg1"/>
              </a:solidFill>
              <a:latin typeface="Georgia" panose="02040502050405020303" pitchFamily="18" charset="0"/>
            </a:endParaRPr>
          </a:p>
          <a:p>
            <a:endParaRPr lang="en-US" dirty="0">
              <a:solidFill>
                <a:schemeClr val="bg1"/>
              </a:solidFill>
              <a:latin typeface="Georgia"/>
            </a:endParaRPr>
          </a:p>
          <a:p>
            <a:endParaRPr lang="en-US" dirty="0"/>
          </a:p>
        </p:txBody>
      </p:sp>
      <p:sp>
        <p:nvSpPr>
          <p:cNvPr id="4" name="Slide Number Placeholder 3">
            <a:extLst>
              <a:ext uri="{FF2B5EF4-FFF2-40B4-BE49-F238E27FC236}">
                <a16:creationId xmlns:a16="http://schemas.microsoft.com/office/drawing/2014/main" id="{529C526F-37EE-476A-BCC7-7D45C15904BD}"/>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4776322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CA56-DBE2-4A10-99E6-9993903CF1D5}"/>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3ED26F8D-A543-4530-B2A8-07B286BD84C2}"/>
              </a:ext>
            </a:extLst>
          </p:cNvPr>
          <p:cNvSpPr>
            <a:spLocks noGrp="1"/>
          </p:cNvSpPr>
          <p:nvPr>
            <p:ph idx="1"/>
          </p:nvPr>
        </p:nvSpPr>
        <p:spPr>
          <a:xfrm>
            <a:off x="418573" y="1290638"/>
            <a:ext cx="8353952" cy="3309938"/>
          </a:xfrm>
        </p:spPr>
        <p:txBody>
          <a:bodyPr>
            <a:normAutofit fontScale="92500" lnSpcReduction="20000"/>
          </a:bodyPr>
          <a:lstStyle/>
          <a:p>
            <a:pPr marL="0" indent="0">
              <a:buNone/>
            </a:pPr>
            <a:r>
              <a:rPr lang="en-US" sz="1600" dirty="0"/>
              <a:t>Bray, L. (2020, March 17). </a:t>
            </a:r>
            <a:r>
              <a:rPr lang="en-US" sz="1600" i="1" dirty="0"/>
              <a:t>Guess Who’s Coming to Campus?! Understanding Generation Z and Their Main Influencers. </a:t>
            </a:r>
            <a:r>
              <a:rPr lang="en-US" sz="1600" dirty="0"/>
              <a:t>Parent and family admitted student day presentation, Memphis, TN.</a:t>
            </a:r>
            <a:endParaRPr lang="en-US" sz="1600" i="1" dirty="0"/>
          </a:p>
          <a:p>
            <a:pPr marL="0" indent="0">
              <a:buNone/>
            </a:pPr>
            <a:endParaRPr lang="en-US" sz="1600" dirty="0"/>
          </a:p>
          <a:p>
            <a:pPr marL="0" indent="0">
              <a:buNone/>
            </a:pPr>
            <a:r>
              <a:rPr lang="en-US" sz="1600" dirty="0"/>
              <a:t>Dimock, M. (2019, January 17). Defining generations: Where Millennials end and Generation Z begins. Retrieved April 20, 2023, from https://www.pewresearch.org/fact-tank/2019/01/17/where-millennials-end-and-generation-z-begins/.</a:t>
            </a:r>
          </a:p>
          <a:p>
            <a:pPr marL="0" indent="0">
              <a:buNone/>
            </a:pPr>
            <a:endParaRPr lang="en-US" sz="1600" dirty="0"/>
          </a:p>
          <a:p>
            <a:pPr marL="0" indent="0">
              <a:buNone/>
            </a:pPr>
            <a:r>
              <a:rPr lang="en-US" sz="1600" dirty="0" err="1"/>
              <a:t>Seemiller</a:t>
            </a:r>
            <a:r>
              <a:rPr lang="en-US" sz="1600" dirty="0"/>
              <a:t>, C., &amp; Grace, M. (2016). Generation Z Goes to College. San Francisco, CA: Jossey-Bass.</a:t>
            </a:r>
          </a:p>
          <a:p>
            <a:pPr marL="0" indent="0">
              <a:buNone/>
            </a:pPr>
            <a:endParaRPr lang="en-US" sz="1600" dirty="0"/>
          </a:p>
          <a:p>
            <a:pPr marL="0" indent="0">
              <a:buNone/>
            </a:pPr>
            <a:r>
              <a:rPr lang="en-US" sz="1600" dirty="0"/>
              <a:t>Twenge, J. M. (2017). </a:t>
            </a:r>
            <a:r>
              <a:rPr lang="en-US" sz="1600" dirty="0" err="1"/>
              <a:t>iGen</a:t>
            </a:r>
            <a:r>
              <a:rPr lang="en-US" sz="1600" dirty="0"/>
              <a:t>: Why Today’s Super-Connected Kids Are Growing Up Less Rebellious, More Tolerant, Less Happy – and Completely Unprepared for Adulthood – and What That Means for the Rest of Us. New York: Atria Books.</a:t>
            </a:r>
          </a:p>
          <a:p>
            <a:pPr marL="0" indent="0">
              <a:buNone/>
            </a:pPr>
            <a:endParaRPr lang="en-US" sz="1600" dirty="0"/>
          </a:p>
          <a:p>
            <a:pPr marL="0" indent="0">
              <a:buNone/>
            </a:pPr>
            <a:r>
              <a:rPr lang="en-US" sz="1600" dirty="0"/>
              <a:t>Twenge. J. M. (2018, March 8). </a:t>
            </a:r>
            <a:r>
              <a:rPr lang="en-US" sz="1600" i="1" dirty="0" err="1"/>
              <a:t>iGen</a:t>
            </a:r>
            <a:r>
              <a:rPr lang="en-US" sz="1600" i="1" dirty="0"/>
              <a:t>: The Smartphone Generation. </a:t>
            </a:r>
            <a:r>
              <a:rPr lang="en-US" sz="1600" i="1" dirty="0" err="1"/>
              <a:t>TEDxLangunaBlancaSchool</a:t>
            </a:r>
            <a:r>
              <a:rPr lang="en-US" sz="1600" i="1" dirty="0"/>
              <a:t>.</a:t>
            </a:r>
            <a:r>
              <a:rPr lang="en-US" sz="1600" dirty="0"/>
              <a:t> Retrieved from https://www.youtube.com/watch?v=UA8kZZS_bzc.</a:t>
            </a:r>
          </a:p>
        </p:txBody>
      </p:sp>
      <p:sp>
        <p:nvSpPr>
          <p:cNvPr id="4" name="Slide Number Placeholder 3">
            <a:extLst>
              <a:ext uri="{FF2B5EF4-FFF2-40B4-BE49-F238E27FC236}">
                <a16:creationId xmlns:a16="http://schemas.microsoft.com/office/drawing/2014/main" id="{F68A4B7C-E7DE-4659-84AA-83C9E24C059F}"/>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063389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a:extLst>
              <a:ext uri="{FF2B5EF4-FFF2-40B4-BE49-F238E27FC236}">
                <a16:creationId xmlns:a16="http://schemas.microsoft.com/office/drawing/2014/main" id="{040F6761-7F6F-7548-D3DD-592627571C7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0" y="10"/>
            <a:ext cx="9143980" cy="5143490"/>
          </a:xfrm>
          <a:prstGeom prst="rect">
            <a:avLst/>
          </a:prstGeom>
          <a:noFill/>
        </p:spPr>
      </p:pic>
      <p:sp>
        <p:nvSpPr>
          <p:cNvPr id="12" name="Content Placeholder 2">
            <a:extLst>
              <a:ext uri="{FF2B5EF4-FFF2-40B4-BE49-F238E27FC236}">
                <a16:creationId xmlns:a16="http://schemas.microsoft.com/office/drawing/2014/main" id="{EC2C8F62-8CBD-90E9-726B-91EC20F03888}"/>
              </a:ext>
            </a:extLst>
          </p:cNvPr>
          <p:cNvSpPr>
            <a:spLocks noGrp="1"/>
          </p:cNvSpPr>
          <p:nvPr>
            <p:ph idx="1"/>
          </p:nvPr>
        </p:nvSpPr>
        <p:spPr>
          <a:xfrm>
            <a:off x="1604819" y="4100383"/>
            <a:ext cx="1570865" cy="706396"/>
          </a:xfrm>
        </p:spPr>
        <p:txBody>
          <a:bodyPr>
            <a:noAutofit/>
          </a:bodyPr>
          <a:lstStyle/>
          <a:p>
            <a:pPr marL="0" indent="0">
              <a:buNone/>
            </a:pPr>
            <a:r>
              <a:rPr lang="en-US" sz="1600" b="1" dirty="0">
                <a:solidFill>
                  <a:srgbClr val="0033A0"/>
                </a:solidFill>
              </a:rPr>
              <a:t>1946-1964</a:t>
            </a:r>
          </a:p>
          <a:p>
            <a:pPr marL="0" indent="0">
              <a:buNone/>
            </a:pPr>
            <a:r>
              <a:rPr lang="en-US" sz="1600" b="1" dirty="0">
                <a:solidFill>
                  <a:srgbClr val="0033A0"/>
                </a:solidFill>
              </a:rPr>
              <a:t>Ages 77-59</a:t>
            </a:r>
          </a:p>
        </p:txBody>
      </p:sp>
      <p:sp>
        <p:nvSpPr>
          <p:cNvPr id="13" name="Content Placeholder 2">
            <a:extLst>
              <a:ext uri="{FF2B5EF4-FFF2-40B4-BE49-F238E27FC236}">
                <a16:creationId xmlns:a16="http://schemas.microsoft.com/office/drawing/2014/main" id="{2B840F95-EA51-6DC3-32D3-DEEE6D2CD4A9}"/>
              </a:ext>
            </a:extLst>
          </p:cNvPr>
          <p:cNvSpPr txBox="1">
            <a:spLocks/>
          </p:cNvSpPr>
          <p:nvPr/>
        </p:nvSpPr>
        <p:spPr>
          <a:xfrm>
            <a:off x="3474809" y="4100383"/>
            <a:ext cx="1570865" cy="70639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pitchFamily="2" charset="2"/>
              <a:buChar char="§"/>
              <a:defRPr sz="1800" kern="1200" baseline="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500" kern="1200" baseline="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350" kern="1200" baseline="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kern="1200" baseline="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200" kern="120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itchFamily="2" charset="2"/>
              <a:buNone/>
            </a:pPr>
            <a:r>
              <a:rPr lang="en-US" sz="1600" b="1" dirty="0">
                <a:solidFill>
                  <a:srgbClr val="0033A0"/>
                </a:solidFill>
              </a:rPr>
              <a:t>1965-1980</a:t>
            </a:r>
          </a:p>
          <a:p>
            <a:pPr marL="0" indent="0">
              <a:buFont typeface="Wingdings" pitchFamily="2" charset="2"/>
              <a:buNone/>
            </a:pPr>
            <a:r>
              <a:rPr lang="en-US" sz="1600" b="1" dirty="0">
                <a:solidFill>
                  <a:srgbClr val="0033A0"/>
                </a:solidFill>
              </a:rPr>
              <a:t>Ages 58-43</a:t>
            </a:r>
          </a:p>
        </p:txBody>
      </p:sp>
      <p:sp>
        <p:nvSpPr>
          <p:cNvPr id="14" name="Content Placeholder 2">
            <a:extLst>
              <a:ext uri="{FF2B5EF4-FFF2-40B4-BE49-F238E27FC236}">
                <a16:creationId xmlns:a16="http://schemas.microsoft.com/office/drawing/2014/main" id="{61CE2A0C-7983-8629-AC30-90FA70DB7BF6}"/>
              </a:ext>
            </a:extLst>
          </p:cNvPr>
          <p:cNvSpPr txBox="1">
            <a:spLocks/>
          </p:cNvSpPr>
          <p:nvPr/>
        </p:nvSpPr>
        <p:spPr>
          <a:xfrm>
            <a:off x="5344799" y="4100383"/>
            <a:ext cx="1570865" cy="70639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pitchFamily="2" charset="2"/>
              <a:buChar char="§"/>
              <a:defRPr sz="1800" kern="1200" baseline="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500" kern="1200" baseline="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350" kern="1200" baseline="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kern="1200" baseline="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200" kern="120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itchFamily="2" charset="2"/>
              <a:buNone/>
            </a:pPr>
            <a:r>
              <a:rPr lang="en-US" sz="1600" b="1" dirty="0">
                <a:solidFill>
                  <a:srgbClr val="0033A0"/>
                </a:solidFill>
              </a:rPr>
              <a:t>1981-1996</a:t>
            </a:r>
          </a:p>
          <a:p>
            <a:pPr marL="0" indent="0">
              <a:buFont typeface="Wingdings" pitchFamily="2" charset="2"/>
              <a:buNone/>
            </a:pPr>
            <a:r>
              <a:rPr lang="en-US" sz="1600" b="1" dirty="0">
                <a:solidFill>
                  <a:srgbClr val="0033A0"/>
                </a:solidFill>
              </a:rPr>
              <a:t>Ages 42-27</a:t>
            </a:r>
          </a:p>
        </p:txBody>
      </p:sp>
      <p:sp>
        <p:nvSpPr>
          <p:cNvPr id="15" name="Content Placeholder 2">
            <a:extLst>
              <a:ext uri="{FF2B5EF4-FFF2-40B4-BE49-F238E27FC236}">
                <a16:creationId xmlns:a16="http://schemas.microsoft.com/office/drawing/2014/main" id="{A3E32F4B-ACD2-6B8D-0B4A-836B1B94D89E}"/>
              </a:ext>
            </a:extLst>
          </p:cNvPr>
          <p:cNvSpPr txBox="1">
            <a:spLocks/>
          </p:cNvSpPr>
          <p:nvPr/>
        </p:nvSpPr>
        <p:spPr>
          <a:xfrm>
            <a:off x="7114653" y="4100383"/>
            <a:ext cx="1570865" cy="70639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pitchFamily="2" charset="2"/>
              <a:buChar char="§"/>
              <a:defRPr sz="1800" kern="1200" baseline="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500" kern="1200" baseline="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350" kern="1200" baseline="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kern="1200" baseline="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200" kern="120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itchFamily="2" charset="2"/>
              <a:buNone/>
            </a:pPr>
            <a:r>
              <a:rPr lang="en-US" sz="1600" b="1" dirty="0">
                <a:solidFill>
                  <a:srgbClr val="0033A0"/>
                </a:solidFill>
              </a:rPr>
              <a:t>1997- 2012</a:t>
            </a:r>
          </a:p>
          <a:p>
            <a:pPr marL="0" indent="0">
              <a:buFont typeface="Wingdings" pitchFamily="2" charset="2"/>
              <a:buNone/>
            </a:pPr>
            <a:r>
              <a:rPr lang="en-US" sz="1600" b="1" dirty="0">
                <a:solidFill>
                  <a:srgbClr val="0033A0"/>
                </a:solidFill>
              </a:rPr>
              <a:t>Ages 26-11</a:t>
            </a:r>
          </a:p>
        </p:txBody>
      </p:sp>
    </p:spTree>
    <p:extLst>
      <p:ext uri="{BB962C8B-B14F-4D97-AF65-F5344CB8AC3E}">
        <p14:creationId xmlns:p14="http://schemas.microsoft.com/office/powerpoint/2010/main" val="3877007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9D1F2-586C-4975-91B6-D9F9B53D51B8}"/>
              </a:ext>
            </a:extLst>
          </p:cNvPr>
          <p:cNvSpPr>
            <a:spLocks noGrp="1"/>
          </p:cNvSpPr>
          <p:nvPr>
            <p:ph type="title"/>
          </p:nvPr>
        </p:nvSpPr>
        <p:spPr/>
        <p:txBody>
          <a:bodyPr/>
          <a:lstStyle/>
          <a:p>
            <a:r>
              <a:rPr lang="en-US" dirty="0"/>
              <a:t>Baby Boomers</a:t>
            </a:r>
          </a:p>
        </p:txBody>
      </p:sp>
      <p:sp>
        <p:nvSpPr>
          <p:cNvPr id="3" name="Content Placeholder 2">
            <a:extLst>
              <a:ext uri="{FF2B5EF4-FFF2-40B4-BE49-F238E27FC236}">
                <a16:creationId xmlns:a16="http://schemas.microsoft.com/office/drawing/2014/main" id="{8C5A2717-F5A1-4C2E-A505-B4A3C3FF26C8}"/>
              </a:ext>
            </a:extLst>
          </p:cNvPr>
          <p:cNvSpPr>
            <a:spLocks noGrp="1"/>
          </p:cNvSpPr>
          <p:nvPr>
            <p:ph idx="1"/>
          </p:nvPr>
        </p:nvSpPr>
        <p:spPr/>
        <p:txBody>
          <a:bodyPr/>
          <a:lstStyle/>
          <a:p>
            <a:r>
              <a:rPr lang="en-US" dirty="0"/>
              <a:t>Hard work is the key to success</a:t>
            </a:r>
          </a:p>
          <a:p>
            <a:r>
              <a:rPr lang="en-US" dirty="0"/>
              <a:t>Competitive</a:t>
            </a:r>
          </a:p>
          <a:p>
            <a:r>
              <a:rPr lang="en-US" dirty="0"/>
              <a:t>Self-assured</a:t>
            </a:r>
          </a:p>
          <a:p>
            <a:r>
              <a:rPr lang="en-US" dirty="0"/>
              <a:t>Team-oriented</a:t>
            </a:r>
          </a:p>
          <a:p>
            <a:r>
              <a:rPr lang="en-US" dirty="0"/>
              <a:t>Communication: In Person</a:t>
            </a:r>
          </a:p>
          <a:p>
            <a:r>
              <a:rPr lang="en-US" dirty="0"/>
              <a:t>74 million</a:t>
            </a:r>
          </a:p>
          <a:p>
            <a:pPr marL="0" indent="0">
              <a:buNone/>
            </a:pPr>
            <a:endParaRPr lang="en-US" dirty="0"/>
          </a:p>
        </p:txBody>
      </p:sp>
      <p:sp>
        <p:nvSpPr>
          <p:cNvPr id="4" name="Slide Number Placeholder 3">
            <a:extLst>
              <a:ext uri="{FF2B5EF4-FFF2-40B4-BE49-F238E27FC236}">
                <a16:creationId xmlns:a16="http://schemas.microsoft.com/office/drawing/2014/main" id="{D3354CD2-7251-4AA1-AC60-1026A788A3CA}"/>
              </a:ext>
            </a:extLst>
          </p:cNvPr>
          <p:cNvSpPr>
            <a:spLocks noGrp="1"/>
          </p:cNvSpPr>
          <p:nvPr>
            <p:ph type="sldNum" sz="quarter" idx="12"/>
          </p:nvPr>
        </p:nvSpPr>
        <p:spPr/>
        <p:txBody>
          <a:bodyPr/>
          <a:lstStyle/>
          <a:p>
            <a:endParaRPr lang="en-US" dirty="0"/>
          </a:p>
        </p:txBody>
      </p:sp>
      <p:pic>
        <p:nvPicPr>
          <p:cNvPr id="12" name="Graphic 11" descr="Handshake">
            <a:extLst>
              <a:ext uri="{FF2B5EF4-FFF2-40B4-BE49-F238E27FC236}">
                <a16:creationId xmlns:a16="http://schemas.microsoft.com/office/drawing/2014/main" id="{6EF634A2-FFCF-426B-B9CE-1763EF800B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0290" y="1199645"/>
            <a:ext cx="2743200" cy="2743200"/>
          </a:xfrm>
          <a:prstGeom prst="rect">
            <a:avLst/>
          </a:prstGeom>
        </p:spPr>
      </p:pic>
    </p:spTree>
    <p:extLst>
      <p:ext uri="{BB962C8B-B14F-4D97-AF65-F5344CB8AC3E}">
        <p14:creationId xmlns:p14="http://schemas.microsoft.com/office/powerpoint/2010/main" val="39842432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9D1F2-586C-4975-91B6-D9F9B53D51B8}"/>
              </a:ext>
            </a:extLst>
          </p:cNvPr>
          <p:cNvSpPr>
            <a:spLocks noGrp="1"/>
          </p:cNvSpPr>
          <p:nvPr>
            <p:ph type="title"/>
          </p:nvPr>
        </p:nvSpPr>
        <p:spPr/>
        <p:txBody>
          <a:bodyPr/>
          <a:lstStyle/>
          <a:p>
            <a:r>
              <a:rPr lang="en-US" dirty="0"/>
              <a:t>Generation X</a:t>
            </a:r>
          </a:p>
        </p:txBody>
      </p:sp>
      <p:sp>
        <p:nvSpPr>
          <p:cNvPr id="3" name="Content Placeholder 2">
            <a:extLst>
              <a:ext uri="{FF2B5EF4-FFF2-40B4-BE49-F238E27FC236}">
                <a16:creationId xmlns:a16="http://schemas.microsoft.com/office/drawing/2014/main" id="{8C5A2717-F5A1-4C2E-A505-B4A3C3FF26C8}"/>
              </a:ext>
            </a:extLst>
          </p:cNvPr>
          <p:cNvSpPr>
            <a:spLocks noGrp="1"/>
          </p:cNvSpPr>
          <p:nvPr>
            <p:ph idx="1"/>
          </p:nvPr>
        </p:nvSpPr>
        <p:spPr/>
        <p:txBody>
          <a:bodyPr/>
          <a:lstStyle/>
          <a:p>
            <a:pPr marL="285750" indent="-285750">
              <a:buFont typeface="Arial" panose="020B0604020202020204" pitchFamily="34" charset="0"/>
              <a:buChar char="•"/>
            </a:pPr>
            <a:r>
              <a:rPr lang="en-US" dirty="0">
                <a:solidFill>
                  <a:schemeClr val="bg1"/>
                </a:solidFill>
              </a:rPr>
              <a:t>Cynical, skeptical, and pragmatic</a:t>
            </a:r>
          </a:p>
          <a:p>
            <a:pPr marL="285750" indent="-285750">
              <a:buFont typeface="Arial" panose="020B0604020202020204" pitchFamily="34" charset="0"/>
              <a:buChar char="•"/>
            </a:pPr>
            <a:r>
              <a:rPr lang="en-US" dirty="0">
                <a:solidFill>
                  <a:schemeClr val="bg1"/>
                </a:solidFill>
              </a:rPr>
              <a:t>Latch key kids</a:t>
            </a:r>
          </a:p>
          <a:p>
            <a:pPr marL="285750" indent="-285750">
              <a:buFont typeface="Arial" panose="020B0604020202020204" pitchFamily="34" charset="0"/>
              <a:buChar char="•"/>
            </a:pPr>
            <a:r>
              <a:rPr lang="en-US" dirty="0">
                <a:solidFill>
                  <a:schemeClr val="bg1"/>
                </a:solidFill>
              </a:rPr>
              <a:t>Place great value on time spent with family</a:t>
            </a:r>
          </a:p>
          <a:p>
            <a:pPr marL="285750" indent="-285750">
              <a:buFont typeface="Arial" panose="020B0604020202020204" pitchFamily="34" charset="0"/>
              <a:buChar char="•"/>
            </a:pPr>
            <a:r>
              <a:rPr lang="en-US" dirty="0">
                <a:solidFill>
                  <a:schemeClr val="bg1"/>
                </a:solidFill>
              </a:rPr>
              <a:t>Communication: Direct/Immediate</a:t>
            </a:r>
          </a:p>
          <a:p>
            <a:pPr marL="285750" indent="-285750">
              <a:buFont typeface="Arial" panose="020B0604020202020204" pitchFamily="34" charset="0"/>
              <a:buChar char="•"/>
            </a:pPr>
            <a:r>
              <a:rPr lang="en-US" dirty="0">
                <a:solidFill>
                  <a:schemeClr val="bg1"/>
                </a:solidFill>
              </a:rPr>
              <a:t>55 million (smallest generation)</a:t>
            </a:r>
          </a:p>
          <a:p>
            <a:pPr marL="0" indent="0">
              <a:buNone/>
            </a:pPr>
            <a:endParaRPr lang="en-US" dirty="0"/>
          </a:p>
        </p:txBody>
      </p:sp>
      <p:sp>
        <p:nvSpPr>
          <p:cNvPr id="4" name="Slide Number Placeholder 3">
            <a:extLst>
              <a:ext uri="{FF2B5EF4-FFF2-40B4-BE49-F238E27FC236}">
                <a16:creationId xmlns:a16="http://schemas.microsoft.com/office/drawing/2014/main" id="{D3354CD2-7251-4AA1-AC60-1026A788A3CA}"/>
              </a:ext>
            </a:extLst>
          </p:cNvPr>
          <p:cNvSpPr>
            <a:spLocks noGrp="1"/>
          </p:cNvSpPr>
          <p:nvPr>
            <p:ph type="sldNum" sz="quarter" idx="12"/>
          </p:nvPr>
        </p:nvSpPr>
        <p:spPr/>
        <p:txBody>
          <a:bodyPr/>
          <a:lstStyle/>
          <a:p>
            <a:endParaRPr lang="en-US" dirty="0"/>
          </a:p>
        </p:txBody>
      </p:sp>
      <p:pic>
        <p:nvPicPr>
          <p:cNvPr id="6" name="Graphic 5" descr="Receiver">
            <a:extLst>
              <a:ext uri="{FF2B5EF4-FFF2-40B4-BE49-F238E27FC236}">
                <a16:creationId xmlns:a16="http://schemas.microsoft.com/office/drawing/2014/main" id="{9076B198-6CAC-412D-BCA8-46E465357D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93404" y="956959"/>
            <a:ext cx="2743200" cy="2743200"/>
          </a:xfrm>
          <a:prstGeom prst="rect">
            <a:avLst/>
          </a:prstGeom>
        </p:spPr>
      </p:pic>
    </p:spTree>
    <p:extLst>
      <p:ext uri="{BB962C8B-B14F-4D97-AF65-F5344CB8AC3E}">
        <p14:creationId xmlns:p14="http://schemas.microsoft.com/office/powerpoint/2010/main" val="37438434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9D1F2-586C-4975-91B6-D9F9B53D51B8}"/>
              </a:ext>
            </a:extLst>
          </p:cNvPr>
          <p:cNvSpPr>
            <a:spLocks noGrp="1"/>
          </p:cNvSpPr>
          <p:nvPr>
            <p:ph type="title"/>
          </p:nvPr>
        </p:nvSpPr>
        <p:spPr/>
        <p:txBody>
          <a:bodyPr/>
          <a:lstStyle/>
          <a:p>
            <a:r>
              <a:rPr lang="en-US" dirty="0"/>
              <a:t>Millennials</a:t>
            </a:r>
          </a:p>
        </p:txBody>
      </p:sp>
      <p:sp>
        <p:nvSpPr>
          <p:cNvPr id="3" name="Content Placeholder 2">
            <a:extLst>
              <a:ext uri="{FF2B5EF4-FFF2-40B4-BE49-F238E27FC236}">
                <a16:creationId xmlns:a16="http://schemas.microsoft.com/office/drawing/2014/main" id="{8C5A2717-F5A1-4C2E-A505-B4A3C3FF26C8}"/>
              </a:ext>
            </a:extLst>
          </p:cNvPr>
          <p:cNvSpPr>
            <a:spLocks noGrp="1"/>
          </p:cNvSpPr>
          <p:nvPr>
            <p:ph idx="1"/>
          </p:nvPr>
        </p:nvSpPr>
        <p:spPr>
          <a:xfrm>
            <a:off x="528637" y="1290638"/>
            <a:ext cx="4043363" cy="3309938"/>
          </a:xfrm>
        </p:spPr>
        <p:txBody>
          <a:bodyPr/>
          <a:lstStyle/>
          <a:p>
            <a:pPr marL="285750" indent="-285750">
              <a:buFont typeface="Arial" panose="020B0604020202020204" pitchFamily="34" charset="0"/>
              <a:buChar char="•"/>
            </a:pPr>
            <a:r>
              <a:rPr lang="en-US" dirty="0">
                <a:solidFill>
                  <a:schemeClr val="bg1"/>
                </a:solidFill>
              </a:rPr>
              <a:t>Confident with a can-do attitude</a:t>
            </a:r>
          </a:p>
          <a:p>
            <a:pPr marL="285750" indent="-285750">
              <a:buFont typeface="Arial" panose="020B0604020202020204" pitchFamily="34" charset="0"/>
              <a:buChar char="•"/>
            </a:pPr>
            <a:r>
              <a:rPr lang="en-US" dirty="0">
                <a:solidFill>
                  <a:schemeClr val="bg1"/>
                </a:solidFill>
              </a:rPr>
              <a:t>Most educated generation</a:t>
            </a:r>
          </a:p>
          <a:p>
            <a:pPr marL="285750" indent="-285750">
              <a:buFont typeface="Arial" panose="020B0604020202020204" pitchFamily="34" charset="0"/>
              <a:buChar char="•"/>
            </a:pPr>
            <a:r>
              <a:rPr lang="en-US" dirty="0">
                <a:solidFill>
                  <a:schemeClr val="bg1"/>
                </a:solidFill>
              </a:rPr>
              <a:t>Earliest adopters of social media</a:t>
            </a:r>
          </a:p>
          <a:p>
            <a:pPr marL="285750" indent="-285750">
              <a:buFont typeface="Arial" panose="020B0604020202020204" pitchFamily="34" charset="0"/>
              <a:buChar char="•"/>
            </a:pPr>
            <a:r>
              <a:rPr lang="en-US" dirty="0">
                <a:solidFill>
                  <a:schemeClr val="bg1"/>
                </a:solidFill>
              </a:rPr>
              <a:t>Have lived most of their lives with exposure to technology</a:t>
            </a:r>
          </a:p>
          <a:p>
            <a:pPr marL="285750" indent="-285750">
              <a:buFont typeface="Arial" panose="020B0604020202020204" pitchFamily="34" charset="0"/>
              <a:buChar char="•"/>
            </a:pPr>
            <a:r>
              <a:rPr lang="en-US" dirty="0">
                <a:solidFill>
                  <a:schemeClr val="bg1"/>
                </a:solidFill>
              </a:rPr>
              <a:t>Communication: Voicemail/Email/Text</a:t>
            </a:r>
          </a:p>
          <a:p>
            <a:pPr marL="285750" indent="-285750">
              <a:buFont typeface="Arial" panose="020B0604020202020204" pitchFamily="34" charset="0"/>
              <a:buChar char="•"/>
            </a:pPr>
            <a:r>
              <a:rPr lang="en-US" dirty="0">
                <a:solidFill>
                  <a:schemeClr val="bg1"/>
                </a:solidFill>
              </a:rPr>
              <a:t>62 million</a:t>
            </a:r>
          </a:p>
          <a:p>
            <a:pPr marL="0" indent="0">
              <a:buNone/>
            </a:pPr>
            <a:endParaRPr lang="en-US" dirty="0"/>
          </a:p>
        </p:txBody>
      </p:sp>
      <p:sp>
        <p:nvSpPr>
          <p:cNvPr id="4" name="Slide Number Placeholder 3">
            <a:extLst>
              <a:ext uri="{FF2B5EF4-FFF2-40B4-BE49-F238E27FC236}">
                <a16:creationId xmlns:a16="http://schemas.microsoft.com/office/drawing/2014/main" id="{D3354CD2-7251-4AA1-AC60-1026A788A3CA}"/>
              </a:ext>
            </a:extLst>
          </p:cNvPr>
          <p:cNvSpPr>
            <a:spLocks noGrp="1"/>
          </p:cNvSpPr>
          <p:nvPr>
            <p:ph type="sldNum" sz="quarter" idx="12"/>
          </p:nvPr>
        </p:nvSpPr>
        <p:spPr/>
        <p:txBody>
          <a:bodyPr/>
          <a:lstStyle/>
          <a:p>
            <a:endParaRPr lang="en-US" dirty="0"/>
          </a:p>
        </p:txBody>
      </p:sp>
      <p:pic>
        <p:nvPicPr>
          <p:cNvPr id="6" name="Graphic 5" descr="Smart Phone">
            <a:extLst>
              <a:ext uri="{FF2B5EF4-FFF2-40B4-BE49-F238E27FC236}">
                <a16:creationId xmlns:a16="http://schemas.microsoft.com/office/drawing/2014/main" id="{2606C15F-C391-4DB1-AE5B-79E24F5B82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40088" y="1375248"/>
            <a:ext cx="2743200" cy="2743200"/>
          </a:xfrm>
          <a:prstGeom prst="rect">
            <a:avLst/>
          </a:prstGeom>
        </p:spPr>
      </p:pic>
    </p:spTree>
    <p:extLst>
      <p:ext uri="{BB962C8B-B14F-4D97-AF65-F5344CB8AC3E}">
        <p14:creationId xmlns:p14="http://schemas.microsoft.com/office/powerpoint/2010/main" val="3618651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233501-066B-4F89-ABE7-26CC993B80CB}"/>
              </a:ext>
            </a:extLst>
          </p:cNvPr>
          <p:cNvSpPr>
            <a:spLocks noGrp="1"/>
          </p:cNvSpPr>
          <p:nvPr>
            <p:ph type="body" idx="1"/>
          </p:nvPr>
        </p:nvSpPr>
        <p:spPr>
          <a:xfrm>
            <a:off x="519113" y="2162909"/>
            <a:ext cx="7991475" cy="2404330"/>
          </a:xfrm>
        </p:spPr>
        <p:txBody>
          <a:bodyPr>
            <a:normAutofit/>
          </a:bodyPr>
          <a:lstStyle/>
          <a:p>
            <a:r>
              <a:rPr lang="en-US" sz="2800" b="1" dirty="0">
                <a:solidFill>
                  <a:schemeClr val="bg1"/>
                </a:solidFill>
                <a:latin typeface="Georgia"/>
              </a:rPr>
              <a:t>Who is Generation Z?</a:t>
            </a:r>
          </a:p>
          <a:p>
            <a:endParaRPr lang="en-US" dirty="0">
              <a:solidFill>
                <a:schemeClr val="bg1"/>
              </a:solidFill>
              <a:latin typeface="Georgia"/>
            </a:endParaRPr>
          </a:p>
          <a:p>
            <a:endParaRPr lang="en-US" dirty="0">
              <a:solidFill>
                <a:schemeClr val="bg1"/>
              </a:solidFill>
              <a:latin typeface="Georgia"/>
            </a:endParaRPr>
          </a:p>
          <a:p>
            <a:endParaRPr lang="en-US" dirty="0"/>
          </a:p>
        </p:txBody>
      </p:sp>
      <p:sp>
        <p:nvSpPr>
          <p:cNvPr id="4" name="Slide Number Placeholder 3">
            <a:extLst>
              <a:ext uri="{FF2B5EF4-FFF2-40B4-BE49-F238E27FC236}">
                <a16:creationId xmlns:a16="http://schemas.microsoft.com/office/drawing/2014/main" id="{529C526F-37EE-476A-BCC7-7D45C15904BD}"/>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5262669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A672-A884-4640-AD9E-D103EAC17402}"/>
              </a:ext>
            </a:extLst>
          </p:cNvPr>
          <p:cNvSpPr>
            <a:spLocks noGrp="1"/>
          </p:cNvSpPr>
          <p:nvPr>
            <p:ph type="title"/>
          </p:nvPr>
        </p:nvSpPr>
        <p:spPr>
          <a:xfrm>
            <a:off x="418573" y="228601"/>
            <a:ext cx="8353952" cy="571142"/>
          </a:xfrm>
        </p:spPr>
        <p:txBody>
          <a:bodyPr/>
          <a:lstStyle/>
          <a:p>
            <a:r>
              <a:rPr lang="en-US" dirty="0"/>
              <a:t>Generational Influences</a:t>
            </a:r>
          </a:p>
        </p:txBody>
      </p:sp>
      <p:sp>
        <p:nvSpPr>
          <p:cNvPr id="3" name="Content Placeholder 2">
            <a:extLst>
              <a:ext uri="{FF2B5EF4-FFF2-40B4-BE49-F238E27FC236}">
                <a16:creationId xmlns:a16="http://schemas.microsoft.com/office/drawing/2014/main" id="{E472E17D-87F4-4D40-A90E-2A608142A554}"/>
              </a:ext>
            </a:extLst>
          </p:cNvPr>
          <p:cNvSpPr>
            <a:spLocks noGrp="1"/>
          </p:cNvSpPr>
          <p:nvPr>
            <p:ph idx="1"/>
          </p:nvPr>
        </p:nvSpPr>
        <p:spPr>
          <a:xfrm>
            <a:off x="418573" y="1222276"/>
            <a:ext cx="4466248" cy="3429001"/>
          </a:xfrm>
        </p:spPr>
        <p:txBody>
          <a:bodyPr>
            <a:noAutofit/>
          </a:bodyPr>
          <a:lstStyle/>
          <a:p>
            <a:r>
              <a:rPr lang="en-US" dirty="0"/>
              <a:t>Technology</a:t>
            </a:r>
          </a:p>
          <a:p>
            <a:r>
              <a:rPr lang="en-US" dirty="0"/>
              <a:t>War and Conflict</a:t>
            </a:r>
          </a:p>
          <a:p>
            <a:r>
              <a:rPr lang="en-US" dirty="0"/>
              <a:t>Great Recession</a:t>
            </a:r>
          </a:p>
          <a:p>
            <a:r>
              <a:rPr lang="en-US" dirty="0"/>
              <a:t>Most Diverse Generation</a:t>
            </a:r>
          </a:p>
        </p:txBody>
      </p:sp>
      <p:sp>
        <p:nvSpPr>
          <p:cNvPr id="4" name="Slide Number Placeholder 3">
            <a:extLst>
              <a:ext uri="{FF2B5EF4-FFF2-40B4-BE49-F238E27FC236}">
                <a16:creationId xmlns:a16="http://schemas.microsoft.com/office/drawing/2014/main" id="{192B5303-E809-479F-8E52-A69B17D08816}"/>
              </a:ext>
            </a:extLst>
          </p:cNvPr>
          <p:cNvSpPr>
            <a:spLocks noGrp="1"/>
          </p:cNvSpPr>
          <p:nvPr>
            <p:ph type="sldNum" sz="quarter" idx="12"/>
          </p:nvPr>
        </p:nvSpPr>
        <p:spPr/>
        <p:txBody>
          <a:bodyPr/>
          <a:lstStyle/>
          <a:p>
            <a:endParaRPr lang="en-US" dirty="0"/>
          </a:p>
        </p:txBody>
      </p:sp>
      <p:pic>
        <p:nvPicPr>
          <p:cNvPr id="7" name="Picture 6">
            <a:extLst>
              <a:ext uri="{FF2B5EF4-FFF2-40B4-BE49-F238E27FC236}">
                <a16:creationId xmlns:a16="http://schemas.microsoft.com/office/drawing/2014/main" id="{F109447B-32A1-8F90-588B-0BBAE82F1621}"/>
              </a:ext>
            </a:extLst>
          </p:cNvPr>
          <p:cNvPicPr>
            <a:picLocks noChangeAspect="1"/>
          </p:cNvPicPr>
          <p:nvPr/>
        </p:nvPicPr>
        <p:blipFill>
          <a:blip r:embed="rId3"/>
          <a:stretch>
            <a:fillRect/>
          </a:stretch>
        </p:blipFill>
        <p:spPr>
          <a:xfrm>
            <a:off x="4406628" y="492223"/>
            <a:ext cx="4046708" cy="4067043"/>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27982786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A672-A884-4640-AD9E-D103EAC17402}"/>
              </a:ext>
            </a:extLst>
          </p:cNvPr>
          <p:cNvSpPr>
            <a:spLocks noGrp="1"/>
          </p:cNvSpPr>
          <p:nvPr>
            <p:ph type="title"/>
          </p:nvPr>
        </p:nvSpPr>
        <p:spPr>
          <a:xfrm>
            <a:off x="418573" y="228601"/>
            <a:ext cx="8353952" cy="571142"/>
          </a:xfrm>
        </p:spPr>
        <p:txBody>
          <a:bodyPr/>
          <a:lstStyle/>
          <a:p>
            <a:r>
              <a:rPr lang="en-US" dirty="0"/>
              <a:t>Gen Z Characteristics</a:t>
            </a:r>
          </a:p>
        </p:txBody>
      </p:sp>
      <p:sp>
        <p:nvSpPr>
          <p:cNvPr id="3" name="Content Placeholder 2">
            <a:extLst>
              <a:ext uri="{FF2B5EF4-FFF2-40B4-BE49-F238E27FC236}">
                <a16:creationId xmlns:a16="http://schemas.microsoft.com/office/drawing/2014/main" id="{E472E17D-87F4-4D40-A90E-2A608142A554}"/>
              </a:ext>
            </a:extLst>
          </p:cNvPr>
          <p:cNvSpPr>
            <a:spLocks noGrp="1"/>
          </p:cNvSpPr>
          <p:nvPr>
            <p:ph idx="1"/>
          </p:nvPr>
        </p:nvSpPr>
        <p:spPr>
          <a:xfrm>
            <a:off x="418573" y="1222276"/>
            <a:ext cx="4466248" cy="3429001"/>
          </a:xfrm>
        </p:spPr>
        <p:txBody>
          <a:bodyPr>
            <a:noAutofit/>
          </a:bodyPr>
          <a:lstStyle/>
          <a:p>
            <a:r>
              <a:rPr lang="en-US" dirty="0"/>
              <a:t>Delaying getting their driver’s license</a:t>
            </a:r>
          </a:p>
          <a:p>
            <a:r>
              <a:rPr lang="en-US" dirty="0"/>
              <a:t>Drinking less alcohol</a:t>
            </a:r>
          </a:p>
          <a:p>
            <a:r>
              <a:rPr lang="en-US" dirty="0"/>
              <a:t>Postponing sex</a:t>
            </a:r>
          </a:p>
          <a:p>
            <a:r>
              <a:rPr lang="en-US" dirty="0"/>
              <a:t>Fighting less with their parents</a:t>
            </a:r>
          </a:p>
          <a:p>
            <a:r>
              <a:rPr lang="en-US" dirty="0"/>
              <a:t>Getting less sleep</a:t>
            </a:r>
          </a:p>
          <a:p>
            <a:r>
              <a:rPr lang="en-US" dirty="0"/>
              <a:t>Less time with friends</a:t>
            </a:r>
          </a:p>
          <a:p>
            <a:pPr lvl="1"/>
            <a:r>
              <a:rPr lang="en-US" dirty="0"/>
              <a:t>More isolated</a:t>
            </a:r>
          </a:p>
          <a:p>
            <a:pPr lvl="1"/>
            <a:r>
              <a:rPr lang="en-US" dirty="0"/>
              <a:t>More screen time</a:t>
            </a:r>
          </a:p>
          <a:p>
            <a:pPr lvl="1"/>
            <a:r>
              <a:rPr lang="en-US" dirty="0"/>
              <a:t>More depression, anxiety, loneliness, and suicide</a:t>
            </a:r>
          </a:p>
        </p:txBody>
      </p:sp>
      <p:sp>
        <p:nvSpPr>
          <p:cNvPr id="4" name="Slide Number Placeholder 3">
            <a:extLst>
              <a:ext uri="{FF2B5EF4-FFF2-40B4-BE49-F238E27FC236}">
                <a16:creationId xmlns:a16="http://schemas.microsoft.com/office/drawing/2014/main" id="{192B5303-E809-479F-8E52-A69B17D08816}"/>
              </a:ext>
            </a:extLst>
          </p:cNvPr>
          <p:cNvSpPr>
            <a:spLocks noGrp="1"/>
          </p:cNvSpPr>
          <p:nvPr>
            <p:ph type="sldNum" sz="quarter" idx="12"/>
          </p:nvPr>
        </p:nvSpPr>
        <p:spPr/>
        <p:txBody>
          <a:bodyPr/>
          <a:lstStyle/>
          <a:p>
            <a:endParaRPr lang="en-US" dirty="0"/>
          </a:p>
        </p:txBody>
      </p:sp>
      <p:pic>
        <p:nvPicPr>
          <p:cNvPr id="5" name="Picture 4">
            <a:extLst>
              <a:ext uri="{FF2B5EF4-FFF2-40B4-BE49-F238E27FC236}">
                <a16:creationId xmlns:a16="http://schemas.microsoft.com/office/drawing/2014/main" id="{2B7FACA3-9408-5029-A3A1-E041965C6FF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1"/>
          <a:stretch/>
        </p:blipFill>
        <p:spPr>
          <a:xfrm>
            <a:off x="5165217" y="799743"/>
            <a:ext cx="2674870" cy="3674980"/>
          </a:xfrm>
          <a:custGeom>
            <a:avLst/>
            <a:gdLst>
              <a:gd name="connsiteX0" fmla="*/ 478762 w 4809744"/>
              <a:gd name="connsiteY0" fmla="*/ 0 h 4956048"/>
              <a:gd name="connsiteX1" fmla="*/ 4809744 w 4809744"/>
              <a:gd name="connsiteY1" fmla="*/ 0 h 4956048"/>
              <a:gd name="connsiteX2" fmla="*/ 4809744 w 4809744"/>
              <a:gd name="connsiteY2" fmla="*/ 4477286 h 4956048"/>
              <a:gd name="connsiteX3" fmla="*/ 4330982 w 4809744"/>
              <a:gd name="connsiteY3" fmla="*/ 4956048 h 4956048"/>
              <a:gd name="connsiteX4" fmla="*/ 0 w 4809744"/>
              <a:gd name="connsiteY4" fmla="*/ 4956048 h 4956048"/>
              <a:gd name="connsiteX5" fmla="*/ 0 w 4809744"/>
              <a:gd name="connsiteY5" fmla="*/ 478762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spTree>
    <p:extLst>
      <p:ext uri="{BB962C8B-B14F-4D97-AF65-F5344CB8AC3E}">
        <p14:creationId xmlns:p14="http://schemas.microsoft.com/office/powerpoint/2010/main" val="1928305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Theme1">
  <a:themeElements>
    <a:clrScheme name="UK Brand Colors">
      <a:dk1>
        <a:srgbClr val="0C3AA7"/>
      </a:dk1>
      <a:lt1>
        <a:srgbClr val="FFFFFF"/>
      </a:lt1>
      <a:dk2>
        <a:srgbClr val="004479"/>
      </a:dk2>
      <a:lt2>
        <a:srgbClr val="E7E6E6"/>
      </a:lt2>
      <a:accent1>
        <a:srgbClr val="007FFF"/>
      </a:accent1>
      <a:accent2>
        <a:srgbClr val="FEA35F"/>
      </a:accent2>
      <a:accent3>
        <a:srgbClr val="FEDB00"/>
      </a:accent3>
      <a:accent4>
        <a:srgbClr val="4BBCBF"/>
      </a:accent4>
      <a:accent5>
        <a:srgbClr val="A8D6FF"/>
      </a:accent5>
      <a:accent6>
        <a:srgbClr val="F3EBD5"/>
      </a:accent6>
      <a:hlink>
        <a:srgbClr val="0C3AA7"/>
      </a:hlink>
      <a:folHlink>
        <a:srgbClr val="4BBCB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B7329D77-1CC8-4CDF-8C88-2F187BB70BC0}" vid="{F0ABB2D4-71F9-4D78-BD52-11AA0BE8BD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80ED7C0CA79E4399332F532DE4C66F" ma:contentTypeVersion="11" ma:contentTypeDescription="Create a new document." ma:contentTypeScope="" ma:versionID="5d7747342d29ac3afb1c27bb12c31c36">
  <xsd:schema xmlns:xsd="http://www.w3.org/2001/XMLSchema" xmlns:xs="http://www.w3.org/2001/XMLSchema" xmlns:p="http://schemas.microsoft.com/office/2006/metadata/properties" xmlns:ns2="307bf434-b54a-4701-b8af-9f832662f4ef" xmlns:ns3="b98d8ef6-b4b5-40e3-a1be-acf109cbd52e" targetNamespace="http://schemas.microsoft.com/office/2006/metadata/properties" ma:root="true" ma:fieldsID="2b7751403fe2e692f5b48c588d8779a7" ns2:_="" ns3:_="">
    <xsd:import namespace="307bf434-b54a-4701-b8af-9f832662f4ef"/>
    <xsd:import namespace="b98d8ef6-b4b5-40e3-a1be-acf109cbd5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7bf434-b54a-4701-b8af-9f832662f4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8d8ef6-b4b5-40e3-a1be-acf109cbd52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712722-9DDF-4582-8C58-C303060C85A5}">
  <ds:schemaRefs>
    <ds:schemaRef ds:uri="http://schemas.microsoft.com/sharepoint/v3/contenttype/forms"/>
  </ds:schemaRefs>
</ds:datastoreItem>
</file>

<file path=customXml/itemProps2.xml><?xml version="1.0" encoding="utf-8"?>
<ds:datastoreItem xmlns:ds="http://schemas.openxmlformats.org/officeDocument/2006/customXml" ds:itemID="{89663DF2-A7AA-47A2-A4E4-9EE60A65ADE3}">
  <ds:schemaRefs>
    <ds:schemaRef ds:uri="307bf434-b54a-4701-b8af-9f832662f4ef"/>
    <ds:schemaRef ds:uri="b98d8ef6-b4b5-40e3-a1be-acf109cbd5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1EB3CD8-9AB9-4B3E-A0C3-AE7837D9928A}">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b98d8ef6-b4b5-40e3-a1be-acf109cbd52e"/>
    <ds:schemaRef ds:uri="307bf434-b54a-4701-b8af-9f832662f4ef"/>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4152</TotalTime>
  <Words>3493</Words>
  <Application>Microsoft Office PowerPoint</Application>
  <PresentationFormat>On-screen Show (16:9)</PresentationFormat>
  <Paragraphs>326</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Arial,Sans-Serif</vt:lpstr>
      <vt:lpstr>Calibri</vt:lpstr>
      <vt:lpstr>Franklin Gothic Book</vt:lpstr>
      <vt:lpstr>Franklin Gothic Medium</vt:lpstr>
      <vt:lpstr>Georgia</vt:lpstr>
      <vt:lpstr>Wingdings</vt:lpstr>
      <vt:lpstr>Theme1</vt:lpstr>
      <vt:lpstr>Guess Who’s Coming to Campus?: Gen Z and Their Main Influencers</vt:lpstr>
      <vt:lpstr>What are generations?</vt:lpstr>
      <vt:lpstr>PowerPoint Presentation</vt:lpstr>
      <vt:lpstr>Baby Boomers</vt:lpstr>
      <vt:lpstr>Generation X</vt:lpstr>
      <vt:lpstr>Millennials</vt:lpstr>
      <vt:lpstr>PowerPoint Presentation</vt:lpstr>
      <vt:lpstr>Generational Influences</vt:lpstr>
      <vt:lpstr>Gen Z Characteristics</vt:lpstr>
      <vt:lpstr>Gen Z Characteristics</vt:lpstr>
      <vt:lpstr>PowerPoint Presentation</vt:lpstr>
      <vt:lpstr>1 Point for Answering Yes</vt:lpstr>
      <vt:lpstr>1 Point for Answering No</vt:lpstr>
      <vt:lpstr>PowerPoint Presentation</vt:lpstr>
      <vt:lpstr>Parents and Families!</vt:lpstr>
      <vt:lpstr>Gen Z Families</vt:lpstr>
      <vt:lpstr>Transition to guiding from the sideline.</vt:lpstr>
      <vt:lpstr>Meeting the Needs of Gen Z Families</vt:lpstr>
      <vt:lpstr>Meeting the Needs of Gen Z Families</vt:lpstr>
      <vt:lpstr>Welcome to the Wildcat Family!</vt:lpstr>
      <vt:lpstr>PowerPoint Presentation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Conversation with the  UK Parent and Family Association</dc:title>
  <dc:creator>Stephens, Nancy S.</dc:creator>
  <cp:lastModifiedBy>Jenkins, Nicki</cp:lastModifiedBy>
  <cp:revision>141</cp:revision>
  <cp:lastPrinted>2023-02-20T14:24:57Z</cp:lastPrinted>
  <dcterms:created xsi:type="dcterms:W3CDTF">2021-06-09T16:47:28Z</dcterms:created>
  <dcterms:modified xsi:type="dcterms:W3CDTF">2023-04-26T13:04:35Z</dcterms:modified>
</cp:coreProperties>
</file>