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703" r:id="rId6"/>
  </p:sldMasterIdLst>
  <p:notesMasterIdLst>
    <p:notesMasterId r:id="rId46"/>
  </p:notesMasterIdLst>
  <p:sldIdLst>
    <p:sldId id="256" r:id="rId7"/>
    <p:sldId id="572" r:id="rId8"/>
    <p:sldId id="585" r:id="rId9"/>
    <p:sldId id="581" r:id="rId10"/>
    <p:sldId id="582" r:id="rId11"/>
    <p:sldId id="583" r:id="rId12"/>
    <p:sldId id="588" r:id="rId13"/>
    <p:sldId id="589" r:id="rId14"/>
    <p:sldId id="328" r:id="rId15"/>
    <p:sldId id="329" r:id="rId16"/>
    <p:sldId id="330" r:id="rId17"/>
    <p:sldId id="331" r:id="rId18"/>
    <p:sldId id="586" r:id="rId19"/>
    <p:sldId id="584" r:id="rId20"/>
    <p:sldId id="485" r:id="rId21"/>
    <p:sldId id="575" r:id="rId22"/>
    <p:sldId id="587" r:id="rId23"/>
    <p:sldId id="486" r:id="rId24"/>
    <p:sldId id="574" r:id="rId25"/>
    <p:sldId id="487" r:id="rId26"/>
    <p:sldId id="576" r:id="rId27"/>
    <p:sldId id="577" r:id="rId28"/>
    <p:sldId id="264" r:id="rId29"/>
    <p:sldId id="265" r:id="rId30"/>
    <p:sldId id="481" r:id="rId31"/>
    <p:sldId id="483" r:id="rId32"/>
    <p:sldId id="482" r:id="rId33"/>
    <p:sldId id="561" r:id="rId34"/>
    <p:sldId id="564" r:id="rId35"/>
    <p:sldId id="290" r:id="rId36"/>
    <p:sldId id="259" r:id="rId37"/>
    <p:sldId id="260" r:id="rId38"/>
    <p:sldId id="300" r:id="rId39"/>
    <p:sldId id="277" r:id="rId40"/>
    <p:sldId id="288" r:id="rId41"/>
    <p:sldId id="301" r:id="rId42"/>
    <p:sldId id="289" r:id="rId43"/>
    <p:sldId id="579" r:id="rId44"/>
    <p:sldId id="58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2753E5-D0AB-40AB-89E2-1CF98C783853}" v="306" dt="2024-04-29T05:44:01.0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981" autoAdjust="0"/>
    <p:restoredTop sz="66288" autoAdjust="0"/>
  </p:normalViewPr>
  <p:slideViewPr>
    <p:cSldViewPr snapToGrid="0">
      <p:cViewPr varScale="1">
        <p:scale>
          <a:sx n="40" d="100"/>
          <a:sy n="40" d="100"/>
        </p:scale>
        <p:origin x="1568" y="44"/>
      </p:cViewPr>
      <p:guideLst/>
    </p:cSldViewPr>
  </p:slideViewPr>
  <p:notesTextViewPr>
    <p:cViewPr>
      <p:scale>
        <a:sx n="3" d="2"/>
        <a:sy n="3" d="2"/>
      </p:scale>
      <p:origin x="0" y="0"/>
    </p:cViewPr>
  </p:notesTextViewPr>
  <p:sorterViewPr>
    <p:cViewPr>
      <p:scale>
        <a:sx n="100" d="100"/>
        <a:sy n="100" d="100"/>
      </p:scale>
      <p:origin x="0" y="-44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64C6FC-A180-47EA-A6B8-77A5647CDC61}" type="doc">
      <dgm:prSet loTypeId="urn:microsoft.com/office/officeart/2008/layout/LinedList" loCatId="list" qsTypeId="urn:microsoft.com/office/officeart/2005/8/quickstyle/simple2" qsCatId="simple" csTypeId="urn:microsoft.com/office/officeart/2005/8/colors/accent1_2" csCatId="accent1"/>
      <dgm:spPr/>
      <dgm:t>
        <a:bodyPr/>
        <a:lstStyle/>
        <a:p>
          <a:endParaRPr lang="en-US"/>
        </a:p>
      </dgm:t>
    </dgm:pt>
    <dgm:pt modelId="{4EB6416B-6421-4335-8EB3-2A6651F6AF57}">
      <dgm:prSet/>
      <dgm:spPr/>
      <dgm:t>
        <a:bodyPr/>
        <a:lstStyle/>
        <a:p>
          <a:r>
            <a:rPr lang="en-US"/>
            <a:t>Inclusive environments foster a sense of belonging; employees feel respected and valued for their unique contributions.</a:t>
          </a:r>
        </a:p>
      </dgm:t>
    </dgm:pt>
    <dgm:pt modelId="{7F34A4B1-7FB6-49A6-A369-78BB8F3521CC}" type="parTrans" cxnId="{860B0C86-0CA6-450D-8B00-A77B4FD14F43}">
      <dgm:prSet/>
      <dgm:spPr/>
      <dgm:t>
        <a:bodyPr/>
        <a:lstStyle/>
        <a:p>
          <a:endParaRPr lang="en-US"/>
        </a:p>
      </dgm:t>
    </dgm:pt>
    <dgm:pt modelId="{837F95BF-BB5B-495A-BF31-1DEB0FAA61FC}" type="sibTrans" cxnId="{860B0C86-0CA6-450D-8B00-A77B4FD14F43}">
      <dgm:prSet/>
      <dgm:spPr/>
      <dgm:t>
        <a:bodyPr/>
        <a:lstStyle/>
        <a:p>
          <a:endParaRPr lang="en-US"/>
        </a:p>
      </dgm:t>
    </dgm:pt>
    <dgm:pt modelId="{A76C6145-13AB-4710-96E2-7F650CC12DBB}">
      <dgm:prSet/>
      <dgm:spPr/>
      <dgm:t>
        <a:bodyPr/>
        <a:lstStyle/>
        <a:p>
          <a:r>
            <a:rPr lang="en-US"/>
            <a:t>Boosts morale, satisfaction, and engagement, which increase retention and reduces turnover.</a:t>
          </a:r>
        </a:p>
      </dgm:t>
    </dgm:pt>
    <dgm:pt modelId="{DE832947-765A-4600-BA4F-787CD078717E}" type="parTrans" cxnId="{9BCE00C7-476A-4210-9BD4-F587DEBA7A57}">
      <dgm:prSet/>
      <dgm:spPr/>
      <dgm:t>
        <a:bodyPr/>
        <a:lstStyle/>
        <a:p>
          <a:endParaRPr lang="en-US"/>
        </a:p>
      </dgm:t>
    </dgm:pt>
    <dgm:pt modelId="{E6943D69-6EF1-4A61-87E5-D3A968C078E2}" type="sibTrans" cxnId="{9BCE00C7-476A-4210-9BD4-F587DEBA7A57}">
      <dgm:prSet/>
      <dgm:spPr/>
      <dgm:t>
        <a:bodyPr/>
        <a:lstStyle/>
        <a:p>
          <a:endParaRPr lang="en-US"/>
        </a:p>
      </dgm:t>
    </dgm:pt>
    <dgm:pt modelId="{4B4E3C00-4B5E-4C9F-9B42-7757BE4A50B2}">
      <dgm:prSet/>
      <dgm:spPr/>
      <dgm:t>
        <a:bodyPr/>
        <a:lstStyle/>
        <a:p>
          <a:r>
            <a:rPr lang="en-US"/>
            <a:t>Organization benefits from a broader range in talent.</a:t>
          </a:r>
        </a:p>
      </dgm:t>
    </dgm:pt>
    <dgm:pt modelId="{C997706B-C05E-433D-BD56-D910C5ECD8BD}" type="parTrans" cxnId="{86123B52-583D-4C13-BD0A-B0D251691BA3}">
      <dgm:prSet/>
      <dgm:spPr/>
      <dgm:t>
        <a:bodyPr/>
        <a:lstStyle/>
        <a:p>
          <a:endParaRPr lang="en-US"/>
        </a:p>
      </dgm:t>
    </dgm:pt>
    <dgm:pt modelId="{D7C0AE47-817B-467E-9A29-0CC2656BCA31}" type="sibTrans" cxnId="{86123B52-583D-4C13-BD0A-B0D251691BA3}">
      <dgm:prSet/>
      <dgm:spPr/>
      <dgm:t>
        <a:bodyPr/>
        <a:lstStyle/>
        <a:p>
          <a:endParaRPr lang="en-US"/>
        </a:p>
      </dgm:t>
    </dgm:pt>
    <dgm:pt modelId="{5CFAC260-8FE0-42A5-9CB2-8AC7365BA8DD}" type="pres">
      <dgm:prSet presAssocID="{8664C6FC-A180-47EA-A6B8-77A5647CDC61}" presName="vert0" presStyleCnt="0">
        <dgm:presLayoutVars>
          <dgm:dir/>
          <dgm:animOne val="branch"/>
          <dgm:animLvl val="lvl"/>
        </dgm:presLayoutVars>
      </dgm:prSet>
      <dgm:spPr/>
    </dgm:pt>
    <dgm:pt modelId="{9058E422-68BC-45A5-9497-C66FF904347F}" type="pres">
      <dgm:prSet presAssocID="{4EB6416B-6421-4335-8EB3-2A6651F6AF57}" presName="thickLine" presStyleLbl="alignNode1" presStyleIdx="0" presStyleCnt="3"/>
      <dgm:spPr/>
    </dgm:pt>
    <dgm:pt modelId="{A2AE9291-AAB4-4143-AD0C-4CEC45BC2FA0}" type="pres">
      <dgm:prSet presAssocID="{4EB6416B-6421-4335-8EB3-2A6651F6AF57}" presName="horz1" presStyleCnt="0"/>
      <dgm:spPr/>
    </dgm:pt>
    <dgm:pt modelId="{2CA977C8-96B6-4660-839E-955D1D10D36A}" type="pres">
      <dgm:prSet presAssocID="{4EB6416B-6421-4335-8EB3-2A6651F6AF57}" presName="tx1" presStyleLbl="revTx" presStyleIdx="0" presStyleCnt="3"/>
      <dgm:spPr/>
    </dgm:pt>
    <dgm:pt modelId="{7F883C94-F111-4544-AE62-391C30ADE908}" type="pres">
      <dgm:prSet presAssocID="{4EB6416B-6421-4335-8EB3-2A6651F6AF57}" presName="vert1" presStyleCnt="0"/>
      <dgm:spPr/>
    </dgm:pt>
    <dgm:pt modelId="{B1BE8DE0-7835-4CB9-B487-95F2C42BFC3B}" type="pres">
      <dgm:prSet presAssocID="{A76C6145-13AB-4710-96E2-7F650CC12DBB}" presName="thickLine" presStyleLbl="alignNode1" presStyleIdx="1" presStyleCnt="3"/>
      <dgm:spPr/>
    </dgm:pt>
    <dgm:pt modelId="{D892B006-9EBB-40B7-ABD4-9B798AD4ED39}" type="pres">
      <dgm:prSet presAssocID="{A76C6145-13AB-4710-96E2-7F650CC12DBB}" presName="horz1" presStyleCnt="0"/>
      <dgm:spPr/>
    </dgm:pt>
    <dgm:pt modelId="{E8344B29-B6CE-4D8F-A09E-BE7A4DFBCB1E}" type="pres">
      <dgm:prSet presAssocID="{A76C6145-13AB-4710-96E2-7F650CC12DBB}" presName="tx1" presStyleLbl="revTx" presStyleIdx="1" presStyleCnt="3"/>
      <dgm:spPr/>
    </dgm:pt>
    <dgm:pt modelId="{E99A510A-21AA-49E8-BB97-6D0C391378AB}" type="pres">
      <dgm:prSet presAssocID="{A76C6145-13AB-4710-96E2-7F650CC12DBB}" presName="vert1" presStyleCnt="0"/>
      <dgm:spPr/>
    </dgm:pt>
    <dgm:pt modelId="{B15A9EAA-64B1-4BB9-972F-743B4A78A578}" type="pres">
      <dgm:prSet presAssocID="{4B4E3C00-4B5E-4C9F-9B42-7757BE4A50B2}" presName="thickLine" presStyleLbl="alignNode1" presStyleIdx="2" presStyleCnt="3"/>
      <dgm:spPr/>
    </dgm:pt>
    <dgm:pt modelId="{26873E39-8ACA-4FCF-A2EF-023209988A01}" type="pres">
      <dgm:prSet presAssocID="{4B4E3C00-4B5E-4C9F-9B42-7757BE4A50B2}" presName="horz1" presStyleCnt="0"/>
      <dgm:spPr/>
    </dgm:pt>
    <dgm:pt modelId="{064B0053-B830-4E54-BAE4-5694FBAAFAF6}" type="pres">
      <dgm:prSet presAssocID="{4B4E3C00-4B5E-4C9F-9B42-7757BE4A50B2}" presName="tx1" presStyleLbl="revTx" presStyleIdx="2" presStyleCnt="3"/>
      <dgm:spPr/>
    </dgm:pt>
    <dgm:pt modelId="{990CB906-8997-403E-9AFC-B4AEBA47D8D3}" type="pres">
      <dgm:prSet presAssocID="{4B4E3C00-4B5E-4C9F-9B42-7757BE4A50B2}" presName="vert1" presStyleCnt="0"/>
      <dgm:spPr/>
    </dgm:pt>
  </dgm:ptLst>
  <dgm:cxnLst>
    <dgm:cxn modelId="{15358620-B11B-4C32-B6B0-D960B58ACBE9}" type="presOf" srcId="{4EB6416B-6421-4335-8EB3-2A6651F6AF57}" destId="{2CA977C8-96B6-4660-839E-955D1D10D36A}" srcOrd="0" destOrd="0" presId="urn:microsoft.com/office/officeart/2008/layout/LinedList"/>
    <dgm:cxn modelId="{8E1D5140-CA90-44DA-A9FC-15B89CD70F52}" type="presOf" srcId="{4B4E3C00-4B5E-4C9F-9B42-7757BE4A50B2}" destId="{064B0053-B830-4E54-BAE4-5694FBAAFAF6}" srcOrd="0" destOrd="0" presId="urn:microsoft.com/office/officeart/2008/layout/LinedList"/>
    <dgm:cxn modelId="{F351B14A-5D5B-4F3F-8B49-6EC1EEC0F99B}" type="presOf" srcId="{8664C6FC-A180-47EA-A6B8-77A5647CDC61}" destId="{5CFAC260-8FE0-42A5-9CB2-8AC7365BA8DD}" srcOrd="0" destOrd="0" presId="urn:microsoft.com/office/officeart/2008/layout/LinedList"/>
    <dgm:cxn modelId="{1B994D4E-F461-4736-8998-5B845487AA08}" type="presOf" srcId="{A76C6145-13AB-4710-96E2-7F650CC12DBB}" destId="{E8344B29-B6CE-4D8F-A09E-BE7A4DFBCB1E}" srcOrd="0" destOrd="0" presId="urn:microsoft.com/office/officeart/2008/layout/LinedList"/>
    <dgm:cxn modelId="{86123B52-583D-4C13-BD0A-B0D251691BA3}" srcId="{8664C6FC-A180-47EA-A6B8-77A5647CDC61}" destId="{4B4E3C00-4B5E-4C9F-9B42-7757BE4A50B2}" srcOrd="2" destOrd="0" parTransId="{C997706B-C05E-433D-BD56-D910C5ECD8BD}" sibTransId="{D7C0AE47-817B-467E-9A29-0CC2656BCA31}"/>
    <dgm:cxn modelId="{860B0C86-0CA6-450D-8B00-A77B4FD14F43}" srcId="{8664C6FC-A180-47EA-A6B8-77A5647CDC61}" destId="{4EB6416B-6421-4335-8EB3-2A6651F6AF57}" srcOrd="0" destOrd="0" parTransId="{7F34A4B1-7FB6-49A6-A369-78BB8F3521CC}" sibTransId="{837F95BF-BB5B-495A-BF31-1DEB0FAA61FC}"/>
    <dgm:cxn modelId="{9BCE00C7-476A-4210-9BD4-F587DEBA7A57}" srcId="{8664C6FC-A180-47EA-A6B8-77A5647CDC61}" destId="{A76C6145-13AB-4710-96E2-7F650CC12DBB}" srcOrd="1" destOrd="0" parTransId="{DE832947-765A-4600-BA4F-787CD078717E}" sibTransId="{E6943D69-6EF1-4A61-87E5-D3A968C078E2}"/>
    <dgm:cxn modelId="{6F8F096A-4282-4547-995B-3011AE0B639F}" type="presParOf" srcId="{5CFAC260-8FE0-42A5-9CB2-8AC7365BA8DD}" destId="{9058E422-68BC-45A5-9497-C66FF904347F}" srcOrd="0" destOrd="0" presId="urn:microsoft.com/office/officeart/2008/layout/LinedList"/>
    <dgm:cxn modelId="{40E0457B-7475-4AEA-833B-BB9FA4D681B6}" type="presParOf" srcId="{5CFAC260-8FE0-42A5-9CB2-8AC7365BA8DD}" destId="{A2AE9291-AAB4-4143-AD0C-4CEC45BC2FA0}" srcOrd="1" destOrd="0" presId="urn:microsoft.com/office/officeart/2008/layout/LinedList"/>
    <dgm:cxn modelId="{C074F71B-7100-4A27-AFD4-949E9A85398F}" type="presParOf" srcId="{A2AE9291-AAB4-4143-AD0C-4CEC45BC2FA0}" destId="{2CA977C8-96B6-4660-839E-955D1D10D36A}" srcOrd="0" destOrd="0" presId="urn:microsoft.com/office/officeart/2008/layout/LinedList"/>
    <dgm:cxn modelId="{B0AEAE2E-E451-4D99-AE99-0CCEBA1D35B7}" type="presParOf" srcId="{A2AE9291-AAB4-4143-AD0C-4CEC45BC2FA0}" destId="{7F883C94-F111-4544-AE62-391C30ADE908}" srcOrd="1" destOrd="0" presId="urn:microsoft.com/office/officeart/2008/layout/LinedList"/>
    <dgm:cxn modelId="{854D757B-8D73-4F59-93E1-5DCFF4AB58DF}" type="presParOf" srcId="{5CFAC260-8FE0-42A5-9CB2-8AC7365BA8DD}" destId="{B1BE8DE0-7835-4CB9-B487-95F2C42BFC3B}" srcOrd="2" destOrd="0" presId="urn:microsoft.com/office/officeart/2008/layout/LinedList"/>
    <dgm:cxn modelId="{86065847-B5CE-4CD5-AC20-60AA42F7D7E7}" type="presParOf" srcId="{5CFAC260-8FE0-42A5-9CB2-8AC7365BA8DD}" destId="{D892B006-9EBB-40B7-ABD4-9B798AD4ED39}" srcOrd="3" destOrd="0" presId="urn:microsoft.com/office/officeart/2008/layout/LinedList"/>
    <dgm:cxn modelId="{7BF64AA7-07CF-4710-8151-31D6080AB3C2}" type="presParOf" srcId="{D892B006-9EBB-40B7-ABD4-9B798AD4ED39}" destId="{E8344B29-B6CE-4D8F-A09E-BE7A4DFBCB1E}" srcOrd="0" destOrd="0" presId="urn:microsoft.com/office/officeart/2008/layout/LinedList"/>
    <dgm:cxn modelId="{E3BB4D6E-2DE3-4BD1-87DC-9A1021AC5BF8}" type="presParOf" srcId="{D892B006-9EBB-40B7-ABD4-9B798AD4ED39}" destId="{E99A510A-21AA-49E8-BB97-6D0C391378AB}" srcOrd="1" destOrd="0" presId="urn:microsoft.com/office/officeart/2008/layout/LinedList"/>
    <dgm:cxn modelId="{63EB7482-54D3-4378-ACC2-95C78620A177}" type="presParOf" srcId="{5CFAC260-8FE0-42A5-9CB2-8AC7365BA8DD}" destId="{B15A9EAA-64B1-4BB9-972F-743B4A78A578}" srcOrd="4" destOrd="0" presId="urn:microsoft.com/office/officeart/2008/layout/LinedList"/>
    <dgm:cxn modelId="{FEAB0221-8EF9-4E58-BFCF-7202E8F0EC97}" type="presParOf" srcId="{5CFAC260-8FE0-42A5-9CB2-8AC7365BA8DD}" destId="{26873E39-8ACA-4FCF-A2EF-023209988A01}" srcOrd="5" destOrd="0" presId="urn:microsoft.com/office/officeart/2008/layout/LinedList"/>
    <dgm:cxn modelId="{1D6C517B-9079-4E42-BB43-DC0D71D1F1E1}" type="presParOf" srcId="{26873E39-8ACA-4FCF-A2EF-023209988A01}" destId="{064B0053-B830-4E54-BAE4-5694FBAAFAF6}" srcOrd="0" destOrd="0" presId="urn:microsoft.com/office/officeart/2008/layout/LinedList"/>
    <dgm:cxn modelId="{7C40EA2E-5E7A-4699-B934-1F85F2695320}" type="presParOf" srcId="{26873E39-8ACA-4FCF-A2EF-023209988A01}" destId="{990CB906-8997-403E-9AFC-B4AEBA47D8D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58E422-68BC-45A5-9497-C66FF904347F}">
      <dsp:nvSpPr>
        <dsp:cNvPr id="0" name=""/>
        <dsp:cNvSpPr/>
      </dsp:nvSpPr>
      <dsp:spPr>
        <a:xfrm>
          <a:off x="0" y="2708"/>
          <a:ext cx="302530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2CA977C8-96B6-4660-839E-955D1D10D36A}">
      <dsp:nvSpPr>
        <dsp:cNvPr id="0" name=""/>
        <dsp:cNvSpPr/>
      </dsp:nvSpPr>
      <dsp:spPr>
        <a:xfrm>
          <a:off x="0" y="2708"/>
          <a:ext cx="3025303" cy="1846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Inclusive environments foster a sense of belonging; employees feel respected and valued for their unique contributions.</a:t>
          </a:r>
        </a:p>
      </dsp:txBody>
      <dsp:txXfrm>
        <a:off x="0" y="2708"/>
        <a:ext cx="3025303" cy="1846876"/>
      </dsp:txXfrm>
    </dsp:sp>
    <dsp:sp modelId="{B1BE8DE0-7835-4CB9-B487-95F2C42BFC3B}">
      <dsp:nvSpPr>
        <dsp:cNvPr id="0" name=""/>
        <dsp:cNvSpPr/>
      </dsp:nvSpPr>
      <dsp:spPr>
        <a:xfrm>
          <a:off x="0" y="1849585"/>
          <a:ext cx="302530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E8344B29-B6CE-4D8F-A09E-BE7A4DFBCB1E}">
      <dsp:nvSpPr>
        <dsp:cNvPr id="0" name=""/>
        <dsp:cNvSpPr/>
      </dsp:nvSpPr>
      <dsp:spPr>
        <a:xfrm>
          <a:off x="0" y="1849585"/>
          <a:ext cx="3025303" cy="1846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Boosts morale, satisfaction, and engagement, which increase retention and reduces turnover.</a:t>
          </a:r>
        </a:p>
      </dsp:txBody>
      <dsp:txXfrm>
        <a:off x="0" y="1849585"/>
        <a:ext cx="3025303" cy="1846876"/>
      </dsp:txXfrm>
    </dsp:sp>
    <dsp:sp modelId="{B15A9EAA-64B1-4BB9-972F-743B4A78A578}">
      <dsp:nvSpPr>
        <dsp:cNvPr id="0" name=""/>
        <dsp:cNvSpPr/>
      </dsp:nvSpPr>
      <dsp:spPr>
        <a:xfrm>
          <a:off x="0" y="3696461"/>
          <a:ext cx="302530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064B0053-B830-4E54-BAE4-5694FBAAFAF6}">
      <dsp:nvSpPr>
        <dsp:cNvPr id="0" name=""/>
        <dsp:cNvSpPr/>
      </dsp:nvSpPr>
      <dsp:spPr>
        <a:xfrm>
          <a:off x="0" y="3696461"/>
          <a:ext cx="3025303" cy="1846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Organization benefits from a broader range in talent.</a:t>
          </a:r>
        </a:p>
      </dsp:txBody>
      <dsp:txXfrm>
        <a:off x="0" y="3696461"/>
        <a:ext cx="3025303" cy="184687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4093F6-1D52-4803-97F1-95558C81AC77}" type="datetimeFigureOut">
              <a:rPr lang="en-US" smtClean="0"/>
              <a:t>4/29/2024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0ED2AC-3C9E-45B9-8B62-40A770E3CE14}" type="slidenum">
              <a:rPr lang="en-US" smtClean="0"/>
              <a:t>‹#›</a:t>
            </a:fld>
            <a:endParaRPr lang="en-US"/>
          </a:p>
        </p:txBody>
      </p:sp>
    </p:spTree>
    <p:extLst>
      <p:ext uri="{BB962C8B-B14F-4D97-AF65-F5344CB8AC3E}">
        <p14:creationId xmlns:p14="http://schemas.microsoft.com/office/powerpoint/2010/main" val="352193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qualtrics.com/blog/student-belongin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0ED2AC-3C9E-45B9-8B62-40A770E3CE14}" type="slidenum">
              <a:rPr lang="en-US" smtClean="0"/>
              <a:t>2</a:t>
            </a:fld>
            <a:endParaRPr lang="en-US"/>
          </a:p>
        </p:txBody>
      </p:sp>
    </p:spTree>
    <p:extLst>
      <p:ext uri="{BB962C8B-B14F-4D97-AF65-F5344CB8AC3E}">
        <p14:creationId xmlns:p14="http://schemas.microsoft.com/office/powerpoint/2010/main" val="2488680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Why a sense of belonging at school matters for K-12 students - Qualtrics</a:t>
            </a:r>
            <a:endParaRPr lang="en-US" dirty="0"/>
          </a:p>
        </p:txBody>
      </p:sp>
      <p:sp>
        <p:nvSpPr>
          <p:cNvPr id="4" name="Slide Number Placeholder 3"/>
          <p:cNvSpPr>
            <a:spLocks noGrp="1"/>
          </p:cNvSpPr>
          <p:nvPr>
            <p:ph type="sldNum" sz="quarter" idx="5"/>
          </p:nvPr>
        </p:nvSpPr>
        <p:spPr/>
        <p:txBody>
          <a:bodyPr/>
          <a:lstStyle/>
          <a:p>
            <a:fld id="{060ED2AC-3C9E-45B9-8B62-40A770E3CE14}" type="slidenum">
              <a:rPr lang="en-US" smtClean="0"/>
              <a:t>16</a:t>
            </a:fld>
            <a:endParaRPr lang="en-US"/>
          </a:p>
        </p:txBody>
      </p:sp>
    </p:spTree>
    <p:extLst>
      <p:ext uri="{BB962C8B-B14F-4D97-AF65-F5344CB8AC3E}">
        <p14:creationId xmlns:p14="http://schemas.microsoft.com/office/powerpoint/2010/main" val="1965864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ED2AC-3C9E-45B9-8B62-40A770E3CE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9078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0ED2AC-3C9E-45B9-8B62-40A770E3CE14}" type="slidenum">
              <a:rPr lang="en-US" smtClean="0"/>
              <a:t>19</a:t>
            </a:fld>
            <a:endParaRPr lang="en-US"/>
          </a:p>
        </p:txBody>
      </p:sp>
    </p:spTree>
    <p:extLst>
      <p:ext uri="{BB962C8B-B14F-4D97-AF65-F5344CB8AC3E}">
        <p14:creationId xmlns:p14="http://schemas.microsoft.com/office/powerpoint/2010/main" val="1363572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0ED2AC-3C9E-45B9-8B62-40A770E3CE14}" type="slidenum">
              <a:rPr lang="en-US" smtClean="0"/>
              <a:t>20</a:t>
            </a:fld>
            <a:endParaRPr lang="en-US"/>
          </a:p>
        </p:txBody>
      </p:sp>
    </p:spTree>
    <p:extLst>
      <p:ext uri="{BB962C8B-B14F-4D97-AF65-F5344CB8AC3E}">
        <p14:creationId xmlns:p14="http://schemas.microsoft.com/office/powerpoint/2010/main" val="3536971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F766C-C5DE-4036-99C8-C6E8D8C1E1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2857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an organization has been actively working toward equity, diversity, and inclusivity, many different cultures and backgrounds should be represented at every level of the organization.  Cultural competency ensures that employees of various perspectives are heard on a regular basis.</a:t>
            </a:r>
          </a:p>
          <a:p>
            <a:endParaRPr lang="en-US" dirty="0"/>
          </a:p>
          <a:p>
            <a:r>
              <a:rPr lang="en-US" dirty="0"/>
              <a:t>Cultural competence is the ability to shift cultural perspective and adapt one’s behavior to cultural similarities and differences.   Simply put, it means recognizing that you have a culture and that this culture impacts your worldview.  After this realization, you must learn to see events from the perspective of those that are different than you.</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F766C-C5DE-4036-99C8-C6E8D8C1E1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4588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885E98-398B-4616-A903-FBA816E8333C}" type="slidenum">
              <a:rPr lang="en-US" smtClean="0"/>
              <a:t>25</a:t>
            </a:fld>
            <a:endParaRPr lang="en-US"/>
          </a:p>
        </p:txBody>
      </p:sp>
    </p:spTree>
    <p:extLst>
      <p:ext uri="{BB962C8B-B14F-4D97-AF65-F5344CB8AC3E}">
        <p14:creationId xmlns:p14="http://schemas.microsoft.com/office/powerpoint/2010/main" val="1956341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0ED2AC-3C9E-45B9-8B62-40A770E3CE14}" type="slidenum">
              <a:rPr lang="en-US" smtClean="0"/>
              <a:t>26</a:t>
            </a:fld>
            <a:endParaRPr lang="en-US"/>
          </a:p>
        </p:txBody>
      </p:sp>
    </p:spTree>
    <p:extLst>
      <p:ext uri="{BB962C8B-B14F-4D97-AF65-F5344CB8AC3E}">
        <p14:creationId xmlns:p14="http://schemas.microsoft.com/office/powerpoint/2010/main" val="250434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similarities to True Colors and how there is a benefit to having diverse perspectives and</a:t>
            </a:r>
            <a:r>
              <a:rPr lang="en-US" baseline="0" dirty="0"/>
              <a:t> that everyone should not be like minded.</a:t>
            </a:r>
            <a:endParaRPr lang="en-US" dirty="0"/>
          </a:p>
        </p:txBody>
      </p:sp>
      <p:sp>
        <p:nvSpPr>
          <p:cNvPr id="4" name="Slide Number Placeholder 3"/>
          <p:cNvSpPr>
            <a:spLocks noGrp="1"/>
          </p:cNvSpPr>
          <p:nvPr>
            <p:ph type="sldNum" sz="quarter" idx="10"/>
          </p:nvPr>
        </p:nvSpPr>
        <p:spPr/>
        <p:txBody>
          <a:bodyPr/>
          <a:lstStyle/>
          <a:p>
            <a:fld id="{9E885E98-398B-4616-A903-FBA816E8333C}" type="slidenum">
              <a:rPr lang="en-US" smtClean="0"/>
              <a:t>27</a:t>
            </a:fld>
            <a:endParaRPr lang="en-US"/>
          </a:p>
        </p:txBody>
      </p:sp>
    </p:spTree>
    <p:extLst>
      <p:ext uri="{BB962C8B-B14F-4D97-AF65-F5344CB8AC3E}">
        <p14:creationId xmlns:p14="http://schemas.microsoft.com/office/powerpoint/2010/main" val="13717981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D27478-BBE2-440F-90C0-1FD07544093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3487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0ED2AC-3C9E-45B9-8B62-40A770E3CE14}" type="slidenum">
              <a:rPr lang="en-US" smtClean="0"/>
              <a:t>3</a:t>
            </a:fld>
            <a:endParaRPr lang="en-US"/>
          </a:p>
        </p:txBody>
      </p:sp>
    </p:spTree>
    <p:extLst>
      <p:ext uri="{BB962C8B-B14F-4D97-AF65-F5344CB8AC3E}">
        <p14:creationId xmlns:p14="http://schemas.microsoft.com/office/powerpoint/2010/main" val="18801738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Cultural competence is the ability to shift cultural perspective and adapt one’s behavior to cultural similarities and differences.   Simply put, it means recognizing that you have a culture and that this culture impacts your worldview.  After this realization, you must learn to see events from the perspective of those that are different than you.</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an organization has been actively working toward equity, diversity, and inclusivity, many different cultures and backgrounds should be represented at every level of the organization.  Cultural competency ensures that employees of various perspectives are heard on a regular basis.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F766C-C5DE-4036-99C8-C6E8D8C1E1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18196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F766C-C5DE-4036-99C8-C6E8D8C1E12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62880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Increasing effectiveness in relating across cultural differences in increasingly diverse environments.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D27478-BBE2-440F-90C0-1FD07544093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10672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D27478-BBE2-440F-90C0-1FD07544093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8672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0ED2AC-3C9E-45B9-8B62-40A770E3CE14}" type="slidenum">
              <a:rPr lang="en-US" smtClean="0"/>
              <a:t>39</a:t>
            </a:fld>
            <a:endParaRPr lang="en-US"/>
          </a:p>
        </p:txBody>
      </p:sp>
    </p:spTree>
    <p:extLst>
      <p:ext uri="{BB962C8B-B14F-4D97-AF65-F5344CB8AC3E}">
        <p14:creationId xmlns:p14="http://schemas.microsoft.com/office/powerpoint/2010/main" val="176993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F766C-C5DE-4036-99C8-C6E8D8C1E1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7556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F766C-C5DE-4036-99C8-C6E8D8C1E1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1153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F766C-C5DE-4036-99C8-C6E8D8C1E1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7984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ED2AC-3C9E-45B9-8B62-40A770E3CE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6591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0ED2AC-3C9E-45B9-8B62-40A770E3CE14}" type="slidenum">
              <a:rPr lang="en-US" smtClean="0"/>
              <a:t>10</a:t>
            </a:fld>
            <a:endParaRPr lang="en-US"/>
          </a:p>
        </p:txBody>
      </p:sp>
    </p:spTree>
    <p:extLst>
      <p:ext uri="{BB962C8B-B14F-4D97-AF65-F5344CB8AC3E}">
        <p14:creationId xmlns:p14="http://schemas.microsoft.com/office/powerpoint/2010/main" val="271522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0ED2AC-3C9E-45B9-8B62-40A770E3CE14}" type="slidenum">
              <a:rPr lang="en-US" smtClean="0"/>
              <a:t>12</a:t>
            </a:fld>
            <a:endParaRPr lang="en-US"/>
          </a:p>
        </p:txBody>
      </p:sp>
    </p:spTree>
    <p:extLst>
      <p:ext uri="{BB962C8B-B14F-4D97-AF65-F5344CB8AC3E}">
        <p14:creationId xmlns:p14="http://schemas.microsoft.com/office/powerpoint/2010/main" val="3098698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ED2AC-3C9E-45B9-8B62-40A770E3CE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792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253C8-EB65-9DAE-DAB6-DE26BFFE95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509815-CBCF-9569-7E08-0B7B93A0CD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CC294B-B102-83A8-22E2-3EA967CDD1D1}"/>
              </a:ext>
            </a:extLst>
          </p:cNvPr>
          <p:cNvSpPr>
            <a:spLocks noGrp="1"/>
          </p:cNvSpPr>
          <p:nvPr>
            <p:ph type="dt" sz="half" idx="10"/>
          </p:nvPr>
        </p:nvSpPr>
        <p:spPr/>
        <p:txBody>
          <a:bodyPr/>
          <a:lstStyle/>
          <a:p>
            <a:fld id="{5F081A85-B5A4-425F-8A30-231844D96E64}" type="datetimeFigureOut">
              <a:rPr lang="en-US" smtClean="0"/>
              <a:t>4/29/2024</a:t>
            </a:fld>
            <a:endParaRPr lang="en-US"/>
          </a:p>
        </p:txBody>
      </p:sp>
      <p:sp>
        <p:nvSpPr>
          <p:cNvPr id="5" name="Footer Placeholder 4">
            <a:extLst>
              <a:ext uri="{FF2B5EF4-FFF2-40B4-BE49-F238E27FC236}">
                <a16:creationId xmlns:a16="http://schemas.microsoft.com/office/drawing/2014/main" id="{DB7FEDA9-3210-4DA1-7086-ED8E6A3CF9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FC6313-C9E9-E948-E8D0-FFD8C5BD4F81}"/>
              </a:ext>
            </a:extLst>
          </p:cNvPr>
          <p:cNvSpPr>
            <a:spLocks noGrp="1"/>
          </p:cNvSpPr>
          <p:nvPr>
            <p:ph type="sldNum" sz="quarter" idx="12"/>
          </p:nvPr>
        </p:nvSpPr>
        <p:spPr/>
        <p:txBody>
          <a:bodyPr/>
          <a:lstStyle/>
          <a:p>
            <a:fld id="{4DE8202F-CBEF-46CE-8326-D829F7244E13}" type="slidenum">
              <a:rPr lang="en-US" smtClean="0"/>
              <a:t>‹#›</a:t>
            </a:fld>
            <a:endParaRPr lang="en-US"/>
          </a:p>
        </p:txBody>
      </p:sp>
    </p:spTree>
    <p:extLst>
      <p:ext uri="{BB962C8B-B14F-4D97-AF65-F5344CB8AC3E}">
        <p14:creationId xmlns:p14="http://schemas.microsoft.com/office/powerpoint/2010/main" val="1767692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2F048-0ABE-AADF-3A2A-38F5AFA345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F81B15-6FFD-D77A-F315-38B92BF327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ED6942-FFC2-BC63-B390-DE1DBF2BFB8B}"/>
              </a:ext>
            </a:extLst>
          </p:cNvPr>
          <p:cNvSpPr>
            <a:spLocks noGrp="1"/>
          </p:cNvSpPr>
          <p:nvPr>
            <p:ph type="dt" sz="half" idx="10"/>
          </p:nvPr>
        </p:nvSpPr>
        <p:spPr/>
        <p:txBody>
          <a:bodyPr/>
          <a:lstStyle/>
          <a:p>
            <a:fld id="{5F081A85-B5A4-425F-8A30-231844D96E64}" type="datetimeFigureOut">
              <a:rPr lang="en-US" smtClean="0"/>
              <a:t>4/29/2024</a:t>
            </a:fld>
            <a:endParaRPr lang="en-US"/>
          </a:p>
        </p:txBody>
      </p:sp>
      <p:sp>
        <p:nvSpPr>
          <p:cNvPr id="5" name="Footer Placeholder 4">
            <a:extLst>
              <a:ext uri="{FF2B5EF4-FFF2-40B4-BE49-F238E27FC236}">
                <a16:creationId xmlns:a16="http://schemas.microsoft.com/office/drawing/2014/main" id="{49F6A881-FBEB-CFA1-3AA9-7EA9CB34D3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5CBD85-B9FC-D304-19C6-76F15005E9E8}"/>
              </a:ext>
            </a:extLst>
          </p:cNvPr>
          <p:cNvSpPr>
            <a:spLocks noGrp="1"/>
          </p:cNvSpPr>
          <p:nvPr>
            <p:ph type="sldNum" sz="quarter" idx="12"/>
          </p:nvPr>
        </p:nvSpPr>
        <p:spPr/>
        <p:txBody>
          <a:bodyPr/>
          <a:lstStyle/>
          <a:p>
            <a:fld id="{4DE8202F-CBEF-46CE-8326-D829F7244E13}" type="slidenum">
              <a:rPr lang="en-US" smtClean="0"/>
              <a:t>‹#›</a:t>
            </a:fld>
            <a:endParaRPr lang="en-US"/>
          </a:p>
        </p:txBody>
      </p:sp>
    </p:spTree>
    <p:extLst>
      <p:ext uri="{BB962C8B-B14F-4D97-AF65-F5344CB8AC3E}">
        <p14:creationId xmlns:p14="http://schemas.microsoft.com/office/powerpoint/2010/main" val="2768647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A4733C-521B-A421-4877-067DE60E18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9959E-CA38-F71C-B582-DFB31B4BEF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A9577C-B4AD-A79B-9094-A0A85B95B498}"/>
              </a:ext>
            </a:extLst>
          </p:cNvPr>
          <p:cNvSpPr>
            <a:spLocks noGrp="1"/>
          </p:cNvSpPr>
          <p:nvPr>
            <p:ph type="dt" sz="half" idx="10"/>
          </p:nvPr>
        </p:nvSpPr>
        <p:spPr/>
        <p:txBody>
          <a:bodyPr/>
          <a:lstStyle/>
          <a:p>
            <a:fld id="{5F081A85-B5A4-425F-8A30-231844D96E64}" type="datetimeFigureOut">
              <a:rPr lang="en-US" smtClean="0"/>
              <a:t>4/29/2024</a:t>
            </a:fld>
            <a:endParaRPr lang="en-US"/>
          </a:p>
        </p:txBody>
      </p:sp>
      <p:sp>
        <p:nvSpPr>
          <p:cNvPr id="5" name="Footer Placeholder 4">
            <a:extLst>
              <a:ext uri="{FF2B5EF4-FFF2-40B4-BE49-F238E27FC236}">
                <a16:creationId xmlns:a16="http://schemas.microsoft.com/office/drawing/2014/main" id="{BD696469-B767-5D00-CC79-453CF9DF89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2288B3-8A4F-5559-AF34-AA995AD2421F}"/>
              </a:ext>
            </a:extLst>
          </p:cNvPr>
          <p:cNvSpPr>
            <a:spLocks noGrp="1"/>
          </p:cNvSpPr>
          <p:nvPr>
            <p:ph type="sldNum" sz="quarter" idx="12"/>
          </p:nvPr>
        </p:nvSpPr>
        <p:spPr/>
        <p:txBody>
          <a:bodyPr/>
          <a:lstStyle/>
          <a:p>
            <a:fld id="{4DE8202F-CBEF-46CE-8326-D829F7244E13}" type="slidenum">
              <a:rPr lang="en-US" smtClean="0"/>
              <a:t>‹#›</a:t>
            </a:fld>
            <a:endParaRPr lang="en-US"/>
          </a:p>
        </p:txBody>
      </p:sp>
    </p:spTree>
    <p:extLst>
      <p:ext uri="{BB962C8B-B14F-4D97-AF65-F5344CB8AC3E}">
        <p14:creationId xmlns:p14="http://schemas.microsoft.com/office/powerpoint/2010/main" val="882167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Quote/HEM Title and Content">
    <p:spTree>
      <p:nvGrpSpPr>
        <p:cNvPr id="1" name=""/>
        <p:cNvGrpSpPr/>
        <p:nvPr/>
      </p:nvGrpSpPr>
      <p:grpSpPr>
        <a:xfrm>
          <a:off x="0" y="0"/>
          <a:ext cx="0" cy="0"/>
          <a:chOff x="0" y="0"/>
          <a:chExt cx="0" cy="0"/>
        </a:xfrm>
      </p:grpSpPr>
      <p:sp>
        <p:nvSpPr>
          <p:cNvPr id="7" name="Freeform 6"/>
          <p:cNvSpPr/>
          <p:nvPr userDrawn="1"/>
        </p:nvSpPr>
        <p:spPr bwMode="auto">
          <a:xfrm>
            <a:off x="0" y="0"/>
            <a:ext cx="12192000" cy="1371600"/>
          </a:xfrm>
          <a:prstGeom prst="rect">
            <a:avLst/>
          </a:prstGeom>
          <a:gradFill>
            <a:gsLst>
              <a:gs pos="0">
                <a:srgbClr val="005495"/>
              </a:gs>
              <a:gs pos="100000">
                <a:srgbClr val="0075CC"/>
              </a:gs>
            </a:gsLst>
          </a:gradFill>
          <a:ln/>
        </p:spPr>
        <p:style>
          <a:lnRef idx="1">
            <a:schemeClr val="accent1"/>
          </a:lnRef>
          <a:fillRef idx="3">
            <a:schemeClr val="accent1"/>
          </a:fillRef>
          <a:effectRef idx="2">
            <a:schemeClr val="accent1"/>
          </a:effectRef>
          <a:fontRef idx="minor">
            <a:schemeClr val="lt1"/>
          </a:fontRef>
        </p:style>
        <p:txBody>
          <a:bodyPr/>
          <a:lstStyle/>
          <a:p>
            <a:endParaRPr lang="en-US" sz="1800"/>
          </a:p>
        </p:txBody>
      </p:sp>
      <p:sp>
        <p:nvSpPr>
          <p:cNvPr id="2" name="Title 1"/>
          <p:cNvSpPr>
            <a:spLocks noGrp="1"/>
          </p:cNvSpPr>
          <p:nvPr>
            <p:ph type="title"/>
          </p:nvPr>
        </p:nvSpPr>
        <p:spPr>
          <a:xfrm>
            <a:off x="609600" y="152402"/>
            <a:ext cx="9448800" cy="1219198"/>
          </a:xfrm>
        </p:spPr>
        <p:txBody>
          <a:bodyPr anchor="ctr" anchorCtr="0"/>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711200" y="1534394"/>
            <a:ext cx="10871200" cy="44854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7A87C2B-C0D7-465F-A2C1-383D1D493A00}" type="slidenum">
              <a:rPr lang="en-US" smtClean="0"/>
              <a:t>‹#›</a:t>
            </a:fld>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14000" y="162793"/>
            <a:ext cx="1422400" cy="1066800"/>
          </a:xfrm>
          <a:prstGeom prst="rect">
            <a:avLst/>
          </a:prstGeom>
        </p:spPr>
      </p:pic>
    </p:spTree>
    <p:extLst>
      <p:ext uri="{BB962C8B-B14F-4D97-AF65-F5344CB8AC3E}">
        <p14:creationId xmlns:p14="http://schemas.microsoft.com/office/powerpoint/2010/main" val="408724088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entered Title Slide">
    <p:bg>
      <p:bgPr>
        <a:gradFill>
          <a:gsLst>
            <a:gs pos="0">
              <a:srgbClr val="005495"/>
            </a:gs>
            <a:gs pos="100000">
              <a:srgbClr val="0075CC"/>
            </a:gs>
          </a:gsLst>
          <a:lin ang="162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905000"/>
            <a:ext cx="10363200" cy="1905000"/>
          </a:xfrm>
        </p:spPr>
        <p:txBody>
          <a:bodyPr anchor="ctr" anchorCtr="0">
            <a:normAutofit/>
          </a:bodyPr>
          <a:lstStyle>
            <a:lvl1pPr algn="ctr">
              <a:defRPr sz="3200" b="1">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en-US" dirty="0"/>
              <a:t>Presentation Title</a:t>
            </a:r>
          </a:p>
        </p:txBody>
      </p:sp>
      <p:sp>
        <p:nvSpPr>
          <p:cNvPr id="3" name="Subtitle 2"/>
          <p:cNvSpPr>
            <a:spLocks noGrp="1"/>
          </p:cNvSpPr>
          <p:nvPr>
            <p:ph type="subTitle" idx="1" hasCustomPrompt="1"/>
          </p:nvPr>
        </p:nvSpPr>
        <p:spPr>
          <a:xfrm>
            <a:off x="3048000" y="4186101"/>
            <a:ext cx="5892800" cy="1752600"/>
          </a:xfrm>
        </p:spPr>
        <p:txBody>
          <a:bodyPr anchor="ctr" anchorCtr="0"/>
          <a:lstStyle>
            <a:lvl1pPr marL="0" indent="0" algn="ctr">
              <a:buNone/>
              <a:defRPr sz="1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a:t>
            </a:r>
          </a:p>
          <a:p>
            <a:r>
              <a:rPr lang="en-US" dirty="0"/>
              <a:t>Job Title</a:t>
            </a:r>
          </a:p>
          <a:p>
            <a:r>
              <a:rPr lang="en-US" dirty="0"/>
              <a:t>Date</a:t>
            </a:r>
          </a:p>
        </p:txBody>
      </p:sp>
      <p:cxnSp>
        <p:nvCxnSpPr>
          <p:cNvPr id="7" name="Straight Connector 6">
            <a:extLst>
              <a:ext uri="{FF2B5EF4-FFF2-40B4-BE49-F238E27FC236}">
                <a16:creationId xmlns:a16="http://schemas.microsoft.com/office/drawing/2014/main" id="{237904FD-90D3-48BA-9B27-373B7DB0B618}"/>
              </a:ext>
            </a:extLst>
          </p:cNvPr>
          <p:cNvCxnSpPr/>
          <p:nvPr userDrawn="1"/>
        </p:nvCxnSpPr>
        <p:spPr>
          <a:xfrm>
            <a:off x="914400" y="3962400"/>
            <a:ext cx="10363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58B85B03-6DDD-4E85-AF80-61CC151BC7D2}"/>
              </a:ext>
            </a:extLst>
          </p:cNvPr>
          <p:cNvGrpSpPr/>
          <p:nvPr userDrawn="1"/>
        </p:nvGrpSpPr>
        <p:grpSpPr>
          <a:xfrm>
            <a:off x="4800599" y="6048486"/>
            <a:ext cx="2362201" cy="657115"/>
            <a:chOff x="3327935" y="6096000"/>
            <a:chExt cx="2216129" cy="657115"/>
          </a:xfrm>
        </p:grpSpPr>
        <p:pic>
          <p:nvPicPr>
            <p:cNvPr id="8" name="Picture 7">
              <a:extLst>
                <a:ext uri="{FF2B5EF4-FFF2-40B4-BE49-F238E27FC236}">
                  <a16:creationId xmlns:a16="http://schemas.microsoft.com/office/drawing/2014/main" id="{9F1B2801-2C50-43CF-B395-51F97470751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27935" y="6170185"/>
              <a:ext cx="1149329" cy="548640"/>
            </a:xfrm>
            <a:prstGeom prst="rect">
              <a:avLst/>
            </a:prstGeom>
          </p:spPr>
        </p:pic>
        <p:pic>
          <p:nvPicPr>
            <p:cNvPr id="9" name="Picture 8" descr="Text, logo, company name&#10;&#10;Description automatically generated">
              <a:extLst>
                <a:ext uri="{FF2B5EF4-FFF2-40B4-BE49-F238E27FC236}">
                  <a16:creationId xmlns:a16="http://schemas.microsoft.com/office/drawing/2014/main" id="{E0E710DA-D332-4F7D-BD21-4CF7CA8184E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0" y="6096000"/>
              <a:ext cx="972064" cy="657115"/>
            </a:xfrm>
            <a:prstGeom prst="rect">
              <a:avLst/>
            </a:prstGeom>
          </p:spPr>
        </p:pic>
      </p:grpSp>
    </p:spTree>
    <p:extLst>
      <p:ext uri="{BB962C8B-B14F-4D97-AF65-F5344CB8AC3E}">
        <p14:creationId xmlns:p14="http://schemas.microsoft.com/office/powerpoint/2010/main" val="73871450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ight-Aligned Title Slide">
    <p:bg>
      <p:bgPr>
        <a:gradFill>
          <a:gsLst>
            <a:gs pos="0">
              <a:srgbClr val="005495"/>
            </a:gs>
            <a:gs pos="100000">
              <a:srgbClr val="0075CC"/>
            </a:gs>
          </a:gsLst>
          <a:lin ang="16200000" scaled="0"/>
        </a:gra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267200" y="990601"/>
            <a:ext cx="7315200" cy="2738301"/>
          </a:xfrm>
        </p:spPr>
        <p:txBody>
          <a:bodyPr anchor="b" anchorCtr="0">
            <a:normAutofit/>
          </a:bodyPr>
          <a:lstStyle>
            <a:lvl1pPr algn="l">
              <a:defRPr sz="3200" b="1">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en-US" dirty="0"/>
              <a:t>Presentation Title</a:t>
            </a:r>
          </a:p>
        </p:txBody>
      </p:sp>
      <p:sp>
        <p:nvSpPr>
          <p:cNvPr id="14" name="Subtitle 2"/>
          <p:cNvSpPr>
            <a:spLocks noGrp="1"/>
          </p:cNvSpPr>
          <p:nvPr>
            <p:ph type="subTitle" idx="1" hasCustomPrompt="1"/>
          </p:nvPr>
        </p:nvSpPr>
        <p:spPr>
          <a:xfrm>
            <a:off x="4267200" y="4060371"/>
            <a:ext cx="7315200" cy="1920240"/>
          </a:xfrm>
        </p:spPr>
        <p:txBody>
          <a:bodyPr lIns="182880" rIns="182880"/>
          <a:lstStyle>
            <a:lvl1pPr marL="0" indent="0" algn="l">
              <a:buNone/>
              <a:defRPr sz="1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a:t>
            </a:r>
          </a:p>
          <a:p>
            <a:r>
              <a:rPr lang="en-US" dirty="0"/>
              <a:t>Job Title</a:t>
            </a:r>
          </a:p>
          <a:p>
            <a:r>
              <a:rPr lang="en-US" dirty="0"/>
              <a:t>Date</a:t>
            </a:r>
          </a:p>
        </p:txBody>
      </p:sp>
      <p:cxnSp>
        <p:nvCxnSpPr>
          <p:cNvPr id="7" name="Straight Connector 6">
            <a:extLst>
              <a:ext uri="{FF2B5EF4-FFF2-40B4-BE49-F238E27FC236}">
                <a16:creationId xmlns:a16="http://schemas.microsoft.com/office/drawing/2014/main" id="{81D4DED5-2971-4D39-984A-0B9A1DD86F67}"/>
              </a:ext>
            </a:extLst>
          </p:cNvPr>
          <p:cNvCxnSpPr/>
          <p:nvPr userDrawn="1"/>
        </p:nvCxnSpPr>
        <p:spPr>
          <a:xfrm>
            <a:off x="4419600" y="3886200"/>
            <a:ext cx="71323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1794D5CC-7F60-4DF7-90E8-E431E6627C75}"/>
              </a:ext>
            </a:extLst>
          </p:cNvPr>
          <p:cNvGrpSpPr/>
          <p:nvPr userDrawn="1"/>
        </p:nvGrpSpPr>
        <p:grpSpPr>
          <a:xfrm>
            <a:off x="9372600" y="6096000"/>
            <a:ext cx="2209800" cy="657115"/>
            <a:chOff x="3327935" y="6096000"/>
            <a:chExt cx="2216129" cy="657115"/>
          </a:xfrm>
        </p:grpSpPr>
        <p:pic>
          <p:nvPicPr>
            <p:cNvPr id="10" name="Picture 9">
              <a:extLst>
                <a:ext uri="{FF2B5EF4-FFF2-40B4-BE49-F238E27FC236}">
                  <a16:creationId xmlns:a16="http://schemas.microsoft.com/office/drawing/2014/main" id="{80EFF173-8A0A-4EED-81D0-7D0459B95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27935" y="6170185"/>
              <a:ext cx="1149329" cy="548640"/>
            </a:xfrm>
            <a:prstGeom prst="rect">
              <a:avLst/>
            </a:prstGeom>
          </p:spPr>
        </p:pic>
        <p:pic>
          <p:nvPicPr>
            <p:cNvPr id="11" name="Picture 10" descr="Text, logo, company name&#10;&#10;Description automatically generated">
              <a:extLst>
                <a:ext uri="{FF2B5EF4-FFF2-40B4-BE49-F238E27FC236}">
                  <a16:creationId xmlns:a16="http://schemas.microsoft.com/office/drawing/2014/main" id="{4051D5B1-F508-4399-9864-D56305A25A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0" y="6096000"/>
              <a:ext cx="972064" cy="657115"/>
            </a:xfrm>
            <a:prstGeom prst="rect">
              <a:avLst/>
            </a:prstGeom>
          </p:spPr>
        </p:pic>
      </p:grpSp>
    </p:spTree>
    <p:extLst>
      <p:ext uri="{BB962C8B-B14F-4D97-AF65-F5344CB8AC3E}">
        <p14:creationId xmlns:p14="http://schemas.microsoft.com/office/powerpoint/2010/main" val="29481035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Right-Aligned Title Slide with Photo">
    <p:bg>
      <p:bgPr>
        <a:gradFill>
          <a:gsLst>
            <a:gs pos="0">
              <a:srgbClr val="005495"/>
            </a:gs>
            <a:gs pos="100000">
              <a:srgbClr val="0075CC"/>
            </a:gs>
          </a:gsLst>
          <a:lin ang="16200000" scaled="0"/>
        </a:gra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6096000" y="990601"/>
            <a:ext cx="5791200" cy="2738301"/>
          </a:xfrm>
        </p:spPr>
        <p:txBody>
          <a:bodyPr anchor="b" anchorCtr="0">
            <a:normAutofit/>
          </a:bodyPr>
          <a:lstStyle>
            <a:lvl1pPr algn="l">
              <a:defRPr sz="3200" b="1">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en-US" dirty="0"/>
              <a:t>Presentation Title</a:t>
            </a:r>
          </a:p>
        </p:txBody>
      </p:sp>
      <p:sp>
        <p:nvSpPr>
          <p:cNvPr id="14" name="Subtitle 2"/>
          <p:cNvSpPr>
            <a:spLocks noGrp="1"/>
          </p:cNvSpPr>
          <p:nvPr>
            <p:ph type="subTitle" idx="1" hasCustomPrompt="1"/>
          </p:nvPr>
        </p:nvSpPr>
        <p:spPr>
          <a:xfrm>
            <a:off x="6096000" y="4060370"/>
            <a:ext cx="5791200" cy="1920240"/>
          </a:xfrm>
        </p:spPr>
        <p:txBody>
          <a:bodyPr lIns="182880" rIns="182880"/>
          <a:lstStyle>
            <a:lvl1pPr marL="0" indent="0" algn="l">
              <a:buNone/>
              <a:defRPr sz="1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a:t>
            </a:r>
          </a:p>
          <a:p>
            <a:r>
              <a:rPr lang="en-US" dirty="0"/>
              <a:t>Job Title</a:t>
            </a:r>
          </a:p>
          <a:p>
            <a:r>
              <a:rPr lang="en-US" dirty="0"/>
              <a:t>Date</a:t>
            </a:r>
          </a:p>
        </p:txBody>
      </p:sp>
      <p:cxnSp>
        <p:nvCxnSpPr>
          <p:cNvPr id="7" name="Straight Connector 6">
            <a:extLst>
              <a:ext uri="{FF2B5EF4-FFF2-40B4-BE49-F238E27FC236}">
                <a16:creationId xmlns:a16="http://schemas.microsoft.com/office/drawing/2014/main" id="{81D4DED5-2971-4D39-984A-0B9A1DD86F67}"/>
              </a:ext>
            </a:extLst>
          </p:cNvPr>
          <p:cNvCxnSpPr>
            <a:cxnSpLocks/>
          </p:cNvCxnSpPr>
          <p:nvPr userDrawn="1"/>
        </p:nvCxnSpPr>
        <p:spPr>
          <a:xfrm>
            <a:off x="6248400" y="3886200"/>
            <a:ext cx="56692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1794D5CC-7F60-4DF7-90E8-E431E6627C75}"/>
              </a:ext>
            </a:extLst>
          </p:cNvPr>
          <p:cNvGrpSpPr/>
          <p:nvPr userDrawn="1"/>
        </p:nvGrpSpPr>
        <p:grpSpPr>
          <a:xfrm>
            <a:off x="9372600" y="6096000"/>
            <a:ext cx="2209800" cy="657115"/>
            <a:chOff x="3327935" y="6096000"/>
            <a:chExt cx="2216129" cy="657115"/>
          </a:xfrm>
        </p:grpSpPr>
        <p:pic>
          <p:nvPicPr>
            <p:cNvPr id="10" name="Picture 9">
              <a:extLst>
                <a:ext uri="{FF2B5EF4-FFF2-40B4-BE49-F238E27FC236}">
                  <a16:creationId xmlns:a16="http://schemas.microsoft.com/office/drawing/2014/main" id="{80EFF173-8A0A-4EED-81D0-7D0459B95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27935" y="6170185"/>
              <a:ext cx="1149329" cy="548640"/>
            </a:xfrm>
            <a:prstGeom prst="rect">
              <a:avLst/>
            </a:prstGeom>
          </p:spPr>
        </p:pic>
        <p:pic>
          <p:nvPicPr>
            <p:cNvPr id="11" name="Picture 10" descr="Text, logo, company name&#10;&#10;Description automatically generated">
              <a:extLst>
                <a:ext uri="{FF2B5EF4-FFF2-40B4-BE49-F238E27FC236}">
                  <a16:creationId xmlns:a16="http://schemas.microsoft.com/office/drawing/2014/main" id="{4051D5B1-F508-4399-9864-D56305A25A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0" y="6096000"/>
              <a:ext cx="972064" cy="657115"/>
            </a:xfrm>
            <a:prstGeom prst="rect">
              <a:avLst/>
            </a:prstGeom>
          </p:spPr>
        </p:pic>
      </p:grpSp>
      <p:sp>
        <p:nvSpPr>
          <p:cNvPr id="5" name="Picture Placeholder 4">
            <a:extLst>
              <a:ext uri="{FF2B5EF4-FFF2-40B4-BE49-F238E27FC236}">
                <a16:creationId xmlns:a16="http://schemas.microsoft.com/office/drawing/2014/main" id="{D44167E4-DEBF-43D6-990F-676E011A3AE4}"/>
              </a:ext>
            </a:extLst>
          </p:cNvPr>
          <p:cNvSpPr>
            <a:spLocks noGrp="1"/>
          </p:cNvSpPr>
          <p:nvPr>
            <p:ph type="pic" sz="quarter" idx="10"/>
          </p:nvPr>
        </p:nvSpPr>
        <p:spPr>
          <a:xfrm>
            <a:off x="0" y="0"/>
            <a:ext cx="5562600" cy="6858000"/>
          </a:xfrm>
        </p:spPr>
        <p:txBody>
          <a:bodyPr/>
          <a:lstStyle>
            <a:lvl1pPr marL="0" indent="0">
              <a:buNone/>
              <a:defRPr/>
            </a:lvl1pPr>
          </a:lstStyle>
          <a:p>
            <a:endParaRPr lang="en-US" dirty="0"/>
          </a:p>
        </p:txBody>
      </p:sp>
    </p:spTree>
    <p:extLst>
      <p:ext uri="{BB962C8B-B14F-4D97-AF65-F5344CB8AC3E}">
        <p14:creationId xmlns:p14="http://schemas.microsoft.com/office/powerpoint/2010/main" val="408771919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eft-Aligned Title Slide">
    <p:bg>
      <p:bgPr>
        <a:gradFill>
          <a:gsLst>
            <a:gs pos="0">
              <a:srgbClr val="005495"/>
            </a:gs>
            <a:gs pos="100000">
              <a:srgbClr val="0075CC"/>
            </a:gs>
          </a:gsLst>
          <a:lin ang="16200000" scaled="0"/>
        </a:gra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33400" y="1081631"/>
            <a:ext cx="7315200" cy="2738301"/>
          </a:xfrm>
        </p:spPr>
        <p:txBody>
          <a:bodyPr anchor="b" anchorCtr="0">
            <a:normAutofit/>
          </a:bodyPr>
          <a:lstStyle>
            <a:lvl1pPr algn="l">
              <a:defRPr sz="3200" b="1">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en-US" dirty="0"/>
              <a:t>Presentation Title</a:t>
            </a:r>
          </a:p>
        </p:txBody>
      </p:sp>
      <p:sp>
        <p:nvSpPr>
          <p:cNvPr id="14" name="Subtitle 2"/>
          <p:cNvSpPr>
            <a:spLocks noGrp="1"/>
          </p:cNvSpPr>
          <p:nvPr>
            <p:ph type="subTitle" idx="1" hasCustomPrompt="1"/>
          </p:nvPr>
        </p:nvSpPr>
        <p:spPr>
          <a:xfrm>
            <a:off x="533400" y="4151400"/>
            <a:ext cx="7315200" cy="1920240"/>
          </a:xfrm>
        </p:spPr>
        <p:txBody>
          <a:bodyPr lIns="182880" rIns="182880"/>
          <a:lstStyle>
            <a:lvl1pPr marL="0" indent="0" algn="l">
              <a:buNone/>
              <a:defRPr sz="1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a:t>
            </a:r>
          </a:p>
          <a:p>
            <a:r>
              <a:rPr lang="en-US" dirty="0"/>
              <a:t>Job Title</a:t>
            </a:r>
          </a:p>
          <a:p>
            <a:r>
              <a:rPr lang="en-US" dirty="0"/>
              <a:t>Date</a:t>
            </a:r>
          </a:p>
        </p:txBody>
      </p:sp>
      <p:cxnSp>
        <p:nvCxnSpPr>
          <p:cNvPr id="7" name="Straight Connector 6">
            <a:extLst>
              <a:ext uri="{FF2B5EF4-FFF2-40B4-BE49-F238E27FC236}">
                <a16:creationId xmlns:a16="http://schemas.microsoft.com/office/drawing/2014/main" id="{81D4DED5-2971-4D39-984A-0B9A1DD86F67}"/>
              </a:ext>
            </a:extLst>
          </p:cNvPr>
          <p:cNvCxnSpPr/>
          <p:nvPr userDrawn="1"/>
        </p:nvCxnSpPr>
        <p:spPr>
          <a:xfrm>
            <a:off x="685800" y="3977230"/>
            <a:ext cx="71323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1794D5CC-7F60-4DF7-90E8-E431E6627C75}"/>
              </a:ext>
            </a:extLst>
          </p:cNvPr>
          <p:cNvGrpSpPr/>
          <p:nvPr userDrawn="1"/>
        </p:nvGrpSpPr>
        <p:grpSpPr>
          <a:xfrm>
            <a:off x="533400" y="6177332"/>
            <a:ext cx="2209800" cy="657115"/>
            <a:chOff x="3327935" y="6096000"/>
            <a:chExt cx="2216129" cy="657115"/>
          </a:xfrm>
        </p:grpSpPr>
        <p:pic>
          <p:nvPicPr>
            <p:cNvPr id="10" name="Picture 9">
              <a:extLst>
                <a:ext uri="{FF2B5EF4-FFF2-40B4-BE49-F238E27FC236}">
                  <a16:creationId xmlns:a16="http://schemas.microsoft.com/office/drawing/2014/main" id="{80EFF173-8A0A-4EED-81D0-7D0459B95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27935" y="6170185"/>
              <a:ext cx="1149329" cy="548640"/>
            </a:xfrm>
            <a:prstGeom prst="rect">
              <a:avLst/>
            </a:prstGeom>
          </p:spPr>
        </p:pic>
        <p:pic>
          <p:nvPicPr>
            <p:cNvPr id="11" name="Picture 10" descr="Text, logo, company name&#10;&#10;Description automatically generated">
              <a:extLst>
                <a:ext uri="{FF2B5EF4-FFF2-40B4-BE49-F238E27FC236}">
                  <a16:creationId xmlns:a16="http://schemas.microsoft.com/office/drawing/2014/main" id="{4051D5B1-F508-4399-9864-D56305A25A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0" y="6096000"/>
              <a:ext cx="972064" cy="657115"/>
            </a:xfrm>
            <a:prstGeom prst="rect">
              <a:avLst/>
            </a:prstGeom>
          </p:spPr>
        </p:pic>
      </p:grpSp>
    </p:spTree>
    <p:extLst>
      <p:ext uri="{BB962C8B-B14F-4D97-AF65-F5344CB8AC3E}">
        <p14:creationId xmlns:p14="http://schemas.microsoft.com/office/powerpoint/2010/main" val="202796507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Right-Aligned Title Slide with Photo">
    <p:bg>
      <p:bgPr>
        <a:gradFill>
          <a:gsLst>
            <a:gs pos="0">
              <a:srgbClr val="005495"/>
            </a:gs>
            <a:gs pos="100000">
              <a:srgbClr val="0075CC"/>
            </a:gs>
          </a:gsLst>
          <a:lin ang="16200000" scaled="0"/>
        </a:gra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30352" y="1078992"/>
            <a:ext cx="5791200" cy="2738301"/>
          </a:xfrm>
        </p:spPr>
        <p:txBody>
          <a:bodyPr anchor="b" anchorCtr="0">
            <a:normAutofit/>
          </a:bodyPr>
          <a:lstStyle>
            <a:lvl1pPr algn="l">
              <a:defRPr sz="3200" b="1">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en-US" dirty="0"/>
              <a:t>Presentation Title</a:t>
            </a:r>
          </a:p>
        </p:txBody>
      </p:sp>
      <p:sp>
        <p:nvSpPr>
          <p:cNvPr id="14" name="Subtitle 2"/>
          <p:cNvSpPr>
            <a:spLocks noGrp="1"/>
          </p:cNvSpPr>
          <p:nvPr>
            <p:ph type="subTitle" idx="1" hasCustomPrompt="1"/>
          </p:nvPr>
        </p:nvSpPr>
        <p:spPr>
          <a:xfrm>
            <a:off x="530352" y="4151376"/>
            <a:ext cx="5791200" cy="2011680"/>
          </a:xfrm>
        </p:spPr>
        <p:txBody>
          <a:bodyPr lIns="182880" rIns="182880"/>
          <a:lstStyle>
            <a:lvl1pPr marL="0" indent="0" algn="l">
              <a:buNone/>
              <a:defRPr sz="1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a:t>
            </a:r>
          </a:p>
          <a:p>
            <a:r>
              <a:rPr lang="en-US" dirty="0"/>
              <a:t>Job Title</a:t>
            </a:r>
          </a:p>
          <a:p>
            <a:r>
              <a:rPr lang="en-US" dirty="0"/>
              <a:t>Date</a:t>
            </a:r>
          </a:p>
        </p:txBody>
      </p:sp>
      <p:cxnSp>
        <p:nvCxnSpPr>
          <p:cNvPr id="7" name="Straight Connector 6">
            <a:extLst>
              <a:ext uri="{FF2B5EF4-FFF2-40B4-BE49-F238E27FC236}">
                <a16:creationId xmlns:a16="http://schemas.microsoft.com/office/drawing/2014/main" id="{81D4DED5-2971-4D39-984A-0B9A1DD86F67}"/>
              </a:ext>
            </a:extLst>
          </p:cNvPr>
          <p:cNvCxnSpPr>
            <a:cxnSpLocks/>
          </p:cNvCxnSpPr>
          <p:nvPr userDrawn="1"/>
        </p:nvCxnSpPr>
        <p:spPr>
          <a:xfrm>
            <a:off x="685800" y="3977640"/>
            <a:ext cx="56692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1794D5CC-7F60-4DF7-90E8-E431E6627C75}"/>
              </a:ext>
            </a:extLst>
          </p:cNvPr>
          <p:cNvGrpSpPr/>
          <p:nvPr userDrawn="1"/>
        </p:nvGrpSpPr>
        <p:grpSpPr>
          <a:xfrm>
            <a:off x="530352" y="6200885"/>
            <a:ext cx="2209800" cy="657115"/>
            <a:chOff x="3327935" y="6096000"/>
            <a:chExt cx="2216129" cy="657115"/>
          </a:xfrm>
        </p:grpSpPr>
        <p:pic>
          <p:nvPicPr>
            <p:cNvPr id="10" name="Picture 9">
              <a:extLst>
                <a:ext uri="{FF2B5EF4-FFF2-40B4-BE49-F238E27FC236}">
                  <a16:creationId xmlns:a16="http://schemas.microsoft.com/office/drawing/2014/main" id="{80EFF173-8A0A-4EED-81D0-7D0459B95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27935" y="6170185"/>
              <a:ext cx="1149329" cy="548640"/>
            </a:xfrm>
            <a:prstGeom prst="rect">
              <a:avLst/>
            </a:prstGeom>
          </p:spPr>
        </p:pic>
        <p:pic>
          <p:nvPicPr>
            <p:cNvPr id="11" name="Picture 10" descr="Text, logo, company name&#10;&#10;Description automatically generated">
              <a:extLst>
                <a:ext uri="{FF2B5EF4-FFF2-40B4-BE49-F238E27FC236}">
                  <a16:creationId xmlns:a16="http://schemas.microsoft.com/office/drawing/2014/main" id="{4051D5B1-F508-4399-9864-D56305A25A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0" y="6096000"/>
              <a:ext cx="972064" cy="657115"/>
            </a:xfrm>
            <a:prstGeom prst="rect">
              <a:avLst/>
            </a:prstGeom>
          </p:spPr>
        </p:pic>
      </p:grpSp>
      <p:sp>
        <p:nvSpPr>
          <p:cNvPr id="5" name="Picture Placeholder 4">
            <a:extLst>
              <a:ext uri="{FF2B5EF4-FFF2-40B4-BE49-F238E27FC236}">
                <a16:creationId xmlns:a16="http://schemas.microsoft.com/office/drawing/2014/main" id="{D44167E4-DEBF-43D6-990F-676E011A3AE4}"/>
              </a:ext>
            </a:extLst>
          </p:cNvPr>
          <p:cNvSpPr>
            <a:spLocks noGrp="1"/>
          </p:cNvSpPr>
          <p:nvPr>
            <p:ph type="pic" sz="quarter" idx="10"/>
          </p:nvPr>
        </p:nvSpPr>
        <p:spPr>
          <a:xfrm>
            <a:off x="6629400" y="0"/>
            <a:ext cx="5562600" cy="6858000"/>
          </a:xfrm>
        </p:spPr>
        <p:txBody>
          <a:bodyPr/>
          <a:lstStyle>
            <a:lvl1pPr marL="0" indent="0">
              <a:buNone/>
              <a:defRPr/>
            </a:lvl1pPr>
          </a:lstStyle>
          <a:p>
            <a:endParaRPr lang="en-US" dirty="0"/>
          </a:p>
        </p:txBody>
      </p:sp>
    </p:spTree>
    <p:extLst>
      <p:ext uri="{BB962C8B-B14F-4D97-AF65-F5344CB8AC3E}">
        <p14:creationId xmlns:p14="http://schemas.microsoft.com/office/powerpoint/2010/main" val="238492993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e 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7A87C2B-C0D7-465F-A2C1-383D1D493A00}" type="slidenum">
              <a:rPr lang="en-US" smtClean="0"/>
              <a:t>‹#›</a:t>
            </a:fld>
            <a:endParaRPr lang="en-US"/>
          </a:p>
        </p:txBody>
      </p:sp>
    </p:spTree>
    <p:extLst>
      <p:ext uri="{BB962C8B-B14F-4D97-AF65-F5344CB8AC3E}">
        <p14:creationId xmlns:p14="http://schemas.microsoft.com/office/powerpoint/2010/main" val="188784205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One Content Block - Blue Topper">
    <p:spTree>
      <p:nvGrpSpPr>
        <p:cNvPr id="1" name=""/>
        <p:cNvGrpSpPr/>
        <p:nvPr/>
      </p:nvGrpSpPr>
      <p:grpSpPr>
        <a:xfrm>
          <a:off x="0" y="0"/>
          <a:ext cx="0" cy="0"/>
          <a:chOff x="0" y="0"/>
          <a:chExt cx="0" cy="0"/>
        </a:xfrm>
      </p:grpSpPr>
      <p:sp>
        <p:nvSpPr>
          <p:cNvPr id="7" name="Freeform 6"/>
          <p:cNvSpPr/>
          <p:nvPr userDrawn="1"/>
        </p:nvSpPr>
        <p:spPr bwMode="auto">
          <a:xfrm>
            <a:off x="0" y="0"/>
            <a:ext cx="12192000" cy="1097280"/>
          </a:xfrm>
          <a:prstGeom prst="rect">
            <a:avLst/>
          </a:prstGeom>
          <a:gradFill>
            <a:gsLst>
              <a:gs pos="0">
                <a:srgbClr val="005495"/>
              </a:gs>
              <a:gs pos="100000">
                <a:srgbClr val="0075CC"/>
              </a:gs>
            </a:gsLst>
          </a:grad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sp>
        <p:nvSpPr>
          <p:cNvPr id="2" name="Title 1"/>
          <p:cNvSpPr>
            <a:spLocks noGrp="1"/>
          </p:cNvSpPr>
          <p:nvPr>
            <p:ph type="title"/>
          </p:nvPr>
        </p:nvSpPr>
        <p:spPr>
          <a:xfrm>
            <a:off x="0" y="0"/>
            <a:ext cx="12192000" cy="1097280"/>
          </a:xfrm>
        </p:spPr>
        <p:txBody>
          <a:bodyPr anchor="b" anchorCtr="0"/>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274320" y="1097280"/>
            <a:ext cx="11612880" cy="5029200"/>
          </a:xfrm>
        </p:spPr>
        <p:txBody>
          <a:bodyPr tIns="274320"/>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sz="1000"/>
            </a:lvl1pPr>
          </a:lstStyle>
          <a:p>
            <a:fld id="{97A87C2B-C0D7-465F-A2C1-383D1D493A00}" type="slidenum">
              <a:rPr lang="en-US" smtClean="0"/>
              <a:pPr/>
              <a:t>‹#›</a:t>
            </a:fld>
            <a:endParaRPr lang="en-US"/>
          </a:p>
        </p:txBody>
      </p:sp>
      <p:sp>
        <p:nvSpPr>
          <p:cNvPr id="8" name="TextBox 7">
            <a:extLst>
              <a:ext uri="{FF2B5EF4-FFF2-40B4-BE49-F238E27FC236}">
                <a16:creationId xmlns:a16="http://schemas.microsoft.com/office/drawing/2014/main" id="{3198A179-D5DE-4388-AB6D-AD438EE0EA50}"/>
              </a:ext>
            </a:extLst>
          </p:cNvPr>
          <p:cNvSpPr txBox="1"/>
          <p:nvPr userDrawn="1"/>
        </p:nvSpPr>
        <p:spPr>
          <a:xfrm>
            <a:off x="182880" y="6428601"/>
            <a:ext cx="7772400" cy="246221"/>
          </a:xfrm>
          <a:prstGeom prst="rect">
            <a:avLst/>
          </a:prstGeom>
          <a:noFill/>
        </p:spPr>
        <p:txBody>
          <a:bodyPr wrap="square" rtlCol="0">
            <a:spAutoFit/>
          </a:bodyPr>
          <a:lstStyle/>
          <a:p>
            <a:r>
              <a:rPr lang="en-US" sz="1000" dirty="0">
                <a:solidFill>
                  <a:schemeClr val="bg1">
                    <a:lumMod val="50000"/>
                  </a:schemeClr>
                </a:solidFill>
                <a:latin typeface="Arial" panose="020B0604020202020204" pitchFamily="34" charset="0"/>
                <a:cs typeface="Arial" panose="020B0604020202020204" pitchFamily="34" charset="0"/>
              </a:rPr>
              <a:t>Kentucky Council on Postsecondary Education</a:t>
            </a:r>
          </a:p>
        </p:txBody>
      </p:sp>
    </p:spTree>
    <p:extLst>
      <p:ext uri="{BB962C8B-B14F-4D97-AF65-F5344CB8AC3E}">
        <p14:creationId xmlns:p14="http://schemas.microsoft.com/office/powerpoint/2010/main" val="126546086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17EB0-0EDD-1E60-5A90-685CEB64D0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4D5979-9E35-9D47-C40B-1D386296A4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F65651-C69C-1063-3873-2E209EDEC5AF}"/>
              </a:ext>
            </a:extLst>
          </p:cNvPr>
          <p:cNvSpPr>
            <a:spLocks noGrp="1"/>
          </p:cNvSpPr>
          <p:nvPr>
            <p:ph type="dt" sz="half" idx="10"/>
          </p:nvPr>
        </p:nvSpPr>
        <p:spPr/>
        <p:txBody>
          <a:bodyPr/>
          <a:lstStyle/>
          <a:p>
            <a:fld id="{5F081A85-B5A4-425F-8A30-231844D96E64}" type="datetimeFigureOut">
              <a:rPr lang="en-US" smtClean="0"/>
              <a:t>4/29/2024</a:t>
            </a:fld>
            <a:endParaRPr lang="en-US"/>
          </a:p>
        </p:txBody>
      </p:sp>
      <p:sp>
        <p:nvSpPr>
          <p:cNvPr id="5" name="Footer Placeholder 4">
            <a:extLst>
              <a:ext uri="{FF2B5EF4-FFF2-40B4-BE49-F238E27FC236}">
                <a16:creationId xmlns:a16="http://schemas.microsoft.com/office/drawing/2014/main" id="{45842A0E-3F89-5AB9-6C92-4271DCA415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2B2F6-AEA7-8E1A-21FE-EE06F0D7929B}"/>
              </a:ext>
            </a:extLst>
          </p:cNvPr>
          <p:cNvSpPr>
            <a:spLocks noGrp="1"/>
          </p:cNvSpPr>
          <p:nvPr>
            <p:ph type="sldNum" sz="quarter" idx="12"/>
          </p:nvPr>
        </p:nvSpPr>
        <p:spPr/>
        <p:txBody>
          <a:bodyPr/>
          <a:lstStyle/>
          <a:p>
            <a:fld id="{4DE8202F-CBEF-46CE-8326-D829F7244E13}" type="slidenum">
              <a:rPr lang="en-US" smtClean="0"/>
              <a:t>‹#›</a:t>
            </a:fld>
            <a:endParaRPr lang="en-US"/>
          </a:p>
        </p:txBody>
      </p:sp>
    </p:spTree>
    <p:extLst>
      <p:ext uri="{BB962C8B-B14F-4D97-AF65-F5344CB8AC3E}">
        <p14:creationId xmlns:p14="http://schemas.microsoft.com/office/powerpoint/2010/main" val="20841557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Content Block with Source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1"/>
          </p:nvPr>
        </p:nvSpPr>
        <p:spPr/>
        <p:txBody>
          <a:bodyPr/>
          <a:lstStyle/>
          <a:p>
            <a:fld id="{97A87C2B-C0D7-465F-A2C1-383D1D493A00}" type="slidenum">
              <a:rPr lang="en-US" smtClean="0"/>
              <a:pPr/>
              <a:t>‹#›</a:t>
            </a:fld>
            <a:endParaRPr lang="en-US"/>
          </a:p>
        </p:txBody>
      </p:sp>
      <p:sp>
        <p:nvSpPr>
          <p:cNvPr id="8" name="Text Placeholder 7"/>
          <p:cNvSpPr>
            <a:spLocks noGrp="1"/>
          </p:cNvSpPr>
          <p:nvPr>
            <p:ph type="body" sz="quarter" idx="13" hasCustomPrompt="1"/>
          </p:nvPr>
        </p:nvSpPr>
        <p:spPr>
          <a:xfrm>
            <a:off x="274320" y="6019800"/>
            <a:ext cx="11612880" cy="304800"/>
          </a:xfrm>
        </p:spPr>
        <p:txBody>
          <a:bodyPr tIns="91440"/>
          <a:lstStyle>
            <a:lvl1pPr marL="0" indent="0">
              <a:spcBef>
                <a:spcPts val="0"/>
              </a:spcBef>
              <a:buFontTx/>
              <a:buNone/>
              <a:defRPr sz="1000" i="1"/>
            </a:lvl1pPr>
          </a:lstStyle>
          <a:p>
            <a:pPr lvl="0"/>
            <a:r>
              <a:rPr lang="en-US" dirty="0"/>
              <a:t>Source: </a:t>
            </a:r>
          </a:p>
        </p:txBody>
      </p:sp>
      <p:sp>
        <p:nvSpPr>
          <p:cNvPr id="10" name="Content Placeholder 9"/>
          <p:cNvSpPr>
            <a:spLocks noGrp="1"/>
          </p:cNvSpPr>
          <p:nvPr>
            <p:ph sz="quarter" idx="14"/>
          </p:nvPr>
        </p:nvSpPr>
        <p:spPr>
          <a:xfrm>
            <a:off x="274320" y="1216152"/>
            <a:ext cx="11612880" cy="4800600"/>
          </a:xfrm>
        </p:spPr>
        <p:txBody>
          <a:bodyP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4440278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One Content Block with Source - Blue Topper">
    <p:spTree>
      <p:nvGrpSpPr>
        <p:cNvPr id="1" name=""/>
        <p:cNvGrpSpPr/>
        <p:nvPr/>
      </p:nvGrpSpPr>
      <p:grpSpPr>
        <a:xfrm>
          <a:off x="0" y="0"/>
          <a:ext cx="0" cy="0"/>
          <a:chOff x="0" y="0"/>
          <a:chExt cx="0" cy="0"/>
        </a:xfrm>
      </p:grpSpPr>
      <p:sp>
        <p:nvSpPr>
          <p:cNvPr id="7" name="Freeform 6"/>
          <p:cNvSpPr/>
          <p:nvPr userDrawn="1"/>
        </p:nvSpPr>
        <p:spPr bwMode="auto">
          <a:xfrm>
            <a:off x="0" y="0"/>
            <a:ext cx="12192000" cy="1097280"/>
          </a:xfrm>
          <a:prstGeom prst="rect">
            <a:avLst/>
          </a:prstGeom>
          <a:gradFill>
            <a:gsLst>
              <a:gs pos="0">
                <a:srgbClr val="005495"/>
              </a:gs>
              <a:gs pos="100000">
                <a:srgbClr val="0075CC"/>
              </a:gs>
            </a:gsLst>
          </a:grad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sp>
        <p:nvSpPr>
          <p:cNvPr id="2" name="Title 1"/>
          <p:cNvSpPr>
            <a:spLocks noGrp="1"/>
          </p:cNvSpPr>
          <p:nvPr>
            <p:ph type="title"/>
          </p:nvPr>
        </p:nvSpPr>
        <p:spPr>
          <a:xfrm>
            <a:off x="0" y="0"/>
            <a:ext cx="12192000" cy="1097280"/>
          </a:xfrm>
        </p:spPr>
        <p:txBody>
          <a:bodyPr anchor="b" anchorCtr="0"/>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274320" y="1216152"/>
            <a:ext cx="11612880" cy="4800600"/>
          </a:xfrm>
        </p:spPr>
        <p:txBody>
          <a:bodyP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7A87C2B-C0D7-465F-A2C1-383D1D493A00}" type="slidenum">
              <a:rPr lang="en-US" smtClean="0"/>
              <a:t>‹#›</a:t>
            </a:fld>
            <a:endParaRPr lang="en-US"/>
          </a:p>
        </p:txBody>
      </p:sp>
      <p:sp>
        <p:nvSpPr>
          <p:cNvPr id="10" name="TextBox 9">
            <a:extLst>
              <a:ext uri="{FF2B5EF4-FFF2-40B4-BE49-F238E27FC236}">
                <a16:creationId xmlns:a16="http://schemas.microsoft.com/office/drawing/2014/main" id="{3BA97DC8-D707-46CD-9E34-133DD291B628}"/>
              </a:ext>
            </a:extLst>
          </p:cNvPr>
          <p:cNvSpPr txBox="1"/>
          <p:nvPr userDrawn="1"/>
        </p:nvSpPr>
        <p:spPr>
          <a:xfrm>
            <a:off x="182880" y="6428601"/>
            <a:ext cx="7772400" cy="246221"/>
          </a:xfrm>
          <a:prstGeom prst="rect">
            <a:avLst/>
          </a:prstGeom>
          <a:noFill/>
        </p:spPr>
        <p:txBody>
          <a:bodyPr wrap="square" rtlCol="0">
            <a:spAutoFit/>
          </a:bodyPr>
          <a:lstStyle/>
          <a:p>
            <a:r>
              <a:rPr lang="en-US" sz="1000" dirty="0">
                <a:solidFill>
                  <a:schemeClr val="bg1">
                    <a:lumMod val="50000"/>
                  </a:schemeClr>
                </a:solidFill>
                <a:latin typeface="Arial" panose="020B0604020202020204" pitchFamily="34" charset="0"/>
                <a:cs typeface="Arial" panose="020B0604020202020204" pitchFamily="34" charset="0"/>
              </a:rPr>
              <a:t>Kentucky Council on Postsecondary Education</a:t>
            </a:r>
          </a:p>
        </p:txBody>
      </p:sp>
      <p:sp>
        <p:nvSpPr>
          <p:cNvPr id="9" name="Text Placeholder 7">
            <a:extLst>
              <a:ext uri="{FF2B5EF4-FFF2-40B4-BE49-F238E27FC236}">
                <a16:creationId xmlns:a16="http://schemas.microsoft.com/office/drawing/2014/main" id="{5805EC84-8F70-4384-9284-74DAAB7F2780}"/>
              </a:ext>
            </a:extLst>
          </p:cNvPr>
          <p:cNvSpPr>
            <a:spLocks noGrp="1"/>
          </p:cNvSpPr>
          <p:nvPr>
            <p:ph type="body" sz="quarter" idx="13" hasCustomPrompt="1"/>
          </p:nvPr>
        </p:nvSpPr>
        <p:spPr>
          <a:xfrm>
            <a:off x="274320" y="6019800"/>
            <a:ext cx="11612880" cy="304800"/>
          </a:xfrm>
        </p:spPr>
        <p:txBody>
          <a:bodyPr tIns="91440"/>
          <a:lstStyle>
            <a:lvl1pPr marL="0" indent="0">
              <a:buFontTx/>
              <a:buNone/>
              <a:defRPr sz="1000" i="1"/>
            </a:lvl1pPr>
          </a:lstStyle>
          <a:p>
            <a:pPr lvl="0"/>
            <a:r>
              <a:rPr lang="en-US" dirty="0"/>
              <a:t>Source: </a:t>
            </a:r>
          </a:p>
        </p:txBody>
      </p:sp>
    </p:spTree>
    <p:extLst>
      <p:ext uri="{BB962C8B-B14F-4D97-AF65-F5344CB8AC3E}">
        <p14:creationId xmlns:p14="http://schemas.microsoft.com/office/powerpoint/2010/main" val="3976726987"/>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Block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216152"/>
            <a:ext cx="5760720" cy="5028885"/>
          </a:xfrm>
        </p:spPr>
        <p:txBody>
          <a:bodyPr/>
          <a:lstStyle>
            <a:lvl1pPr>
              <a:spcAft>
                <a:spcPts val="1200"/>
              </a:spcAft>
              <a:defRPr sz="2000"/>
            </a:lvl1pPr>
            <a:lvl2pPr>
              <a:spcAft>
                <a:spcPts val="1200"/>
              </a:spcAft>
              <a:defRPr sz="1800"/>
            </a:lvl2pPr>
            <a:lvl3pPr>
              <a:spcAft>
                <a:spcPts val="1200"/>
              </a:spcAft>
              <a:defRPr sz="1600"/>
            </a:lvl3pPr>
            <a:lvl4pPr>
              <a:spcAft>
                <a:spcPts val="1200"/>
              </a:spcAft>
              <a:defRPr sz="1400"/>
            </a:lvl4pPr>
            <a:lvl5pPr>
              <a:spcAft>
                <a:spcPts val="1200"/>
              </a:spcAft>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16152"/>
            <a:ext cx="5760720" cy="5028885"/>
          </a:xfrm>
        </p:spPr>
        <p:txBody>
          <a:bodyPr/>
          <a:lstStyle>
            <a:lvl1pPr>
              <a:spcAft>
                <a:spcPts val="1200"/>
              </a:spcAft>
              <a:defRPr sz="2000"/>
            </a:lvl1pPr>
            <a:lvl2pPr>
              <a:spcAft>
                <a:spcPts val="1200"/>
              </a:spcAft>
              <a:defRPr sz="1800"/>
            </a:lvl2pPr>
            <a:lvl3pPr>
              <a:spcAft>
                <a:spcPts val="1200"/>
              </a:spcAft>
              <a:defRPr sz="1600"/>
            </a:lvl3pPr>
            <a:lvl4pPr>
              <a:spcAft>
                <a:spcPts val="1200"/>
              </a:spcAft>
              <a:defRPr sz="1400"/>
            </a:lvl4pPr>
            <a:lvl5pPr>
              <a:spcAft>
                <a:spcPts val="1200"/>
              </a:spcAft>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97A87C2B-C0D7-465F-A2C1-383D1D493A00}" type="slidenum">
              <a:rPr lang="en-US" smtClean="0"/>
              <a:t>‹#›</a:t>
            </a:fld>
            <a:endParaRPr lang="en-US"/>
          </a:p>
        </p:txBody>
      </p:sp>
    </p:spTree>
    <p:extLst>
      <p:ext uri="{BB962C8B-B14F-4D97-AF65-F5344CB8AC3E}">
        <p14:creationId xmlns:p14="http://schemas.microsoft.com/office/powerpoint/2010/main" val="551225723"/>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Blocks - Blue Topper">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FB928740-0AEF-4854-BA8A-68845AB0CCF8}"/>
              </a:ext>
            </a:extLst>
          </p:cNvPr>
          <p:cNvSpPr/>
          <p:nvPr userDrawn="1"/>
        </p:nvSpPr>
        <p:spPr bwMode="auto">
          <a:xfrm>
            <a:off x="0" y="0"/>
            <a:ext cx="12192000" cy="1097280"/>
          </a:xfrm>
          <a:prstGeom prst="rect">
            <a:avLst/>
          </a:prstGeom>
          <a:gradFill>
            <a:gsLst>
              <a:gs pos="0">
                <a:srgbClr val="005495"/>
              </a:gs>
              <a:gs pos="100000">
                <a:srgbClr val="0075CC"/>
              </a:gs>
            </a:gsLst>
          </a:grad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sp>
        <p:nvSpPr>
          <p:cNvPr id="3" name="Content Placeholder 2"/>
          <p:cNvSpPr>
            <a:spLocks noGrp="1"/>
          </p:cNvSpPr>
          <p:nvPr>
            <p:ph sz="half" idx="1"/>
          </p:nvPr>
        </p:nvSpPr>
        <p:spPr>
          <a:xfrm>
            <a:off x="228600" y="1216152"/>
            <a:ext cx="5760720" cy="5028885"/>
          </a:xfrm>
        </p:spPr>
        <p:txBody>
          <a:bodyPr/>
          <a:lstStyle>
            <a:lvl1pPr>
              <a:spcAft>
                <a:spcPts val="1200"/>
              </a:spcAft>
              <a:defRPr sz="2000"/>
            </a:lvl1pPr>
            <a:lvl2pPr>
              <a:spcAft>
                <a:spcPts val="1200"/>
              </a:spcAft>
              <a:defRPr sz="1800"/>
            </a:lvl2pPr>
            <a:lvl3pPr>
              <a:spcAft>
                <a:spcPts val="1200"/>
              </a:spcAft>
              <a:defRPr sz="1600"/>
            </a:lvl3pPr>
            <a:lvl4pPr>
              <a:spcAft>
                <a:spcPts val="1200"/>
              </a:spcAft>
              <a:defRPr sz="1400"/>
            </a:lvl4pPr>
            <a:lvl5pPr>
              <a:spcAft>
                <a:spcPts val="1200"/>
              </a:spcAft>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16152"/>
            <a:ext cx="5760720" cy="5028885"/>
          </a:xfrm>
        </p:spPr>
        <p:txBody>
          <a:bodyPr/>
          <a:lstStyle>
            <a:lvl1pPr>
              <a:spcAft>
                <a:spcPts val="1200"/>
              </a:spcAft>
              <a:defRPr sz="2000"/>
            </a:lvl1pPr>
            <a:lvl2pPr>
              <a:spcAft>
                <a:spcPts val="1200"/>
              </a:spcAft>
              <a:defRPr sz="1800"/>
            </a:lvl2pPr>
            <a:lvl3pPr>
              <a:spcAft>
                <a:spcPts val="1200"/>
              </a:spcAft>
              <a:defRPr sz="1600"/>
            </a:lvl3pPr>
            <a:lvl4pPr>
              <a:spcAft>
                <a:spcPts val="1200"/>
              </a:spcAft>
              <a:defRPr sz="1400"/>
            </a:lvl4pPr>
            <a:lvl5pPr>
              <a:spcAft>
                <a:spcPts val="1200"/>
              </a:spcAft>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97A87C2B-C0D7-465F-A2C1-383D1D493A00}" type="slidenum">
              <a:rPr lang="en-US" smtClean="0"/>
              <a:t>‹#›</a:t>
            </a:fld>
            <a:endParaRPr lang="en-US"/>
          </a:p>
        </p:txBody>
      </p:sp>
      <p:sp>
        <p:nvSpPr>
          <p:cNvPr id="6" name="Title 1">
            <a:extLst>
              <a:ext uri="{FF2B5EF4-FFF2-40B4-BE49-F238E27FC236}">
                <a16:creationId xmlns:a16="http://schemas.microsoft.com/office/drawing/2014/main" id="{EB920262-9D26-4C2C-8254-5CC849F9C25F}"/>
              </a:ext>
            </a:extLst>
          </p:cNvPr>
          <p:cNvSpPr>
            <a:spLocks noGrp="1"/>
          </p:cNvSpPr>
          <p:nvPr>
            <p:ph type="title"/>
          </p:nvPr>
        </p:nvSpPr>
        <p:spPr>
          <a:xfrm>
            <a:off x="0" y="0"/>
            <a:ext cx="12192000" cy="1097280"/>
          </a:xfrm>
          <a:noFill/>
        </p:spPr>
        <p:txBody>
          <a:bodyPr anchor="b" anchorCtr="0"/>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98618925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Two Content Blocks with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1216152"/>
            <a:ext cx="5760720"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28600" y="1858964"/>
            <a:ext cx="5760720" cy="4465636"/>
          </a:xfrm>
        </p:spPr>
        <p:txBody>
          <a:bodyPr/>
          <a:lstStyle>
            <a:lvl1pPr>
              <a:spcAft>
                <a:spcPts val="1200"/>
              </a:spcAft>
              <a:defRPr sz="1800"/>
            </a:lvl1pPr>
            <a:lvl2pPr>
              <a:spcAft>
                <a:spcPts val="1200"/>
              </a:spcAft>
              <a:defRPr sz="1600"/>
            </a:lvl2pPr>
            <a:lvl3pPr>
              <a:spcAft>
                <a:spcPts val="1200"/>
              </a:spcAft>
              <a:defRPr sz="1400"/>
            </a:lvl3pPr>
            <a:lvl4pPr>
              <a:spcAft>
                <a:spcPts val="1200"/>
              </a:spcAft>
              <a:defRPr sz="1200"/>
            </a:lvl4pPr>
            <a:lvl5pPr>
              <a:spcAft>
                <a:spcPts val="1200"/>
              </a:spcAft>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216152"/>
            <a:ext cx="5760720"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1858964"/>
            <a:ext cx="5760720" cy="4465636"/>
          </a:xfrm>
        </p:spPr>
        <p:txBody>
          <a:bodyPr/>
          <a:lstStyle>
            <a:lvl1pPr>
              <a:spcAft>
                <a:spcPts val="1200"/>
              </a:spcAft>
              <a:defRPr sz="1800"/>
            </a:lvl1pPr>
            <a:lvl2pPr>
              <a:spcAft>
                <a:spcPts val="1200"/>
              </a:spcAft>
              <a:defRPr sz="1600"/>
            </a:lvl2pPr>
            <a:lvl3pPr>
              <a:spcAft>
                <a:spcPts val="1200"/>
              </a:spcAft>
              <a:defRPr sz="1400"/>
            </a:lvl3pPr>
            <a:lvl4pPr>
              <a:spcAft>
                <a:spcPts val="1200"/>
              </a:spcAft>
              <a:defRPr sz="1200"/>
            </a:lvl4pPr>
            <a:lvl5pPr>
              <a:spcAft>
                <a:spcPts val="1200"/>
              </a:spcAft>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97A87C2B-C0D7-465F-A2C1-383D1D493A00}" type="slidenum">
              <a:rPr lang="en-US" smtClean="0"/>
              <a:t>‹#›</a:t>
            </a:fld>
            <a:endParaRPr lang="en-US"/>
          </a:p>
        </p:txBody>
      </p:sp>
    </p:spTree>
    <p:extLst>
      <p:ext uri="{BB962C8B-B14F-4D97-AF65-F5344CB8AC3E}">
        <p14:creationId xmlns:p14="http://schemas.microsoft.com/office/powerpoint/2010/main" val="4276117049"/>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Two Content Blocks with Headings - Blue Topper">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A3DBE769-8BB2-40F2-A494-5D3A4A16507E}"/>
              </a:ext>
            </a:extLst>
          </p:cNvPr>
          <p:cNvSpPr/>
          <p:nvPr userDrawn="1"/>
        </p:nvSpPr>
        <p:spPr bwMode="auto">
          <a:xfrm>
            <a:off x="0" y="0"/>
            <a:ext cx="12192000" cy="1097280"/>
          </a:xfrm>
          <a:prstGeom prst="rect">
            <a:avLst/>
          </a:prstGeom>
          <a:gradFill>
            <a:gsLst>
              <a:gs pos="0">
                <a:srgbClr val="005495"/>
              </a:gs>
              <a:gs pos="100000">
                <a:srgbClr val="0075CC"/>
              </a:gs>
            </a:gsLst>
          </a:grad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228600" y="1216152"/>
            <a:ext cx="5760720"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28600" y="1858964"/>
            <a:ext cx="5760720" cy="4465636"/>
          </a:xfrm>
        </p:spPr>
        <p:txBody>
          <a:bodyPr/>
          <a:lstStyle>
            <a:lvl1pPr>
              <a:spcAft>
                <a:spcPts val="1200"/>
              </a:spcAft>
              <a:defRPr sz="1800"/>
            </a:lvl1pPr>
            <a:lvl2pPr>
              <a:spcAft>
                <a:spcPts val="1200"/>
              </a:spcAft>
              <a:defRPr sz="1600"/>
            </a:lvl2pPr>
            <a:lvl3pPr>
              <a:spcAft>
                <a:spcPts val="1200"/>
              </a:spcAft>
              <a:defRPr sz="1400"/>
            </a:lvl3pPr>
            <a:lvl4pPr>
              <a:spcAft>
                <a:spcPts val="1200"/>
              </a:spcAft>
              <a:defRPr sz="1200"/>
            </a:lvl4pPr>
            <a:lvl5pPr>
              <a:spcAft>
                <a:spcPts val="1200"/>
              </a:spcAft>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216152"/>
            <a:ext cx="5760720"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1858964"/>
            <a:ext cx="5760720" cy="4465636"/>
          </a:xfrm>
        </p:spPr>
        <p:txBody>
          <a:bodyPr/>
          <a:lstStyle>
            <a:lvl1pPr>
              <a:spcAft>
                <a:spcPts val="1200"/>
              </a:spcAft>
              <a:defRPr sz="1800"/>
            </a:lvl1pPr>
            <a:lvl2pPr>
              <a:spcAft>
                <a:spcPts val="1200"/>
              </a:spcAft>
              <a:defRPr sz="1600"/>
            </a:lvl2pPr>
            <a:lvl3pPr>
              <a:spcAft>
                <a:spcPts val="1200"/>
              </a:spcAft>
              <a:defRPr sz="1400"/>
            </a:lvl3pPr>
            <a:lvl4pPr>
              <a:spcAft>
                <a:spcPts val="1200"/>
              </a:spcAft>
              <a:defRPr sz="1200"/>
            </a:lvl4pPr>
            <a:lvl5pPr>
              <a:spcAft>
                <a:spcPts val="1200"/>
              </a:spcAft>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97A87C2B-C0D7-465F-A2C1-383D1D493A00}" type="slidenum">
              <a:rPr lang="en-US" smtClean="0"/>
              <a:t>‹#›</a:t>
            </a:fld>
            <a:endParaRPr lang="en-US"/>
          </a:p>
        </p:txBody>
      </p:sp>
    </p:spTree>
    <p:extLst>
      <p:ext uri="{BB962C8B-B14F-4D97-AF65-F5344CB8AC3E}">
        <p14:creationId xmlns:p14="http://schemas.microsoft.com/office/powerpoint/2010/main" val="33897639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Blank Otherwis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97A87C2B-C0D7-465F-A2C1-383D1D493A00}" type="slidenum">
              <a:rPr lang="en-US" smtClean="0"/>
              <a:t>‹#›</a:t>
            </a:fld>
            <a:endParaRPr lang="en-US"/>
          </a:p>
        </p:txBody>
      </p:sp>
    </p:spTree>
    <p:extLst>
      <p:ext uri="{BB962C8B-B14F-4D97-AF65-F5344CB8AC3E}">
        <p14:creationId xmlns:p14="http://schemas.microsoft.com/office/powerpoint/2010/main" val="416527382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Blank Otherwise) - Blue Topper">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47E9051E-0270-49FD-8B07-231BA1B27447}"/>
              </a:ext>
            </a:extLst>
          </p:cNvPr>
          <p:cNvSpPr/>
          <p:nvPr userDrawn="1"/>
        </p:nvSpPr>
        <p:spPr bwMode="auto">
          <a:xfrm>
            <a:off x="0" y="0"/>
            <a:ext cx="12192000" cy="1097280"/>
          </a:xfrm>
          <a:prstGeom prst="rect">
            <a:avLst/>
          </a:prstGeom>
          <a:gradFill>
            <a:gsLst>
              <a:gs pos="0">
                <a:srgbClr val="005495"/>
              </a:gs>
              <a:gs pos="100000">
                <a:srgbClr val="0075CC"/>
              </a:gs>
            </a:gsLst>
          </a:grad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97A87C2B-C0D7-465F-A2C1-383D1D493A00}" type="slidenum">
              <a:rPr lang="en-US" smtClean="0"/>
              <a:t>‹#›</a:t>
            </a:fld>
            <a:endParaRPr lang="en-US"/>
          </a:p>
        </p:txBody>
      </p:sp>
    </p:spTree>
    <p:extLst>
      <p:ext uri="{BB962C8B-B14F-4D97-AF65-F5344CB8AC3E}">
        <p14:creationId xmlns:p14="http://schemas.microsoft.com/office/powerpoint/2010/main" val="399909602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Divider -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905001"/>
            <a:ext cx="10972800" cy="2743197"/>
          </a:xfrm>
        </p:spPr>
        <p:txBody>
          <a:bodyPr anchor="ctr" anchorCtr="0"/>
          <a:lstStyle>
            <a:lvl1pPr algn="ctr">
              <a:defRPr>
                <a:solidFill>
                  <a:schemeClr val="tx1"/>
                </a:solidFill>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97A87C2B-C0D7-465F-A2C1-383D1D493A00}" type="slidenum">
              <a:rPr lang="en-US" smtClean="0"/>
              <a:pPr/>
              <a:t>‹#›</a:t>
            </a:fld>
            <a:endParaRPr lang="en-US"/>
          </a:p>
        </p:txBody>
      </p:sp>
      <p:cxnSp>
        <p:nvCxnSpPr>
          <p:cNvPr id="4" name="Straight Connector 3">
            <a:extLst>
              <a:ext uri="{FF2B5EF4-FFF2-40B4-BE49-F238E27FC236}">
                <a16:creationId xmlns:a16="http://schemas.microsoft.com/office/drawing/2014/main" id="{ECEEBD5C-DD2D-4EF9-9A9E-57AF0BAACDC2}"/>
              </a:ext>
            </a:extLst>
          </p:cNvPr>
          <p:cNvCxnSpPr/>
          <p:nvPr userDrawn="1"/>
        </p:nvCxnSpPr>
        <p:spPr>
          <a:xfrm>
            <a:off x="0" y="1097280"/>
            <a:ext cx="12192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5E077DA-99C2-4BD7-932D-4DF3D2E6AE40}"/>
              </a:ext>
            </a:extLst>
          </p:cNvPr>
          <p:cNvCxnSpPr/>
          <p:nvPr userDrawn="1"/>
        </p:nvCxnSpPr>
        <p:spPr>
          <a:xfrm>
            <a:off x="0" y="5715000"/>
            <a:ext cx="121920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085810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Divider - Blue">
    <p:bg>
      <p:bgPr>
        <a:gradFill>
          <a:gsLst>
            <a:gs pos="0">
              <a:srgbClr val="005495"/>
            </a:gs>
            <a:gs pos="100000">
              <a:srgbClr val="0075CC"/>
            </a:gs>
          </a:gsLst>
          <a:lin ang="162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905000"/>
            <a:ext cx="10972800" cy="2743200"/>
          </a:xfrm>
        </p:spPr>
        <p:txBody>
          <a:bodyPr anchor="ctr" anchorCtr="0"/>
          <a:lstStyle>
            <a:lvl1pPr algn="ctr">
              <a:defRPr>
                <a:solidFill>
                  <a:schemeClr val="bg1"/>
                </a:solidFill>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97A87C2B-C0D7-465F-A2C1-383D1D493A00}" type="slidenum">
              <a:rPr lang="en-US" smtClean="0"/>
              <a:pPr/>
              <a:t>‹#›</a:t>
            </a:fld>
            <a:endParaRPr lang="en-US"/>
          </a:p>
        </p:txBody>
      </p:sp>
    </p:spTree>
    <p:extLst>
      <p:ext uri="{BB962C8B-B14F-4D97-AF65-F5344CB8AC3E}">
        <p14:creationId xmlns:p14="http://schemas.microsoft.com/office/powerpoint/2010/main" val="110350332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64C89-9B2E-7593-FF1A-08EF8AE295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4ACA5-427D-3698-C855-24A463BAF4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1998C-5775-4E3D-D4AD-2380639D24A1}"/>
              </a:ext>
            </a:extLst>
          </p:cNvPr>
          <p:cNvSpPr>
            <a:spLocks noGrp="1"/>
          </p:cNvSpPr>
          <p:nvPr>
            <p:ph type="dt" sz="half" idx="10"/>
          </p:nvPr>
        </p:nvSpPr>
        <p:spPr/>
        <p:txBody>
          <a:bodyPr/>
          <a:lstStyle/>
          <a:p>
            <a:fld id="{5F081A85-B5A4-425F-8A30-231844D96E64}" type="datetimeFigureOut">
              <a:rPr lang="en-US" smtClean="0"/>
              <a:t>4/29/2024</a:t>
            </a:fld>
            <a:endParaRPr lang="en-US"/>
          </a:p>
        </p:txBody>
      </p:sp>
      <p:sp>
        <p:nvSpPr>
          <p:cNvPr id="5" name="Footer Placeholder 4">
            <a:extLst>
              <a:ext uri="{FF2B5EF4-FFF2-40B4-BE49-F238E27FC236}">
                <a16:creationId xmlns:a16="http://schemas.microsoft.com/office/drawing/2014/main" id="{65091E54-D319-457B-0662-8FC6720BA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F8D36F-4944-2613-A53E-597558485275}"/>
              </a:ext>
            </a:extLst>
          </p:cNvPr>
          <p:cNvSpPr>
            <a:spLocks noGrp="1"/>
          </p:cNvSpPr>
          <p:nvPr>
            <p:ph type="sldNum" sz="quarter" idx="12"/>
          </p:nvPr>
        </p:nvSpPr>
        <p:spPr/>
        <p:txBody>
          <a:bodyPr/>
          <a:lstStyle/>
          <a:p>
            <a:fld id="{4DE8202F-CBEF-46CE-8326-D829F7244E13}" type="slidenum">
              <a:rPr lang="en-US" smtClean="0"/>
              <a:t>‹#›</a:t>
            </a:fld>
            <a:endParaRPr lang="en-US"/>
          </a:p>
        </p:txBody>
      </p:sp>
    </p:spTree>
    <p:extLst>
      <p:ext uri="{BB962C8B-B14F-4D97-AF65-F5344CB8AC3E}">
        <p14:creationId xmlns:p14="http://schemas.microsoft.com/office/powerpoint/2010/main" val="28471536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 Whit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7A87C2B-C0D7-465F-A2C1-383D1D493A00}" type="slidenum">
              <a:rPr lang="en-US" smtClean="0"/>
              <a:t>‹#›</a:t>
            </a:fld>
            <a:endParaRPr lang="en-US"/>
          </a:p>
        </p:txBody>
      </p:sp>
    </p:spTree>
    <p:extLst>
      <p:ext uri="{BB962C8B-B14F-4D97-AF65-F5344CB8AC3E}">
        <p14:creationId xmlns:p14="http://schemas.microsoft.com/office/powerpoint/2010/main" val="420864907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 Blue">
    <p:spTree>
      <p:nvGrpSpPr>
        <p:cNvPr id="1" name=""/>
        <p:cNvGrpSpPr/>
        <p:nvPr/>
      </p:nvGrpSpPr>
      <p:grpSpPr>
        <a:xfrm>
          <a:off x="0" y="0"/>
          <a:ext cx="0" cy="0"/>
          <a:chOff x="0" y="0"/>
          <a:chExt cx="0" cy="0"/>
        </a:xfrm>
      </p:grpSpPr>
      <p:sp>
        <p:nvSpPr>
          <p:cNvPr id="3" name="Freeform 6">
            <a:extLst>
              <a:ext uri="{FF2B5EF4-FFF2-40B4-BE49-F238E27FC236}">
                <a16:creationId xmlns:a16="http://schemas.microsoft.com/office/drawing/2014/main" id="{349DC071-FD13-4E9F-862F-39C940980058}"/>
              </a:ext>
            </a:extLst>
          </p:cNvPr>
          <p:cNvSpPr/>
          <p:nvPr userDrawn="1"/>
        </p:nvSpPr>
        <p:spPr bwMode="auto">
          <a:xfrm>
            <a:off x="0" y="0"/>
            <a:ext cx="12192000" cy="6858000"/>
          </a:xfrm>
          <a:prstGeom prst="rect">
            <a:avLst/>
          </a:prstGeom>
          <a:gradFill>
            <a:gsLst>
              <a:gs pos="0">
                <a:srgbClr val="005495"/>
              </a:gs>
              <a:gs pos="100000">
                <a:srgbClr val="0075CC"/>
              </a:gs>
            </a:gsLst>
          </a:gradFill>
          <a:ln/>
          <a:effectLst/>
        </p:spPr>
        <p:style>
          <a:lnRef idx="1">
            <a:schemeClr val="accent1"/>
          </a:lnRef>
          <a:fillRef idx="3">
            <a:schemeClr val="accent1"/>
          </a:fillRef>
          <a:effectRef idx="2">
            <a:schemeClr val="accent1"/>
          </a:effectRef>
          <a:fontRef idx="minor">
            <a:schemeClr val="lt1"/>
          </a:fontRef>
        </p:style>
        <p:txBody>
          <a:bodyPr/>
          <a:lstStyle/>
          <a:p>
            <a:endParaRPr lang="en-US" sz="1800">
              <a:solidFill>
                <a:schemeClr val="bg1"/>
              </a:solidFill>
            </a:endParaRP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97A87C2B-C0D7-465F-A2C1-383D1D493A00}" type="slidenum">
              <a:rPr lang="en-US" smtClean="0"/>
              <a:pPr/>
              <a:t>‹#›</a:t>
            </a:fld>
            <a:endParaRPr lang="en-US" dirty="0"/>
          </a:p>
        </p:txBody>
      </p:sp>
    </p:spTree>
    <p:extLst>
      <p:ext uri="{BB962C8B-B14F-4D97-AF65-F5344CB8AC3E}">
        <p14:creationId xmlns:p14="http://schemas.microsoft.com/office/powerpoint/2010/main" val="2863628308"/>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End Slide - White">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204619" y="2057400"/>
            <a:ext cx="5892800" cy="1752600"/>
          </a:xfrm>
        </p:spPr>
        <p:txBody>
          <a:bodyPr/>
          <a:lstStyle>
            <a:lvl1pPr marL="0" indent="0" algn="ctr">
              <a:buNone/>
              <a:defRPr sz="18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Info </a:t>
            </a:r>
            <a:r>
              <a:rPr lang="en-US" dirty="0"/>
              <a:t>for more information</a:t>
            </a:r>
          </a:p>
        </p:txBody>
      </p:sp>
      <p:sp>
        <p:nvSpPr>
          <p:cNvPr id="6" name="TextBox 5"/>
          <p:cNvSpPr txBox="1"/>
          <p:nvPr userDrawn="1"/>
        </p:nvSpPr>
        <p:spPr>
          <a:xfrm>
            <a:off x="3048000" y="5181600"/>
            <a:ext cx="5892800" cy="369332"/>
          </a:xfrm>
          <a:prstGeom prst="rect">
            <a:avLst/>
          </a:prstGeom>
          <a:noFill/>
        </p:spPr>
        <p:txBody>
          <a:bodyPr wrap="square" rtlCol="0">
            <a:spAutoFit/>
          </a:bodyPr>
          <a:lstStyle/>
          <a:p>
            <a:endParaRPr lang="en-US" sz="1800" dirty="0"/>
          </a:p>
        </p:txBody>
      </p:sp>
      <p:grpSp>
        <p:nvGrpSpPr>
          <p:cNvPr id="15" name="Group 14">
            <a:extLst>
              <a:ext uri="{FF2B5EF4-FFF2-40B4-BE49-F238E27FC236}">
                <a16:creationId xmlns:a16="http://schemas.microsoft.com/office/drawing/2014/main" id="{1D10228D-2AB9-4C6B-A4CF-70BEB1D798A1}"/>
              </a:ext>
            </a:extLst>
          </p:cNvPr>
          <p:cNvGrpSpPr/>
          <p:nvPr userDrawn="1"/>
        </p:nvGrpSpPr>
        <p:grpSpPr>
          <a:xfrm>
            <a:off x="4836590" y="5943600"/>
            <a:ext cx="2315619" cy="657115"/>
            <a:chOff x="3327935" y="6096000"/>
            <a:chExt cx="2216129" cy="657115"/>
          </a:xfrm>
        </p:grpSpPr>
        <p:pic>
          <p:nvPicPr>
            <p:cNvPr id="18" name="Picture 17">
              <a:extLst>
                <a:ext uri="{FF2B5EF4-FFF2-40B4-BE49-F238E27FC236}">
                  <a16:creationId xmlns:a16="http://schemas.microsoft.com/office/drawing/2014/main" id="{14752E41-81F9-4985-B430-38362A8EC1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27935" y="6170185"/>
              <a:ext cx="1149329" cy="548640"/>
            </a:xfrm>
            <a:prstGeom prst="rect">
              <a:avLst/>
            </a:prstGeom>
          </p:spPr>
        </p:pic>
        <p:pic>
          <p:nvPicPr>
            <p:cNvPr id="21" name="Picture 20" descr="Text, logo, company name&#10;&#10;Description automatically generated">
              <a:extLst>
                <a:ext uri="{FF2B5EF4-FFF2-40B4-BE49-F238E27FC236}">
                  <a16:creationId xmlns:a16="http://schemas.microsoft.com/office/drawing/2014/main" id="{3F827055-7A9E-41A2-8CAC-16106E30E4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0" y="6096000"/>
              <a:ext cx="972064" cy="657115"/>
            </a:xfrm>
            <a:prstGeom prst="rect">
              <a:avLst/>
            </a:prstGeom>
          </p:spPr>
        </p:pic>
      </p:grpSp>
      <p:sp>
        <p:nvSpPr>
          <p:cNvPr id="2" name="TextBox 1">
            <a:extLst>
              <a:ext uri="{FF2B5EF4-FFF2-40B4-BE49-F238E27FC236}">
                <a16:creationId xmlns:a16="http://schemas.microsoft.com/office/drawing/2014/main" id="{215AD87A-2FB0-4154-99CF-92C83A96ACB2}"/>
              </a:ext>
            </a:extLst>
          </p:cNvPr>
          <p:cNvSpPr txBox="1"/>
          <p:nvPr userDrawn="1"/>
        </p:nvSpPr>
        <p:spPr>
          <a:xfrm>
            <a:off x="3204619" y="1524000"/>
            <a:ext cx="5892800" cy="523220"/>
          </a:xfrm>
          <a:prstGeom prst="rect">
            <a:avLst/>
          </a:prstGeom>
          <a:noFill/>
        </p:spPr>
        <p:txBody>
          <a:bodyPr wrap="square" rtlCol="0">
            <a:spAutoFit/>
          </a:bodyPr>
          <a:lstStyle/>
          <a:p>
            <a:pPr algn="ctr"/>
            <a:r>
              <a:rPr lang="en-US" sz="2800" b="1" dirty="0">
                <a:solidFill>
                  <a:schemeClr val="tx1"/>
                </a:solidFill>
                <a:latin typeface="Arial" panose="020B0604020202020204" pitchFamily="34" charset="0"/>
                <a:cs typeface="Arial" panose="020B0604020202020204" pitchFamily="34" charset="0"/>
              </a:rPr>
              <a:t>Questions?</a:t>
            </a:r>
          </a:p>
        </p:txBody>
      </p:sp>
      <p:cxnSp>
        <p:nvCxnSpPr>
          <p:cNvPr id="16" name="Straight Connector 15">
            <a:extLst>
              <a:ext uri="{FF2B5EF4-FFF2-40B4-BE49-F238E27FC236}">
                <a16:creationId xmlns:a16="http://schemas.microsoft.com/office/drawing/2014/main" id="{3EE59EA4-3BE9-4A5D-8E07-E24CB38CB5A3}"/>
              </a:ext>
            </a:extLst>
          </p:cNvPr>
          <p:cNvCxnSpPr/>
          <p:nvPr userDrawn="1"/>
        </p:nvCxnSpPr>
        <p:spPr>
          <a:xfrm>
            <a:off x="0" y="1097280"/>
            <a:ext cx="12192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32DC460-8DDE-4C50-B562-8F0B9864436E}"/>
              </a:ext>
            </a:extLst>
          </p:cNvPr>
          <p:cNvCxnSpPr/>
          <p:nvPr userDrawn="1"/>
        </p:nvCxnSpPr>
        <p:spPr>
          <a:xfrm>
            <a:off x="0" y="5715000"/>
            <a:ext cx="12192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5582189-037C-42C0-AA17-AA6156FB0E64}"/>
              </a:ext>
            </a:extLst>
          </p:cNvPr>
          <p:cNvSpPr txBox="1"/>
          <p:nvPr userDrawn="1"/>
        </p:nvSpPr>
        <p:spPr>
          <a:xfrm>
            <a:off x="1371600" y="5124676"/>
            <a:ext cx="3175616" cy="276999"/>
          </a:xfrm>
          <a:prstGeom prst="rect">
            <a:avLst/>
          </a:prstGeom>
          <a:noFill/>
          <a:ln>
            <a:noFill/>
          </a:ln>
        </p:spPr>
        <p:txBody>
          <a:bodyPr wrap="square" rtlCol="0">
            <a:spAutoFit/>
          </a:bodyPr>
          <a:lstStyle/>
          <a:p>
            <a:r>
              <a:rPr lang="en-US" sz="1200" dirty="0">
                <a:solidFill>
                  <a:schemeClr val="tx1"/>
                </a:solidFill>
                <a:latin typeface="Arial" panose="020B0604020202020204" pitchFamily="34" charset="0"/>
                <a:cs typeface="Arial" panose="020B0604020202020204" pitchFamily="34" charset="0"/>
              </a:rPr>
              <a:t>Twitter: </a:t>
            </a:r>
            <a:r>
              <a:rPr lang="en-US" sz="1200" dirty="0" err="1">
                <a:solidFill>
                  <a:schemeClr val="tx1"/>
                </a:solidFill>
                <a:latin typeface="Arial" panose="020B0604020202020204" pitchFamily="34" charset="0"/>
                <a:cs typeface="Arial" panose="020B0604020202020204" pitchFamily="34" charset="0"/>
              </a:rPr>
              <a:t>CPENews</a:t>
            </a:r>
            <a:r>
              <a:rPr lang="en-US" sz="1200" baseline="0" dirty="0">
                <a:solidFill>
                  <a:schemeClr val="tx1"/>
                </a:solidFill>
                <a:latin typeface="Arial" panose="020B0604020202020204" pitchFamily="34" charset="0"/>
                <a:cs typeface="Arial" panose="020B0604020202020204" pitchFamily="34" charset="0"/>
              </a:rPr>
              <a:t> and </a:t>
            </a:r>
            <a:r>
              <a:rPr lang="en-US" sz="1200" baseline="0" dirty="0" err="1">
                <a:solidFill>
                  <a:schemeClr val="tx1"/>
                </a:solidFill>
                <a:latin typeface="Arial" panose="020B0604020202020204" pitchFamily="34" charset="0"/>
                <a:cs typeface="Arial" panose="020B0604020202020204" pitchFamily="34" charset="0"/>
              </a:rPr>
              <a:t>CPEPres</a:t>
            </a:r>
            <a:endParaRPr lang="en-US" sz="1200" dirty="0">
              <a:solidFill>
                <a:schemeClr val="tx1"/>
              </a:solidFill>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F86D82AB-772B-4E1C-83EE-8DDC4A3BB369}"/>
              </a:ext>
            </a:extLst>
          </p:cNvPr>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894082" y="5040874"/>
            <a:ext cx="457200" cy="457200"/>
          </a:xfrm>
          <a:prstGeom prst="rect">
            <a:avLst/>
          </a:prstGeom>
        </p:spPr>
      </p:pic>
      <p:sp>
        <p:nvSpPr>
          <p:cNvPr id="26" name="TextBox 25">
            <a:extLst>
              <a:ext uri="{FF2B5EF4-FFF2-40B4-BE49-F238E27FC236}">
                <a16:creationId xmlns:a16="http://schemas.microsoft.com/office/drawing/2014/main" id="{419C8EA9-08BB-47EA-A344-287B2D16DD2B}"/>
              </a:ext>
            </a:extLst>
          </p:cNvPr>
          <p:cNvSpPr txBox="1"/>
          <p:nvPr userDrawn="1"/>
        </p:nvSpPr>
        <p:spPr>
          <a:xfrm>
            <a:off x="4267200" y="5132852"/>
            <a:ext cx="4343400" cy="276999"/>
          </a:xfrm>
          <a:prstGeom prst="rect">
            <a:avLst/>
          </a:prstGeom>
          <a:noFill/>
          <a:ln>
            <a:noFill/>
          </a:ln>
        </p:spPr>
        <p:txBody>
          <a:bodyPr wrap="square" rtlCol="0">
            <a:spAutoFit/>
          </a:bodyPr>
          <a:lstStyle/>
          <a:p>
            <a:r>
              <a:rPr lang="en-US" sz="1200" dirty="0">
                <a:solidFill>
                  <a:schemeClr val="tx1"/>
                </a:solidFill>
                <a:latin typeface="Arial" panose="020B0604020202020204" pitchFamily="34" charset="0"/>
                <a:cs typeface="Arial" panose="020B0604020202020204" pitchFamily="34" charset="0"/>
              </a:rPr>
              <a:t>Websites: http://cpe.ky.gov and http://kyhigheredmatters.org</a:t>
            </a:r>
          </a:p>
        </p:txBody>
      </p:sp>
      <p:pic>
        <p:nvPicPr>
          <p:cNvPr id="27" name="Picture 26">
            <a:extLst>
              <a:ext uri="{FF2B5EF4-FFF2-40B4-BE49-F238E27FC236}">
                <a16:creationId xmlns:a16="http://schemas.microsoft.com/office/drawing/2014/main" id="{62CF7AA9-DEC7-45B2-9DBA-2C146893FF3C}"/>
              </a:ext>
            </a:extLst>
          </p:cNvPr>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3810000" y="5049048"/>
            <a:ext cx="457200" cy="457200"/>
          </a:xfrm>
          <a:prstGeom prst="rect">
            <a:avLst/>
          </a:prstGeom>
        </p:spPr>
      </p:pic>
      <p:sp>
        <p:nvSpPr>
          <p:cNvPr id="28" name="TextBox 27">
            <a:extLst>
              <a:ext uri="{FF2B5EF4-FFF2-40B4-BE49-F238E27FC236}">
                <a16:creationId xmlns:a16="http://schemas.microsoft.com/office/drawing/2014/main" id="{16C9A99A-1F2B-43AF-8BE4-E0423E774117}"/>
              </a:ext>
            </a:extLst>
          </p:cNvPr>
          <p:cNvSpPr txBox="1"/>
          <p:nvPr userDrawn="1"/>
        </p:nvSpPr>
        <p:spPr>
          <a:xfrm>
            <a:off x="9144000" y="5133136"/>
            <a:ext cx="2111052" cy="276999"/>
          </a:xfrm>
          <a:prstGeom prst="rect">
            <a:avLst/>
          </a:prstGeom>
          <a:noFill/>
          <a:ln>
            <a:noFill/>
          </a:ln>
        </p:spPr>
        <p:txBody>
          <a:bodyPr wrap="square" rtlCol="0">
            <a:spAutoFit/>
          </a:bodyPr>
          <a:lstStyle/>
          <a:p>
            <a:r>
              <a:rPr lang="en-US" sz="1200" dirty="0">
                <a:solidFill>
                  <a:schemeClr val="tx1"/>
                </a:solidFill>
                <a:latin typeface="Arial" panose="020B0604020202020204" pitchFamily="34" charset="0"/>
                <a:cs typeface="Arial" panose="020B0604020202020204" pitchFamily="34" charset="0"/>
              </a:rPr>
              <a:t>Facebook: KYCPE</a:t>
            </a:r>
          </a:p>
        </p:txBody>
      </p:sp>
      <p:pic>
        <p:nvPicPr>
          <p:cNvPr id="29" name="Picture 28">
            <a:extLst>
              <a:ext uri="{FF2B5EF4-FFF2-40B4-BE49-F238E27FC236}">
                <a16:creationId xmlns:a16="http://schemas.microsoft.com/office/drawing/2014/main" id="{084C8BBD-7535-4120-96FB-A32DF4E51059}"/>
              </a:ext>
            </a:extLst>
          </p:cNvPr>
          <p:cNvPicPr>
            <a:picLocks/>
          </p:cNvPicPr>
          <p:nvPr userDrawn="1"/>
        </p:nvPicPr>
        <p:blipFill>
          <a:blip r:embed="rId6">
            <a:extLst>
              <a:ext uri="{28A0092B-C50C-407E-A947-70E740481C1C}">
                <a14:useLocalDpi xmlns:a14="http://schemas.microsoft.com/office/drawing/2010/main" val="0"/>
              </a:ext>
            </a:extLst>
          </a:blip>
          <a:stretch>
            <a:fillRect/>
          </a:stretch>
        </p:blipFill>
        <p:spPr>
          <a:xfrm>
            <a:off x="8610600" y="5044960"/>
            <a:ext cx="457200" cy="457200"/>
          </a:xfrm>
          <a:prstGeom prst="rect">
            <a:avLst/>
          </a:prstGeom>
        </p:spPr>
      </p:pic>
    </p:spTree>
    <p:extLst>
      <p:ext uri="{BB962C8B-B14F-4D97-AF65-F5344CB8AC3E}">
        <p14:creationId xmlns:p14="http://schemas.microsoft.com/office/powerpoint/2010/main" val="318898782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End Slide - Blue">
    <p:bg>
      <p:bgPr>
        <a:gradFill>
          <a:gsLst>
            <a:gs pos="0">
              <a:srgbClr val="005495"/>
            </a:gs>
            <a:gs pos="100000">
              <a:srgbClr val="0075CC"/>
            </a:gs>
          </a:gsLst>
          <a:lin ang="16200000" scaled="0"/>
        </a:gra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204619" y="2057400"/>
            <a:ext cx="5892800" cy="1752600"/>
          </a:xfrm>
        </p:spPr>
        <p:txBody>
          <a:bodyPr/>
          <a:lstStyle>
            <a:lvl1pPr marL="0" indent="0" algn="ctr">
              <a:buNone/>
              <a:defRPr sz="18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Info </a:t>
            </a:r>
            <a:r>
              <a:rPr lang="en-US" dirty="0"/>
              <a:t>for more information</a:t>
            </a:r>
          </a:p>
        </p:txBody>
      </p:sp>
      <p:sp>
        <p:nvSpPr>
          <p:cNvPr id="6" name="TextBox 5"/>
          <p:cNvSpPr txBox="1"/>
          <p:nvPr userDrawn="1"/>
        </p:nvSpPr>
        <p:spPr>
          <a:xfrm>
            <a:off x="3048000" y="5181600"/>
            <a:ext cx="5892800" cy="369332"/>
          </a:xfrm>
          <a:prstGeom prst="rect">
            <a:avLst/>
          </a:prstGeom>
          <a:noFill/>
        </p:spPr>
        <p:txBody>
          <a:bodyPr wrap="square" rtlCol="0">
            <a:spAutoFit/>
          </a:bodyPr>
          <a:lstStyle/>
          <a:p>
            <a:endParaRPr lang="en-US" sz="1800" dirty="0"/>
          </a:p>
        </p:txBody>
      </p:sp>
      <p:sp>
        <p:nvSpPr>
          <p:cNvPr id="13" name="TextBox 12"/>
          <p:cNvSpPr txBox="1"/>
          <p:nvPr userDrawn="1"/>
        </p:nvSpPr>
        <p:spPr>
          <a:xfrm>
            <a:off x="1371600" y="5124676"/>
            <a:ext cx="3175616" cy="276999"/>
          </a:xfrm>
          <a:prstGeom prst="rect">
            <a:avLst/>
          </a:prstGeom>
          <a:noFill/>
          <a:ln>
            <a:noFill/>
          </a:ln>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Twitter: </a:t>
            </a:r>
            <a:r>
              <a:rPr lang="en-US" sz="1200" dirty="0" err="1">
                <a:solidFill>
                  <a:schemeClr val="bg1"/>
                </a:solidFill>
                <a:latin typeface="Arial" panose="020B0604020202020204" pitchFamily="34" charset="0"/>
                <a:cs typeface="Arial" panose="020B0604020202020204" pitchFamily="34" charset="0"/>
              </a:rPr>
              <a:t>CPENews</a:t>
            </a:r>
            <a:r>
              <a:rPr lang="en-US" sz="1200" baseline="0" dirty="0">
                <a:solidFill>
                  <a:schemeClr val="bg1"/>
                </a:solidFill>
                <a:latin typeface="Arial" panose="020B0604020202020204" pitchFamily="34" charset="0"/>
                <a:cs typeface="Arial" panose="020B0604020202020204" pitchFamily="34" charset="0"/>
              </a:rPr>
              <a:t> and </a:t>
            </a:r>
            <a:r>
              <a:rPr lang="en-US" sz="1200" baseline="0" dirty="0" err="1">
                <a:solidFill>
                  <a:schemeClr val="bg1"/>
                </a:solidFill>
                <a:latin typeface="Arial" panose="020B0604020202020204" pitchFamily="34" charset="0"/>
                <a:cs typeface="Arial" panose="020B0604020202020204" pitchFamily="34" charset="0"/>
              </a:rPr>
              <a:t>CPEPres</a:t>
            </a:r>
            <a:endParaRPr lang="en-US" sz="1200" dirty="0">
              <a:solidFill>
                <a:schemeClr val="bg1"/>
              </a:solidFill>
              <a:latin typeface="Arial" panose="020B0604020202020204" pitchFamily="34" charset="0"/>
              <a:cs typeface="Arial" panose="020B0604020202020204" pitchFamily="34" charset="0"/>
            </a:endParaRPr>
          </a:p>
        </p:txBody>
      </p:sp>
      <p:pic>
        <p:nvPicPr>
          <p:cNvPr id="14" name="Picture 13"/>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894082" y="5040874"/>
            <a:ext cx="457200" cy="457200"/>
          </a:xfrm>
          <a:prstGeom prst="rect">
            <a:avLst/>
          </a:prstGeom>
        </p:spPr>
      </p:pic>
      <p:sp>
        <p:nvSpPr>
          <p:cNvPr id="17" name="TextBox 16"/>
          <p:cNvSpPr txBox="1"/>
          <p:nvPr userDrawn="1"/>
        </p:nvSpPr>
        <p:spPr>
          <a:xfrm>
            <a:off x="4267200" y="5132852"/>
            <a:ext cx="4343400" cy="276999"/>
          </a:xfrm>
          <a:prstGeom prst="rect">
            <a:avLst/>
          </a:prstGeom>
          <a:noFill/>
          <a:ln>
            <a:noFill/>
          </a:ln>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Websites: http://cpe.ky.gov and http://kyhigheredmatters.org</a:t>
            </a:r>
          </a:p>
        </p:txBody>
      </p:sp>
      <p:pic>
        <p:nvPicPr>
          <p:cNvPr id="19" name="Picture 18"/>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3810000" y="5049048"/>
            <a:ext cx="457200" cy="457200"/>
          </a:xfrm>
          <a:prstGeom prst="rect">
            <a:avLst/>
          </a:prstGeom>
        </p:spPr>
      </p:pic>
      <p:sp>
        <p:nvSpPr>
          <p:cNvPr id="22" name="TextBox 21"/>
          <p:cNvSpPr txBox="1"/>
          <p:nvPr userDrawn="1"/>
        </p:nvSpPr>
        <p:spPr>
          <a:xfrm>
            <a:off x="9144000" y="5133136"/>
            <a:ext cx="2111052" cy="276999"/>
          </a:xfrm>
          <a:prstGeom prst="rect">
            <a:avLst/>
          </a:prstGeom>
          <a:noFill/>
          <a:ln>
            <a:noFill/>
          </a:ln>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Facebook: KYCPE</a:t>
            </a:r>
          </a:p>
        </p:txBody>
      </p:sp>
      <p:pic>
        <p:nvPicPr>
          <p:cNvPr id="24" name="Picture 23"/>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8610600" y="5044960"/>
            <a:ext cx="457200" cy="457200"/>
          </a:xfrm>
          <a:prstGeom prst="rect">
            <a:avLst/>
          </a:prstGeom>
        </p:spPr>
      </p:pic>
      <p:grpSp>
        <p:nvGrpSpPr>
          <p:cNvPr id="15" name="Group 14">
            <a:extLst>
              <a:ext uri="{FF2B5EF4-FFF2-40B4-BE49-F238E27FC236}">
                <a16:creationId xmlns:a16="http://schemas.microsoft.com/office/drawing/2014/main" id="{1D10228D-2AB9-4C6B-A4CF-70BEB1D798A1}"/>
              </a:ext>
            </a:extLst>
          </p:cNvPr>
          <p:cNvGrpSpPr/>
          <p:nvPr userDrawn="1"/>
        </p:nvGrpSpPr>
        <p:grpSpPr>
          <a:xfrm>
            <a:off x="4836590" y="5943600"/>
            <a:ext cx="2315619" cy="657115"/>
            <a:chOff x="3327935" y="6096000"/>
            <a:chExt cx="2216129" cy="657115"/>
          </a:xfrm>
        </p:grpSpPr>
        <p:pic>
          <p:nvPicPr>
            <p:cNvPr id="18" name="Picture 17">
              <a:extLst>
                <a:ext uri="{FF2B5EF4-FFF2-40B4-BE49-F238E27FC236}">
                  <a16:creationId xmlns:a16="http://schemas.microsoft.com/office/drawing/2014/main" id="{14752E41-81F9-4985-B430-38362A8EC1F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327935" y="6170185"/>
              <a:ext cx="1149329" cy="548640"/>
            </a:xfrm>
            <a:prstGeom prst="rect">
              <a:avLst/>
            </a:prstGeom>
          </p:spPr>
        </p:pic>
        <p:pic>
          <p:nvPicPr>
            <p:cNvPr id="21" name="Picture 20" descr="Text, logo, company name&#10;&#10;Description automatically generated">
              <a:extLst>
                <a:ext uri="{FF2B5EF4-FFF2-40B4-BE49-F238E27FC236}">
                  <a16:creationId xmlns:a16="http://schemas.microsoft.com/office/drawing/2014/main" id="{3F827055-7A9E-41A2-8CAC-16106E30E4F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0" y="6096000"/>
              <a:ext cx="972064" cy="657115"/>
            </a:xfrm>
            <a:prstGeom prst="rect">
              <a:avLst/>
            </a:prstGeom>
          </p:spPr>
        </p:pic>
      </p:grpSp>
      <p:sp>
        <p:nvSpPr>
          <p:cNvPr id="23" name="Title 1">
            <a:extLst>
              <a:ext uri="{FF2B5EF4-FFF2-40B4-BE49-F238E27FC236}">
                <a16:creationId xmlns:a16="http://schemas.microsoft.com/office/drawing/2014/main" id="{44CDA509-9E05-4E54-94D6-D89EE9F17DF5}"/>
              </a:ext>
            </a:extLst>
          </p:cNvPr>
          <p:cNvSpPr>
            <a:spLocks noGrp="1"/>
          </p:cNvSpPr>
          <p:nvPr>
            <p:ph type="title"/>
          </p:nvPr>
        </p:nvSpPr>
        <p:spPr>
          <a:xfrm>
            <a:off x="0" y="960120"/>
            <a:ext cx="12192000" cy="1097280"/>
          </a:xfrm>
        </p:spPr>
        <p:txBody>
          <a:bodyPr anchor="b" anchorCtr="0"/>
          <a:lstStyle>
            <a:lvl1pPr algn="ct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28746965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A87C2B-C0D7-465F-A2C1-383D1D493A00}" type="slidenum">
              <a:rPr lang="en-US" smtClean="0"/>
              <a:t>‹#›</a:t>
            </a:fld>
            <a:endParaRPr lang="en-US"/>
          </a:p>
        </p:txBody>
      </p:sp>
      <p:sp>
        <p:nvSpPr>
          <p:cNvPr id="7" name="Title 6"/>
          <p:cNvSpPr>
            <a:spLocks noGrp="1"/>
          </p:cNvSpPr>
          <p:nvPr>
            <p:ph type="title"/>
          </p:nvPr>
        </p:nvSpPr>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221517309"/>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Quote/HEM Title and Content">
    <p:spTree>
      <p:nvGrpSpPr>
        <p:cNvPr id="1" name=""/>
        <p:cNvGrpSpPr/>
        <p:nvPr/>
      </p:nvGrpSpPr>
      <p:grpSpPr>
        <a:xfrm>
          <a:off x="0" y="0"/>
          <a:ext cx="0" cy="0"/>
          <a:chOff x="0" y="0"/>
          <a:chExt cx="0" cy="0"/>
        </a:xfrm>
      </p:grpSpPr>
      <p:sp>
        <p:nvSpPr>
          <p:cNvPr id="7" name="Freeform 6"/>
          <p:cNvSpPr/>
          <p:nvPr userDrawn="1"/>
        </p:nvSpPr>
        <p:spPr bwMode="auto">
          <a:xfrm>
            <a:off x="0" y="0"/>
            <a:ext cx="12192000" cy="1371600"/>
          </a:xfrm>
          <a:prstGeom prst="rect">
            <a:avLst/>
          </a:prstGeom>
          <a:gradFill>
            <a:gsLst>
              <a:gs pos="0">
                <a:srgbClr val="005495"/>
              </a:gs>
              <a:gs pos="100000">
                <a:srgbClr val="0075CC"/>
              </a:gs>
            </a:gsLst>
          </a:grad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 name="Title 1"/>
          <p:cNvSpPr>
            <a:spLocks noGrp="1"/>
          </p:cNvSpPr>
          <p:nvPr>
            <p:ph type="title"/>
          </p:nvPr>
        </p:nvSpPr>
        <p:spPr>
          <a:xfrm>
            <a:off x="609600" y="152402"/>
            <a:ext cx="9448800" cy="1219198"/>
          </a:xfrm>
        </p:spPr>
        <p:txBody>
          <a:bodyPr anchor="ctr" anchorCtr="0"/>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711200" y="1534394"/>
            <a:ext cx="10871200" cy="44854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87C2B-C0D7-465F-A2C1-383D1D493A00}" type="slidenum">
              <a:rPr kumimoji="0" lang="en-US" sz="1000" b="0" i="0" u="none" strike="noStrike" kern="1200" cap="none" spc="0" normalizeH="0" baseline="0" noProof="0" smtClean="0">
                <a:ln>
                  <a:noFill/>
                </a:ln>
                <a:solidFill>
                  <a:srgbClr val="FFFFFF">
                    <a:lumMod val="5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14000" y="162793"/>
            <a:ext cx="1422400" cy="1066800"/>
          </a:xfrm>
          <a:prstGeom prst="rect">
            <a:avLst/>
          </a:prstGeom>
        </p:spPr>
      </p:pic>
    </p:spTree>
    <p:extLst>
      <p:ext uri="{BB962C8B-B14F-4D97-AF65-F5344CB8AC3E}">
        <p14:creationId xmlns:p14="http://schemas.microsoft.com/office/powerpoint/2010/main" val="3212251817"/>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entered Title Slide">
    <p:bg>
      <p:bgPr>
        <a:gradFill>
          <a:gsLst>
            <a:gs pos="0">
              <a:srgbClr val="005495"/>
            </a:gs>
            <a:gs pos="100000">
              <a:srgbClr val="0075CC"/>
            </a:gs>
          </a:gsLst>
          <a:lin ang="162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905000"/>
            <a:ext cx="10363200" cy="1905000"/>
          </a:xfrm>
        </p:spPr>
        <p:txBody>
          <a:bodyPr anchor="ctr" anchorCtr="0">
            <a:normAutofit/>
          </a:bodyPr>
          <a:lstStyle>
            <a:lvl1pPr algn="ctr">
              <a:defRPr sz="3200" b="1">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en-US" dirty="0"/>
              <a:t>Presentation Title</a:t>
            </a:r>
          </a:p>
        </p:txBody>
      </p:sp>
      <p:sp>
        <p:nvSpPr>
          <p:cNvPr id="3" name="Subtitle 2"/>
          <p:cNvSpPr>
            <a:spLocks noGrp="1"/>
          </p:cNvSpPr>
          <p:nvPr>
            <p:ph type="subTitle" idx="1" hasCustomPrompt="1"/>
          </p:nvPr>
        </p:nvSpPr>
        <p:spPr>
          <a:xfrm>
            <a:off x="3048000" y="4186101"/>
            <a:ext cx="5892800" cy="1752600"/>
          </a:xfrm>
        </p:spPr>
        <p:txBody>
          <a:bodyPr anchor="ctr" anchorCtr="0"/>
          <a:lstStyle>
            <a:lvl1pPr marL="0" indent="0" algn="ctr">
              <a:buNone/>
              <a:defRPr sz="1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a:t>
            </a:r>
          </a:p>
          <a:p>
            <a:r>
              <a:rPr lang="en-US" dirty="0"/>
              <a:t>Job Title</a:t>
            </a:r>
          </a:p>
          <a:p>
            <a:r>
              <a:rPr lang="en-US" dirty="0"/>
              <a:t>Date</a:t>
            </a:r>
          </a:p>
        </p:txBody>
      </p:sp>
      <p:cxnSp>
        <p:nvCxnSpPr>
          <p:cNvPr id="7" name="Straight Connector 6">
            <a:extLst>
              <a:ext uri="{FF2B5EF4-FFF2-40B4-BE49-F238E27FC236}">
                <a16:creationId xmlns:a16="http://schemas.microsoft.com/office/drawing/2014/main" id="{237904FD-90D3-48BA-9B27-373B7DB0B618}"/>
              </a:ext>
            </a:extLst>
          </p:cNvPr>
          <p:cNvCxnSpPr/>
          <p:nvPr userDrawn="1"/>
        </p:nvCxnSpPr>
        <p:spPr>
          <a:xfrm>
            <a:off x="914400" y="3962400"/>
            <a:ext cx="10363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58B85B03-6DDD-4E85-AF80-61CC151BC7D2}"/>
              </a:ext>
            </a:extLst>
          </p:cNvPr>
          <p:cNvGrpSpPr/>
          <p:nvPr userDrawn="1"/>
        </p:nvGrpSpPr>
        <p:grpSpPr>
          <a:xfrm>
            <a:off x="4800599" y="6048486"/>
            <a:ext cx="2362201" cy="657115"/>
            <a:chOff x="3327935" y="6096000"/>
            <a:chExt cx="2216129" cy="657115"/>
          </a:xfrm>
        </p:grpSpPr>
        <p:pic>
          <p:nvPicPr>
            <p:cNvPr id="8" name="Picture 7">
              <a:extLst>
                <a:ext uri="{FF2B5EF4-FFF2-40B4-BE49-F238E27FC236}">
                  <a16:creationId xmlns:a16="http://schemas.microsoft.com/office/drawing/2014/main" id="{9F1B2801-2C50-43CF-B395-51F97470751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27935" y="6170185"/>
              <a:ext cx="1149329" cy="548640"/>
            </a:xfrm>
            <a:prstGeom prst="rect">
              <a:avLst/>
            </a:prstGeom>
          </p:spPr>
        </p:pic>
        <p:pic>
          <p:nvPicPr>
            <p:cNvPr id="9" name="Picture 8" descr="Text, logo, company name&#10;&#10;Description automatically generated">
              <a:extLst>
                <a:ext uri="{FF2B5EF4-FFF2-40B4-BE49-F238E27FC236}">
                  <a16:creationId xmlns:a16="http://schemas.microsoft.com/office/drawing/2014/main" id="{E0E710DA-D332-4F7D-BD21-4CF7CA8184E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0" y="6096000"/>
              <a:ext cx="972064" cy="657115"/>
            </a:xfrm>
            <a:prstGeom prst="rect">
              <a:avLst/>
            </a:prstGeom>
          </p:spPr>
        </p:pic>
      </p:grpSp>
    </p:spTree>
    <p:extLst>
      <p:ext uri="{BB962C8B-B14F-4D97-AF65-F5344CB8AC3E}">
        <p14:creationId xmlns:p14="http://schemas.microsoft.com/office/powerpoint/2010/main" val="1597088226"/>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Right-Aligned Title Slide">
    <p:bg>
      <p:bgPr>
        <a:gradFill>
          <a:gsLst>
            <a:gs pos="0">
              <a:srgbClr val="005495"/>
            </a:gs>
            <a:gs pos="100000">
              <a:srgbClr val="0075CC"/>
            </a:gs>
          </a:gsLst>
          <a:lin ang="16200000" scaled="0"/>
        </a:gra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267200" y="990601"/>
            <a:ext cx="7315200" cy="2738301"/>
          </a:xfrm>
        </p:spPr>
        <p:txBody>
          <a:bodyPr anchor="b" anchorCtr="0">
            <a:normAutofit/>
          </a:bodyPr>
          <a:lstStyle>
            <a:lvl1pPr algn="l">
              <a:defRPr sz="3200" b="1">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en-US" dirty="0"/>
              <a:t>Presentation Title</a:t>
            </a:r>
          </a:p>
        </p:txBody>
      </p:sp>
      <p:sp>
        <p:nvSpPr>
          <p:cNvPr id="14" name="Subtitle 2"/>
          <p:cNvSpPr>
            <a:spLocks noGrp="1"/>
          </p:cNvSpPr>
          <p:nvPr>
            <p:ph type="subTitle" idx="1" hasCustomPrompt="1"/>
          </p:nvPr>
        </p:nvSpPr>
        <p:spPr>
          <a:xfrm>
            <a:off x="4267200" y="4060371"/>
            <a:ext cx="7315200" cy="1920240"/>
          </a:xfrm>
        </p:spPr>
        <p:txBody>
          <a:bodyPr lIns="182880" rIns="182880"/>
          <a:lstStyle>
            <a:lvl1pPr marL="0" indent="0" algn="l">
              <a:buNone/>
              <a:defRPr sz="1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a:t>
            </a:r>
          </a:p>
          <a:p>
            <a:r>
              <a:rPr lang="en-US" dirty="0"/>
              <a:t>Job Title</a:t>
            </a:r>
          </a:p>
          <a:p>
            <a:r>
              <a:rPr lang="en-US" dirty="0"/>
              <a:t>Date</a:t>
            </a:r>
          </a:p>
        </p:txBody>
      </p:sp>
      <p:cxnSp>
        <p:nvCxnSpPr>
          <p:cNvPr id="7" name="Straight Connector 6">
            <a:extLst>
              <a:ext uri="{FF2B5EF4-FFF2-40B4-BE49-F238E27FC236}">
                <a16:creationId xmlns:a16="http://schemas.microsoft.com/office/drawing/2014/main" id="{81D4DED5-2971-4D39-984A-0B9A1DD86F67}"/>
              </a:ext>
            </a:extLst>
          </p:cNvPr>
          <p:cNvCxnSpPr/>
          <p:nvPr userDrawn="1"/>
        </p:nvCxnSpPr>
        <p:spPr>
          <a:xfrm>
            <a:off x="4419600" y="3886200"/>
            <a:ext cx="71323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1794D5CC-7F60-4DF7-90E8-E431E6627C75}"/>
              </a:ext>
            </a:extLst>
          </p:cNvPr>
          <p:cNvGrpSpPr/>
          <p:nvPr userDrawn="1"/>
        </p:nvGrpSpPr>
        <p:grpSpPr>
          <a:xfrm>
            <a:off x="9372600" y="6096000"/>
            <a:ext cx="2209800" cy="657115"/>
            <a:chOff x="3327935" y="6096000"/>
            <a:chExt cx="2216129" cy="657115"/>
          </a:xfrm>
        </p:grpSpPr>
        <p:pic>
          <p:nvPicPr>
            <p:cNvPr id="10" name="Picture 9">
              <a:extLst>
                <a:ext uri="{FF2B5EF4-FFF2-40B4-BE49-F238E27FC236}">
                  <a16:creationId xmlns:a16="http://schemas.microsoft.com/office/drawing/2014/main" id="{80EFF173-8A0A-4EED-81D0-7D0459B95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27935" y="6170185"/>
              <a:ext cx="1149329" cy="548640"/>
            </a:xfrm>
            <a:prstGeom prst="rect">
              <a:avLst/>
            </a:prstGeom>
          </p:spPr>
        </p:pic>
        <p:pic>
          <p:nvPicPr>
            <p:cNvPr id="11" name="Picture 10" descr="Text, logo, company name&#10;&#10;Description automatically generated">
              <a:extLst>
                <a:ext uri="{FF2B5EF4-FFF2-40B4-BE49-F238E27FC236}">
                  <a16:creationId xmlns:a16="http://schemas.microsoft.com/office/drawing/2014/main" id="{4051D5B1-F508-4399-9864-D56305A25A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0" y="6096000"/>
              <a:ext cx="972064" cy="657115"/>
            </a:xfrm>
            <a:prstGeom prst="rect">
              <a:avLst/>
            </a:prstGeom>
          </p:spPr>
        </p:pic>
      </p:grpSp>
    </p:spTree>
    <p:extLst>
      <p:ext uri="{BB962C8B-B14F-4D97-AF65-F5344CB8AC3E}">
        <p14:creationId xmlns:p14="http://schemas.microsoft.com/office/powerpoint/2010/main" val="2816291663"/>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Right-Aligned Title Slide with Photo">
    <p:bg>
      <p:bgPr>
        <a:gradFill>
          <a:gsLst>
            <a:gs pos="0">
              <a:srgbClr val="005495"/>
            </a:gs>
            <a:gs pos="100000">
              <a:srgbClr val="0075CC"/>
            </a:gs>
          </a:gsLst>
          <a:lin ang="16200000" scaled="0"/>
        </a:gra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6096000" y="990601"/>
            <a:ext cx="5791200" cy="2738301"/>
          </a:xfrm>
        </p:spPr>
        <p:txBody>
          <a:bodyPr anchor="b" anchorCtr="0">
            <a:normAutofit/>
          </a:bodyPr>
          <a:lstStyle>
            <a:lvl1pPr algn="l">
              <a:defRPr sz="3200" b="1">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en-US" dirty="0"/>
              <a:t>Presentation Title</a:t>
            </a:r>
          </a:p>
        </p:txBody>
      </p:sp>
      <p:sp>
        <p:nvSpPr>
          <p:cNvPr id="14" name="Subtitle 2"/>
          <p:cNvSpPr>
            <a:spLocks noGrp="1"/>
          </p:cNvSpPr>
          <p:nvPr>
            <p:ph type="subTitle" idx="1" hasCustomPrompt="1"/>
          </p:nvPr>
        </p:nvSpPr>
        <p:spPr>
          <a:xfrm>
            <a:off x="6096000" y="4060370"/>
            <a:ext cx="5791200" cy="1920240"/>
          </a:xfrm>
        </p:spPr>
        <p:txBody>
          <a:bodyPr lIns="182880" rIns="182880"/>
          <a:lstStyle>
            <a:lvl1pPr marL="0" indent="0" algn="l">
              <a:buNone/>
              <a:defRPr sz="1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a:t>
            </a:r>
          </a:p>
          <a:p>
            <a:r>
              <a:rPr lang="en-US" dirty="0"/>
              <a:t>Job Title</a:t>
            </a:r>
          </a:p>
          <a:p>
            <a:r>
              <a:rPr lang="en-US" dirty="0"/>
              <a:t>Date</a:t>
            </a:r>
          </a:p>
        </p:txBody>
      </p:sp>
      <p:cxnSp>
        <p:nvCxnSpPr>
          <p:cNvPr id="7" name="Straight Connector 6">
            <a:extLst>
              <a:ext uri="{FF2B5EF4-FFF2-40B4-BE49-F238E27FC236}">
                <a16:creationId xmlns:a16="http://schemas.microsoft.com/office/drawing/2014/main" id="{81D4DED5-2971-4D39-984A-0B9A1DD86F67}"/>
              </a:ext>
            </a:extLst>
          </p:cNvPr>
          <p:cNvCxnSpPr>
            <a:cxnSpLocks/>
          </p:cNvCxnSpPr>
          <p:nvPr userDrawn="1"/>
        </p:nvCxnSpPr>
        <p:spPr>
          <a:xfrm>
            <a:off x="6248400" y="3886200"/>
            <a:ext cx="56692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1794D5CC-7F60-4DF7-90E8-E431E6627C75}"/>
              </a:ext>
            </a:extLst>
          </p:cNvPr>
          <p:cNvGrpSpPr/>
          <p:nvPr userDrawn="1"/>
        </p:nvGrpSpPr>
        <p:grpSpPr>
          <a:xfrm>
            <a:off x="9372600" y="6096000"/>
            <a:ext cx="2209800" cy="657115"/>
            <a:chOff x="3327935" y="6096000"/>
            <a:chExt cx="2216129" cy="657115"/>
          </a:xfrm>
        </p:grpSpPr>
        <p:pic>
          <p:nvPicPr>
            <p:cNvPr id="10" name="Picture 9">
              <a:extLst>
                <a:ext uri="{FF2B5EF4-FFF2-40B4-BE49-F238E27FC236}">
                  <a16:creationId xmlns:a16="http://schemas.microsoft.com/office/drawing/2014/main" id="{80EFF173-8A0A-4EED-81D0-7D0459B95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27935" y="6170185"/>
              <a:ext cx="1149329" cy="548640"/>
            </a:xfrm>
            <a:prstGeom prst="rect">
              <a:avLst/>
            </a:prstGeom>
          </p:spPr>
        </p:pic>
        <p:pic>
          <p:nvPicPr>
            <p:cNvPr id="11" name="Picture 10" descr="Text, logo, company name&#10;&#10;Description automatically generated">
              <a:extLst>
                <a:ext uri="{FF2B5EF4-FFF2-40B4-BE49-F238E27FC236}">
                  <a16:creationId xmlns:a16="http://schemas.microsoft.com/office/drawing/2014/main" id="{4051D5B1-F508-4399-9864-D56305A25A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0" y="6096000"/>
              <a:ext cx="972064" cy="657115"/>
            </a:xfrm>
            <a:prstGeom prst="rect">
              <a:avLst/>
            </a:prstGeom>
          </p:spPr>
        </p:pic>
      </p:grpSp>
      <p:sp>
        <p:nvSpPr>
          <p:cNvPr id="5" name="Picture Placeholder 4">
            <a:extLst>
              <a:ext uri="{FF2B5EF4-FFF2-40B4-BE49-F238E27FC236}">
                <a16:creationId xmlns:a16="http://schemas.microsoft.com/office/drawing/2014/main" id="{D44167E4-DEBF-43D6-990F-676E011A3AE4}"/>
              </a:ext>
            </a:extLst>
          </p:cNvPr>
          <p:cNvSpPr>
            <a:spLocks noGrp="1"/>
          </p:cNvSpPr>
          <p:nvPr>
            <p:ph type="pic" sz="quarter" idx="10"/>
          </p:nvPr>
        </p:nvSpPr>
        <p:spPr>
          <a:xfrm>
            <a:off x="0" y="0"/>
            <a:ext cx="5562600" cy="6858000"/>
          </a:xfrm>
        </p:spPr>
        <p:txBody>
          <a:bodyPr/>
          <a:lstStyle>
            <a:lvl1pPr marL="0" indent="0">
              <a:buNone/>
              <a:defRPr/>
            </a:lvl1pPr>
          </a:lstStyle>
          <a:p>
            <a:endParaRPr lang="en-US" dirty="0"/>
          </a:p>
        </p:txBody>
      </p:sp>
    </p:spTree>
    <p:extLst>
      <p:ext uri="{BB962C8B-B14F-4D97-AF65-F5344CB8AC3E}">
        <p14:creationId xmlns:p14="http://schemas.microsoft.com/office/powerpoint/2010/main" val="3439074215"/>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Left-Aligned Title Slide">
    <p:bg>
      <p:bgPr>
        <a:gradFill>
          <a:gsLst>
            <a:gs pos="0">
              <a:srgbClr val="005495"/>
            </a:gs>
            <a:gs pos="100000">
              <a:srgbClr val="0075CC"/>
            </a:gs>
          </a:gsLst>
          <a:lin ang="16200000" scaled="0"/>
        </a:gra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33400" y="1081631"/>
            <a:ext cx="7315200" cy="2738301"/>
          </a:xfrm>
        </p:spPr>
        <p:txBody>
          <a:bodyPr anchor="b" anchorCtr="0">
            <a:normAutofit/>
          </a:bodyPr>
          <a:lstStyle>
            <a:lvl1pPr algn="l">
              <a:defRPr sz="3200" b="1">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en-US" dirty="0"/>
              <a:t>Presentation Title</a:t>
            </a:r>
          </a:p>
        </p:txBody>
      </p:sp>
      <p:sp>
        <p:nvSpPr>
          <p:cNvPr id="14" name="Subtitle 2"/>
          <p:cNvSpPr>
            <a:spLocks noGrp="1"/>
          </p:cNvSpPr>
          <p:nvPr>
            <p:ph type="subTitle" idx="1" hasCustomPrompt="1"/>
          </p:nvPr>
        </p:nvSpPr>
        <p:spPr>
          <a:xfrm>
            <a:off x="533400" y="4151400"/>
            <a:ext cx="7315200" cy="1920240"/>
          </a:xfrm>
        </p:spPr>
        <p:txBody>
          <a:bodyPr lIns="182880" rIns="182880"/>
          <a:lstStyle>
            <a:lvl1pPr marL="0" indent="0" algn="l">
              <a:buNone/>
              <a:defRPr sz="1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a:t>
            </a:r>
          </a:p>
          <a:p>
            <a:r>
              <a:rPr lang="en-US" dirty="0"/>
              <a:t>Job Title</a:t>
            </a:r>
          </a:p>
          <a:p>
            <a:r>
              <a:rPr lang="en-US" dirty="0"/>
              <a:t>Date</a:t>
            </a:r>
          </a:p>
        </p:txBody>
      </p:sp>
      <p:cxnSp>
        <p:nvCxnSpPr>
          <p:cNvPr id="7" name="Straight Connector 6">
            <a:extLst>
              <a:ext uri="{FF2B5EF4-FFF2-40B4-BE49-F238E27FC236}">
                <a16:creationId xmlns:a16="http://schemas.microsoft.com/office/drawing/2014/main" id="{81D4DED5-2971-4D39-984A-0B9A1DD86F67}"/>
              </a:ext>
            </a:extLst>
          </p:cNvPr>
          <p:cNvCxnSpPr/>
          <p:nvPr userDrawn="1"/>
        </p:nvCxnSpPr>
        <p:spPr>
          <a:xfrm>
            <a:off x="685800" y="3977230"/>
            <a:ext cx="71323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1794D5CC-7F60-4DF7-90E8-E431E6627C75}"/>
              </a:ext>
            </a:extLst>
          </p:cNvPr>
          <p:cNvGrpSpPr/>
          <p:nvPr userDrawn="1"/>
        </p:nvGrpSpPr>
        <p:grpSpPr>
          <a:xfrm>
            <a:off x="533400" y="6177332"/>
            <a:ext cx="2209800" cy="657115"/>
            <a:chOff x="3327935" y="6096000"/>
            <a:chExt cx="2216129" cy="657115"/>
          </a:xfrm>
        </p:grpSpPr>
        <p:pic>
          <p:nvPicPr>
            <p:cNvPr id="10" name="Picture 9">
              <a:extLst>
                <a:ext uri="{FF2B5EF4-FFF2-40B4-BE49-F238E27FC236}">
                  <a16:creationId xmlns:a16="http://schemas.microsoft.com/office/drawing/2014/main" id="{80EFF173-8A0A-4EED-81D0-7D0459B95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27935" y="6170185"/>
              <a:ext cx="1149329" cy="548640"/>
            </a:xfrm>
            <a:prstGeom prst="rect">
              <a:avLst/>
            </a:prstGeom>
          </p:spPr>
        </p:pic>
        <p:pic>
          <p:nvPicPr>
            <p:cNvPr id="11" name="Picture 10" descr="Text, logo, company name&#10;&#10;Description automatically generated">
              <a:extLst>
                <a:ext uri="{FF2B5EF4-FFF2-40B4-BE49-F238E27FC236}">
                  <a16:creationId xmlns:a16="http://schemas.microsoft.com/office/drawing/2014/main" id="{4051D5B1-F508-4399-9864-D56305A25A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0" y="6096000"/>
              <a:ext cx="972064" cy="657115"/>
            </a:xfrm>
            <a:prstGeom prst="rect">
              <a:avLst/>
            </a:prstGeom>
          </p:spPr>
        </p:pic>
      </p:grpSp>
    </p:spTree>
    <p:extLst>
      <p:ext uri="{BB962C8B-B14F-4D97-AF65-F5344CB8AC3E}">
        <p14:creationId xmlns:p14="http://schemas.microsoft.com/office/powerpoint/2010/main" val="119949148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DD883-47A3-AE6F-02B8-3B93DC6472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C4D2A5-6FCC-69AD-94C2-17C7FBB903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E96F50-EE79-C047-4569-70E35EF33D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AE0648-5F01-36B4-C57F-31FA97FB1345}"/>
              </a:ext>
            </a:extLst>
          </p:cNvPr>
          <p:cNvSpPr>
            <a:spLocks noGrp="1"/>
          </p:cNvSpPr>
          <p:nvPr>
            <p:ph type="dt" sz="half" idx="10"/>
          </p:nvPr>
        </p:nvSpPr>
        <p:spPr/>
        <p:txBody>
          <a:bodyPr/>
          <a:lstStyle/>
          <a:p>
            <a:fld id="{5F081A85-B5A4-425F-8A30-231844D96E64}" type="datetimeFigureOut">
              <a:rPr lang="en-US" smtClean="0"/>
              <a:t>4/29/2024</a:t>
            </a:fld>
            <a:endParaRPr lang="en-US"/>
          </a:p>
        </p:txBody>
      </p:sp>
      <p:sp>
        <p:nvSpPr>
          <p:cNvPr id="6" name="Footer Placeholder 5">
            <a:extLst>
              <a:ext uri="{FF2B5EF4-FFF2-40B4-BE49-F238E27FC236}">
                <a16:creationId xmlns:a16="http://schemas.microsoft.com/office/drawing/2014/main" id="{76FD2EC9-751F-6808-BA61-406EAC3626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00B7F3-686E-E21E-136F-BC0BA7CF2FA9}"/>
              </a:ext>
            </a:extLst>
          </p:cNvPr>
          <p:cNvSpPr>
            <a:spLocks noGrp="1"/>
          </p:cNvSpPr>
          <p:nvPr>
            <p:ph type="sldNum" sz="quarter" idx="12"/>
          </p:nvPr>
        </p:nvSpPr>
        <p:spPr/>
        <p:txBody>
          <a:bodyPr/>
          <a:lstStyle/>
          <a:p>
            <a:fld id="{4DE8202F-CBEF-46CE-8326-D829F7244E13}" type="slidenum">
              <a:rPr lang="en-US" smtClean="0"/>
              <a:t>‹#›</a:t>
            </a:fld>
            <a:endParaRPr lang="en-US"/>
          </a:p>
        </p:txBody>
      </p:sp>
    </p:spTree>
    <p:extLst>
      <p:ext uri="{BB962C8B-B14F-4D97-AF65-F5344CB8AC3E}">
        <p14:creationId xmlns:p14="http://schemas.microsoft.com/office/powerpoint/2010/main" val="17159225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Right-Aligned Title Slide with Photo">
    <p:bg>
      <p:bgPr>
        <a:gradFill>
          <a:gsLst>
            <a:gs pos="0">
              <a:srgbClr val="005495"/>
            </a:gs>
            <a:gs pos="100000">
              <a:srgbClr val="0075CC"/>
            </a:gs>
          </a:gsLst>
          <a:lin ang="16200000" scaled="0"/>
        </a:gra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30352" y="1078992"/>
            <a:ext cx="5791200" cy="2738301"/>
          </a:xfrm>
        </p:spPr>
        <p:txBody>
          <a:bodyPr anchor="b" anchorCtr="0">
            <a:normAutofit/>
          </a:bodyPr>
          <a:lstStyle>
            <a:lvl1pPr algn="l">
              <a:defRPr sz="3200" b="1">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en-US" dirty="0"/>
              <a:t>Presentation Title</a:t>
            </a:r>
          </a:p>
        </p:txBody>
      </p:sp>
      <p:sp>
        <p:nvSpPr>
          <p:cNvPr id="14" name="Subtitle 2"/>
          <p:cNvSpPr>
            <a:spLocks noGrp="1"/>
          </p:cNvSpPr>
          <p:nvPr>
            <p:ph type="subTitle" idx="1" hasCustomPrompt="1"/>
          </p:nvPr>
        </p:nvSpPr>
        <p:spPr>
          <a:xfrm>
            <a:off x="530352" y="4151376"/>
            <a:ext cx="5791200" cy="2011680"/>
          </a:xfrm>
        </p:spPr>
        <p:txBody>
          <a:bodyPr lIns="182880" rIns="182880"/>
          <a:lstStyle>
            <a:lvl1pPr marL="0" indent="0" algn="l">
              <a:buNone/>
              <a:defRPr sz="1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a:t>
            </a:r>
          </a:p>
          <a:p>
            <a:r>
              <a:rPr lang="en-US" dirty="0"/>
              <a:t>Job Title</a:t>
            </a:r>
          </a:p>
          <a:p>
            <a:r>
              <a:rPr lang="en-US" dirty="0"/>
              <a:t>Date</a:t>
            </a:r>
          </a:p>
        </p:txBody>
      </p:sp>
      <p:cxnSp>
        <p:nvCxnSpPr>
          <p:cNvPr id="7" name="Straight Connector 6">
            <a:extLst>
              <a:ext uri="{FF2B5EF4-FFF2-40B4-BE49-F238E27FC236}">
                <a16:creationId xmlns:a16="http://schemas.microsoft.com/office/drawing/2014/main" id="{81D4DED5-2971-4D39-984A-0B9A1DD86F67}"/>
              </a:ext>
            </a:extLst>
          </p:cNvPr>
          <p:cNvCxnSpPr>
            <a:cxnSpLocks/>
          </p:cNvCxnSpPr>
          <p:nvPr userDrawn="1"/>
        </p:nvCxnSpPr>
        <p:spPr>
          <a:xfrm>
            <a:off x="685800" y="3977640"/>
            <a:ext cx="56692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1794D5CC-7F60-4DF7-90E8-E431E6627C75}"/>
              </a:ext>
            </a:extLst>
          </p:cNvPr>
          <p:cNvGrpSpPr/>
          <p:nvPr userDrawn="1"/>
        </p:nvGrpSpPr>
        <p:grpSpPr>
          <a:xfrm>
            <a:off x="530352" y="6200885"/>
            <a:ext cx="2209800" cy="657115"/>
            <a:chOff x="3327935" y="6096000"/>
            <a:chExt cx="2216129" cy="657115"/>
          </a:xfrm>
        </p:grpSpPr>
        <p:pic>
          <p:nvPicPr>
            <p:cNvPr id="10" name="Picture 9">
              <a:extLst>
                <a:ext uri="{FF2B5EF4-FFF2-40B4-BE49-F238E27FC236}">
                  <a16:creationId xmlns:a16="http://schemas.microsoft.com/office/drawing/2014/main" id="{80EFF173-8A0A-4EED-81D0-7D0459B95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27935" y="6170185"/>
              <a:ext cx="1149329" cy="548640"/>
            </a:xfrm>
            <a:prstGeom prst="rect">
              <a:avLst/>
            </a:prstGeom>
          </p:spPr>
        </p:pic>
        <p:pic>
          <p:nvPicPr>
            <p:cNvPr id="11" name="Picture 10" descr="Text, logo, company name&#10;&#10;Description automatically generated">
              <a:extLst>
                <a:ext uri="{FF2B5EF4-FFF2-40B4-BE49-F238E27FC236}">
                  <a16:creationId xmlns:a16="http://schemas.microsoft.com/office/drawing/2014/main" id="{4051D5B1-F508-4399-9864-D56305A25A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0" y="6096000"/>
              <a:ext cx="972064" cy="657115"/>
            </a:xfrm>
            <a:prstGeom prst="rect">
              <a:avLst/>
            </a:prstGeom>
          </p:spPr>
        </p:pic>
      </p:grpSp>
      <p:sp>
        <p:nvSpPr>
          <p:cNvPr id="5" name="Picture Placeholder 4">
            <a:extLst>
              <a:ext uri="{FF2B5EF4-FFF2-40B4-BE49-F238E27FC236}">
                <a16:creationId xmlns:a16="http://schemas.microsoft.com/office/drawing/2014/main" id="{D44167E4-DEBF-43D6-990F-676E011A3AE4}"/>
              </a:ext>
            </a:extLst>
          </p:cNvPr>
          <p:cNvSpPr>
            <a:spLocks noGrp="1"/>
          </p:cNvSpPr>
          <p:nvPr>
            <p:ph type="pic" sz="quarter" idx="10"/>
          </p:nvPr>
        </p:nvSpPr>
        <p:spPr>
          <a:xfrm>
            <a:off x="6629400" y="0"/>
            <a:ext cx="5562600" cy="6858000"/>
          </a:xfrm>
        </p:spPr>
        <p:txBody>
          <a:bodyPr/>
          <a:lstStyle>
            <a:lvl1pPr marL="0" indent="0">
              <a:buNone/>
              <a:defRPr/>
            </a:lvl1pPr>
          </a:lstStyle>
          <a:p>
            <a:endParaRPr lang="en-US" dirty="0"/>
          </a:p>
        </p:txBody>
      </p:sp>
    </p:spTree>
    <p:extLst>
      <p:ext uri="{BB962C8B-B14F-4D97-AF65-F5344CB8AC3E}">
        <p14:creationId xmlns:p14="http://schemas.microsoft.com/office/powerpoint/2010/main" val="2572878628"/>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ne 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7A87C2B-C0D7-465F-A2C1-383D1D493A00}" type="slidenum">
              <a:rPr lang="en-US" smtClean="0"/>
              <a:t>‹#›</a:t>
            </a:fld>
            <a:endParaRPr lang="en-US"/>
          </a:p>
        </p:txBody>
      </p:sp>
    </p:spTree>
    <p:extLst>
      <p:ext uri="{BB962C8B-B14F-4D97-AF65-F5344CB8AC3E}">
        <p14:creationId xmlns:p14="http://schemas.microsoft.com/office/powerpoint/2010/main" val="268804497"/>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One Content Block - Blue Topper">
    <p:spTree>
      <p:nvGrpSpPr>
        <p:cNvPr id="1" name=""/>
        <p:cNvGrpSpPr/>
        <p:nvPr/>
      </p:nvGrpSpPr>
      <p:grpSpPr>
        <a:xfrm>
          <a:off x="0" y="0"/>
          <a:ext cx="0" cy="0"/>
          <a:chOff x="0" y="0"/>
          <a:chExt cx="0" cy="0"/>
        </a:xfrm>
      </p:grpSpPr>
      <p:sp>
        <p:nvSpPr>
          <p:cNvPr id="7" name="Freeform 6"/>
          <p:cNvSpPr/>
          <p:nvPr userDrawn="1"/>
        </p:nvSpPr>
        <p:spPr bwMode="auto">
          <a:xfrm>
            <a:off x="0" y="0"/>
            <a:ext cx="12192000" cy="1097280"/>
          </a:xfrm>
          <a:prstGeom prst="rect">
            <a:avLst/>
          </a:prstGeom>
          <a:gradFill>
            <a:gsLst>
              <a:gs pos="0">
                <a:srgbClr val="005495"/>
              </a:gs>
              <a:gs pos="100000">
                <a:srgbClr val="0075CC"/>
              </a:gs>
            </a:gsLst>
          </a:grad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sp>
        <p:nvSpPr>
          <p:cNvPr id="2" name="Title 1"/>
          <p:cNvSpPr>
            <a:spLocks noGrp="1"/>
          </p:cNvSpPr>
          <p:nvPr>
            <p:ph type="title"/>
          </p:nvPr>
        </p:nvSpPr>
        <p:spPr>
          <a:xfrm>
            <a:off x="0" y="0"/>
            <a:ext cx="12192000" cy="1097280"/>
          </a:xfrm>
        </p:spPr>
        <p:txBody>
          <a:bodyPr anchor="b" anchorCtr="0"/>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274320" y="1097280"/>
            <a:ext cx="11612880" cy="5029200"/>
          </a:xfrm>
        </p:spPr>
        <p:txBody>
          <a:bodyPr tIns="274320"/>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sz="1000"/>
            </a:lvl1pPr>
          </a:lstStyle>
          <a:p>
            <a:fld id="{97A87C2B-C0D7-465F-A2C1-383D1D493A00}" type="slidenum">
              <a:rPr lang="en-US" smtClean="0"/>
              <a:pPr/>
              <a:t>‹#›</a:t>
            </a:fld>
            <a:endParaRPr lang="en-US"/>
          </a:p>
        </p:txBody>
      </p:sp>
      <p:sp>
        <p:nvSpPr>
          <p:cNvPr id="8" name="TextBox 7">
            <a:extLst>
              <a:ext uri="{FF2B5EF4-FFF2-40B4-BE49-F238E27FC236}">
                <a16:creationId xmlns:a16="http://schemas.microsoft.com/office/drawing/2014/main" id="{3198A179-D5DE-4388-AB6D-AD438EE0EA50}"/>
              </a:ext>
            </a:extLst>
          </p:cNvPr>
          <p:cNvSpPr txBox="1"/>
          <p:nvPr userDrawn="1"/>
        </p:nvSpPr>
        <p:spPr>
          <a:xfrm>
            <a:off x="182880" y="6428601"/>
            <a:ext cx="7772400" cy="246221"/>
          </a:xfrm>
          <a:prstGeom prst="rect">
            <a:avLst/>
          </a:prstGeom>
          <a:noFill/>
        </p:spPr>
        <p:txBody>
          <a:bodyPr wrap="square" rtlCol="0">
            <a:spAutoFit/>
          </a:bodyPr>
          <a:lstStyle/>
          <a:p>
            <a:r>
              <a:rPr lang="en-US" sz="1000" dirty="0">
                <a:solidFill>
                  <a:schemeClr val="bg1">
                    <a:lumMod val="50000"/>
                  </a:schemeClr>
                </a:solidFill>
                <a:latin typeface="Arial" panose="020B0604020202020204" pitchFamily="34" charset="0"/>
                <a:cs typeface="Arial" panose="020B0604020202020204" pitchFamily="34" charset="0"/>
              </a:rPr>
              <a:t>Kentucky Council on Postsecondary Education</a:t>
            </a:r>
          </a:p>
        </p:txBody>
      </p:sp>
    </p:spTree>
    <p:extLst>
      <p:ext uri="{BB962C8B-B14F-4D97-AF65-F5344CB8AC3E}">
        <p14:creationId xmlns:p14="http://schemas.microsoft.com/office/powerpoint/2010/main" val="421248656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ne Content Block with Source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1"/>
          </p:nvPr>
        </p:nvSpPr>
        <p:spPr/>
        <p:txBody>
          <a:bodyPr/>
          <a:lstStyle/>
          <a:p>
            <a:fld id="{97A87C2B-C0D7-465F-A2C1-383D1D493A00}" type="slidenum">
              <a:rPr lang="en-US" smtClean="0"/>
              <a:pPr/>
              <a:t>‹#›</a:t>
            </a:fld>
            <a:endParaRPr lang="en-US"/>
          </a:p>
        </p:txBody>
      </p:sp>
      <p:sp>
        <p:nvSpPr>
          <p:cNvPr id="8" name="Text Placeholder 7"/>
          <p:cNvSpPr>
            <a:spLocks noGrp="1"/>
          </p:cNvSpPr>
          <p:nvPr>
            <p:ph type="body" sz="quarter" idx="13" hasCustomPrompt="1"/>
          </p:nvPr>
        </p:nvSpPr>
        <p:spPr>
          <a:xfrm>
            <a:off x="274320" y="6019800"/>
            <a:ext cx="11612880" cy="304800"/>
          </a:xfrm>
        </p:spPr>
        <p:txBody>
          <a:bodyPr tIns="91440"/>
          <a:lstStyle>
            <a:lvl1pPr marL="0" indent="0">
              <a:spcBef>
                <a:spcPts val="0"/>
              </a:spcBef>
              <a:buFontTx/>
              <a:buNone/>
              <a:defRPr sz="1000" i="1"/>
            </a:lvl1pPr>
          </a:lstStyle>
          <a:p>
            <a:pPr lvl="0"/>
            <a:r>
              <a:rPr lang="en-US" dirty="0"/>
              <a:t>Source: </a:t>
            </a:r>
          </a:p>
        </p:txBody>
      </p:sp>
      <p:sp>
        <p:nvSpPr>
          <p:cNvPr id="10" name="Content Placeholder 9"/>
          <p:cNvSpPr>
            <a:spLocks noGrp="1"/>
          </p:cNvSpPr>
          <p:nvPr>
            <p:ph sz="quarter" idx="14"/>
          </p:nvPr>
        </p:nvSpPr>
        <p:spPr>
          <a:xfrm>
            <a:off x="274320" y="1216152"/>
            <a:ext cx="11612880" cy="4800600"/>
          </a:xfrm>
        </p:spPr>
        <p:txBody>
          <a:bodyP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05030986"/>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One Content Block with Source - Blue Topper">
    <p:spTree>
      <p:nvGrpSpPr>
        <p:cNvPr id="1" name=""/>
        <p:cNvGrpSpPr/>
        <p:nvPr/>
      </p:nvGrpSpPr>
      <p:grpSpPr>
        <a:xfrm>
          <a:off x="0" y="0"/>
          <a:ext cx="0" cy="0"/>
          <a:chOff x="0" y="0"/>
          <a:chExt cx="0" cy="0"/>
        </a:xfrm>
      </p:grpSpPr>
      <p:sp>
        <p:nvSpPr>
          <p:cNvPr id="7" name="Freeform 6"/>
          <p:cNvSpPr/>
          <p:nvPr userDrawn="1"/>
        </p:nvSpPr>
        <p:spPr bwMode="auto">
          <a:xfrm>
            <a:off x="0" y="0"/>
            <a:ext cx="12192000" cy="1097280"/>
          </a:xfrm>
          <a:prstGeom prst="rect">
            <a:avLst/>
          </a:prstGeom>
          <a:gradFill>
            <a:gsLst>
              <a:gs pos="0">
                <a:srgbClr val="005495"/>
              </a:gs>
              <a:gs pos="100000">
                <a:srgbClr val="0075CC"/>
              </a:gs>
            </a:gsLst>
          </a:grad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sp>
        <p:nvSpPr>
          <p:cNvPr id="2" name="Title 1"/>
          <p:cNvSpPr>
            <a:spLocks noGrp="1"/>
          </p:cNvSpPr>
          <p:nvPr>
            <p:ph type="title"/>
          </p:nvPr>
        </p:nvSpPr>
        <p:spPr>
          <a:xfrm>
            <a:off x="0" y="0"/>
            <a:ext cx="12192000" cy="1097280"/>
          </a:xfrm>
        </p:spPr>
        <p:txBody>
          <a:bodyPr anchor="b" anchorCtr="0"/>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274320" y="1216152"/>
            <a:ext cx="11612880" cy="4800600"/>
          </a:xfrm>
        </p:spPr>
        <p:txBody>
          <a:bodyP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7A87C2B-C0D7-465F-A2C1-383D1D493A00}" type="slidenum">
              <a:rPr lang="en-US" smtClean="0"/>
              <a:t>‹#›</a:t>
            </a:fld>
            <a:endParaRPr lang="en-US"/>
          </a:p>
        </p:txBody>
      </p:sp>
      <p:sp>
        <p:nvSpPr>
          <p:cNvPr id="10" name="TextBox 9">
            <a:extLst>
              <a:ext uri="{FF2B5EF4-FFF2-40B4-BE49-F238E27FC236}">
                <a16:creationId xmlns:a16="http://schemas.microsoft.com/office/drawing/2014/main" id="{3BA97DC8-D707-46CD-9E34-133DD291B628}"/>
              </a:ext>
            </a:extLst>
          </p:cNvPr>
          <p:cNvSpPr txBox="1"/>
          <p:nvPr userDrawn="1"/>
        </p:nvSpPr>
        <p:spPr>
          <a:xfrm>
            <a:off x="182880" y="6428601"/>
            <a:ext cx="7772400" cy="246221"/>
          </a:xfrm>
          <a:prstGeom prst="rect">
            <a:avLst/>
          </a:prstGeom>
          <a:noFill/>
        </p:spPr>
        <p:txBody>
          <a:bodyPr wrap="square" rtlCol="0">
            <a:spAutoFit/>
          </a:bodyPr>
          <a:lstStyle/>
          <a:p>
            <a:r>
              <a:rPr lang="en-US" sz="1000" dirty="0">
                <a:solidFill>
                  <a:schemeClr val="bg1">
                    <a:lumMod val="50000"/>
                  </a:schemeClr>
                </a:solidFill>
                <a:latin typeface="Arial" panose="020B0604020202020204" pitchFamily="34" charset="0"/>
                <a:cs typeface="Arial" panose="020B0604020202020204" pitchFamily="34" charset="0"/>
              </a:rPr>
              <a:t>Kentucky Council on Postsecondary Education</a:t>
            </a:r>
          </a:p>
        </p:txBody>
      </p:sp>
      <p:sp>
        <p:nvSpPr>
          <p:cNvPr id="9" name="Text Placeholder 7">
            <a:extLst>
              <a:ext uri="{FF2B5EF4-FFF2-40B4-BE49-F238E27FC236}">
                <a16:creationId xmlns:a16="http://schemas.microsoft.com/office/drawing/2014/main" id="{5805EC84-8F70-4384-9284-74DAAB7F2780}"/>
              </a:ext>
            </a:extLst>
          </p:cNvPr>
          <p:cNvSpPr>
            <a:spLocks noGrp="1"/>
          </p:cNvSpPr>
          <p:nvPr>
            <p:ph type="body" sz="quarter" idx="13" hasCustomPrompt="1"/>
          </p:nvPr>
        </p:nvSpPr>
        <p:spPr>
          <a:xfrm>
            <a:off x="274320" y="6019800"/>
            <a:ext cx="11612880" cy="304800"/>
          </a:xfrm>
        </p:spPr>
        <p:txBody>
          <a:bodyPr tIns="91440"/>
          <a:lstStyle>
            <a:lvl1pPr marL="0" indent="0">
              <a:buFontTx/>
              <a:buNone/>
              <a:defRPr sz="1000" i="1"/>
            </a:lvl1pPr>
          </a:lstStyle>
          <a:p>
            <a:pPr lvl="0"/>
            <a:r>
              <a:rPr lang="en-US" dirty="0"/>
              <a:t>Source: </a:t>
            </a:r>
          </a:p>
        </p:txBody>
      </p:sp>
    </p:spTree>
    <p:extLst>
      <p:ext uri="{BB962C8B-B14F-4D97-AF65-F5344CB8AC3E}">
        <p14:creationId xmlns:p14="http://schemas.microsoft.com/office/powerpoint/2010/main" val="2825621793"/>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Block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216152"/>
            <a:ext cx="5760720" cy="5028885"/>
          </a:xfrm>
        </p:spPr>
        <p:txBody>
          <a:bodyPr/>
          <a:lstStyle>
            <a:lvl1pPr>
              <a:spcAft>
                <a:spcPts val="1200"/>
              </a:spcAft>
              <a:defRPr sz="2000"/>
            </a:lvl1pPr>
            <a:lvl2pPr>
              <a:spcAft>
                <a:spcPts val="1200"/>
              </a:spcAft>
              <a:defRPr sz="1800"/>
            </a:lvl2pPr>
            <a:lvl3pPr>
              <a:spcAft>
                <a:spcPts val="1200"/>
              </a:spcAft>
              <a:defRPr sz="1600"/>
            </a:lvl3pPr>
            <a:lvl4pPr>
              <a:spcAft>
                <a:spcPts val="1200"/>
              </a:spcAft>
              <a:defRPr sz="1400"/>
            </a:lvl4pPr>
            <a:lvl5pPr>
              <a:spcAft>
                <a:spcPts val="1200"/>
              </a:spcAft>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16152"/>
            <a:ext cx="5760720" cy="5028885"/>
          </a:xfrm>
        </p:spPr>
        <p:txBody>
          <a:bodyPr/>
          <a:lstStyle>
            <a:lvl1pPr>
              <a:spcAft>
                <a:spcPts val="1200"/>
              </a:spcAft>
              <a:defRPr sz="2000"/>
            </a:lvl1pPr>
            <a:lvl2pPr>
              <a:spcAft>
                <a:spcPts val="1200"/>
              </a:spcAft>
              <a:defRPr sz="1800"/>
            </a:lvl2pPr>
            <a:lvl3pPr>
              <a:spcAft>
                <a:spcPts val="1200"/>
              </a:spcAft>
              <a:defRPr sz="1600"/>
            </a:lvl3pPr>
            <a:lvl4pPr>
              <a:spcAft>
                <a:spcPts val="1200"/>
              </a:spcAft>
              <a:defRPr sz="1400"/>
            </a:lvl4pPr>
            <a:lvl5pPr>
              <a:spcAft>
                <a:spcPts val="1200"/>
              </a:spcAft>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97A87C2B-C0D7-465F-A2C1-383D1D493A00}" type="slidenum">
              <a:rPr lang="en-US" smtClean="0"/>
              <a:t>‹#›</a:t>
            </a:fld>
            <a:endParaRPr lang="en-US"/>
          </a:p>
        </p:txBody>
      </p:sp>
    </p:spTree>
    <p:extLst>
      <p:ext uri="{BB962C8B-B14F-4D97-AF65-F5344CB8AC3E}">
        <p14:creationId xmlns:p14="http://schemas.microsoft.com/office/powerpoint/2010/main" val="603554665"/>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ntent Blocks - Blue Topper">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FB928740-0AEF-4854-BA8A-68845AB0CCF8}"/>
              </a:ext>
            </a:extLst>
          </p:cNvPr>
          <p:cNvSpPr/>
          <p:nvPr userDrawn="1"/>
        </p:nvSpPr>
        <p:spPr bwMode="auto">
          <a:xfrm>
            <a:off x="0" y="0"/>
            <a:ext cx="12192000" cy="1097280"/>
          </a:xfrm>
          <a:prstGeom prst="rect">
            <a:avLst/>
          </a:prstGeom>
          <a:gradFill>
            <a:gsLst>
              <a:gs pos="0">
                <a:srgbClr val="005495"/>
              </a:gs>
              <a:gs pos="100000">
                <a:srgbClr val="0075CC"/>
              </a:gs>
            </a:gsLst>
          </a:grad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sp>
        <p:nvSpPr>
          <p:cNvPr id="3" name="Content Placeholder 2"/>
          <p:cNvSpPr>
            <a:spLocks noGrp="1"/>
          </p:cNvSpPr>
          <p:nvPr>
            <p:ph sz="half" idx="1"/>
          </p:nvPr>
        </p:nvSpPr>
        <p:spPr>
          <a:xfrm>
            <a:off x="228600" y="1216152"/>
            <a:ext cx="5760720" cy="5028885"/>
          </a:xfrm>
        </p:spPr>
        <p:txBody>
          <a:bodyPr/>
          <a:lstStyle>
            <a:lvl1pPr>
              <a:spcAft>
                <a:spcPts val="1200"/>
              </a:spcAft>
              <a:defRPr sz="2000"/>
            </a:lvl1pPr>
            <a:lvl2pPr>
              <a:spcAft>
                <a:spcPts val="1200"/>
              </a:spcAft>
              <a:defRPr sz="1800"/>
            </a:lvl2pPr>
            <a:lvl3pPr>
              <a:spcAft>
                <a:spcPts val="1200"/>
              </a:spcAft>
              <a:defRPr sz="1600"/>
            </a:lvl3pPr>
            <a:lvl4pPr>
              <a:spcAft>
                <a:spcPts val="1200"/>
              </a:spcAft>
              <a:defRPr sz="1400"/>
            </a:lvl4pPr>
            <a:lvl5pPr>
              <a:spcAft>
                <a:spcPts val="1200"/>
              </a:spcAft>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16152"/>
            <a:ext cx="5760720" cy="5028885"/>
          </a:xfrm>
        </p:spPr>
        <p:txBody>
          <a:bodyPr/>
          <a:lstStyle>
            <a:lvl1pPr>
              <a:spcAft>
                <a:spcPts val="1200"/>
              </a:spcAft>
              <a:defRPr sz="2000"/>
            </a:lvl1pPr>
            <a:lvl2pPr>
              <a:spcAft>
                <a:spcPts val="1200"/>
              </a:spcAft>
              <a:defRPr sz="1800"/>
            </a:lvl2pPr>
            <a:lvl3pPr>
              <a:spcAft>
                <a:spcPts val="1200"/>
              </a:spcAft>
              <a:defRPr sz="1600"/>
            </a:lvl3pPr>
            <a:lvl4pPr>
              <a:spcAft>
                <a:spcPts val="1200"/>
              </a:spcAft>
              <a:defRPr sz="1400"/>
            </a:lvl4pPr>
            <a:lvl5pPr>
              <a:spcAft>
                <a:spcPts val="1200"/>
              </a:spcAft>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97A87C2B-C0D7-465F-A2C1-383D1D493A00}" type="slidenum">
              <a:rPr lang="en-US" smtClean="0"/>
              <a:t>‹#›</a:t>
            </a:fld>
            <a:endParaRPr lang="en-US"/>
          </a:p>
        </p:txBody>
      </p:sp>
      <p:sp>
        <p:nvSpPr>
          <p:cNvPr id="6" name="Title 1">
            <a:extLst>
              <a:ext uri="{FF2B5EF4-FFF2-40B4-BE49-F238E27FC236}">
                <a16:creationId xmlns:a16="http://schemas.microsoft.com/office/drawing/2014/main" id="{EB920262-9D26-4C2C-8254-5CC849F9C25F}"/>
              </a:ext>
            </a:extLst>
          </p:cNvPr>
          <p:cNvSpPr>
            <a:spLocks noGrp="1"/>
          </p:cNvSpPr>
          <p:nvPr>
            <p:ph type="title"/>
          </p:nvPr>
        </p:nvSpPr>
        <p:spPr>
          <a:xfrm>
            <a:off x="0" y="0"/>
            <a:ext cx="12192000" cy="1097280"/>
          </a:xfrm>
          <a:noFill/>
        </p:spPr>
        <p:txBody>
          <a:bodyPr anchor="b" anchorCtr="0"/>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073960708"/>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Two Content Blocks with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1216152"/>
            <a:ext cx="5760720"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28600" y="1858964"/>
            <a:ext cx="5760720" cy="4465636"/>
          </a:xfrm>
        </p:spPr>
        <p:txBody>
          <a:bodyPr/>
          <a:lstStyle>
            <a:lvl1pPr>
              <a:spcAft>
                <a:spcPts val="1200"/>
              </a:spcAft>
              <a:defRPr sz="1800"/>
            </a:lvl1pPr>
            <a:lvl2pPr>
              <a:spcAft>
                <a:spcPts val="1200"/>
              </a:spcAft>
              <a:defRPr sz="1600"/>
            </a:lvl2pPr>
            <a:lvl3pPr>
              <a:spcAft>
                <a:spcPts val="1200"/>
              </a:spcAft>
              <a:defRPr sz="1400"/>
            </a:lvl3pPr>
            <a:lvl4pPr>
              <a:spcAft>
                <a:spcPts val="1200"/>
              </a:spcAft>
              <a:defRPr sz="1200"/>
            </a:lvl4pPr>
            <a:lvl5pPr>
              <a:spcAft>
                <a:spcPts val="1200"/>
              </a:spcAft>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216152"/>
            <a:ext cx="5760720"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1858964"/>
            <a:ext cx="5760720" cy="4465636"/>
          </a:xfrm>
        </p:spPr>
        <p:txBody>
          <a:bodyPr/>
          <a:lstStyle>
            <a:lvl1pPr>
              <a:spcAft>
                <a:spcPts val="1200"/>
              </a:spcAft>
              <a:defRPr sz="1800"/>
            </a:lvl1pPr>
            <a:lvl2pPr>
              <a:spcAft>
                <a:spcPts val="1200"/>
              </a:spcAft>
              <a:defRPr sz="1600"/>
            </a:lvl2pPr>
            <a:lvl3pPr>
              <a:spcAft>
                <a:spcPts val="1200"/>
              </a:spcAft>
              <a:defRPr sz="1400"/>
            </a:lvl3pPr>
            <a:lvl4pPr>
              <a:spcAft>
                <a:spcPts val="1200"/>
              </a:spcAft>
              <a:defRPr sz="1200"/>
            </a:lvl4pPr>
            <a:lvl5pPr>
              <a:spcAft>
                <a:spcPts val="1200"/>
              </a:spcAft>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97A87C2B-C0D7-465F-A2C1-383D1D493A00}" type="slidenum">
              <a:rPr lang="en-US" smtClean="0"/>
              <a:t>‹#›</a:t>
            </a:fld>
            <a:endParaRPr lang="en-US"/>
          </a:p>
        </p:txBody>
      </p:sp>
    </p:spTree>
    <p:extLst>
      <p:ext uri="{BB962C8B-B14F-4D97-AF65-F5344CB8AC3E}">
        <p14:creationId xmlns:p14="http://schemas.microsoft.com/office/powerpoint/2010/main" val="3713080516"/>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Two Content Blocks with Headings - Blue Topper">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A3DBE769-8BB2-40F2-A494-5D3A4A16507E}"/>
              </a:ext>
            </a:extLst>
          </p:cNvPr>
          <p:cNvSpPr/>
          <p:nvPr userDrawn="1"/>
        </p:nvSpPr>
        <p:spPr bwMode="auto">
          <a:xfrm>
            <a:off x="0" y="0"/>
            <a:ext cx="12192000" cy="1097280"/>
          </a:xfrm>
          <a:prstGeom prst="rect">
            <a:avLst/>
          </a:prstGeom>
          <a:gradFill>
            <a:gsLst>
              <a:gs pos="0">
                <a:srgbClr val="005495"/>
              </a:gs>
              <a:gs pos="100000">
                <a:srgbClr val="0075CC"/>
              </a:gs>
            </a:gsLst>
          </a:grad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228600" y="1216152"/>
            <a:ext cx="5760720"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28600" y="1858964"/>
            <a:ext cx="5760720" cy="4465636"/>
          </a:xfrm>
        </p:spPr>
        <p:txBody>
          <a:bodyPr/>
          <a:lstStyle>
            <a:lvl1pPr>
              <a:spcAft>
                <a:spcPts val="1200"/>
              </a:spcAft>
              <a:defRPr sz="1800"/>
            </a:lvl1pPr>
            <a:lvl2pPr>
              <a:spcAft>
                <a:spcPts val="1200"/>
              </a:spcAft>
              <a:defRPr sz="1600"/>
            </a:lvl2pPr>
            <a:lvl3pPr>
              <a:spcAft>
                <a:spcPts val="1200"/>
              </a:spcAft>
              <a:defRPr sz="1400"/>
            </a:lvl3pPr>
            <a:lvl4pPr>
              <a:spcAft>
                <a:spcPts val="1200"/>
              </a:spcAft>
              <a:defRPr sz="1200"/>
            </a:lvl4pPr>
            <a:lvl5pPr>
              <a:spcAft>
                <a:spcPts val="1200"/>
              </a:spcAft>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216152"/>
            <a:ext cx="5760720"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1858964"/>
            <a:ext cx="5760720" cy="4465636"/>
          </a:xfrm>
        </p:spPr>
        <p:txBody>
          <a:bodyPr/>
          <a:lstStyle>
            <a:lvl1pPr>
              <a:spcAft>
                <a:spcPts val="1200"/>
              </a:spcAft>
              <a:defRPr sz="1800"/>
            </a:lvl1pPr>
            <a:lvl2pPr>
              <a:spcAft>
                <a:spcPts val="1200"/>
              </a:spcAft>
              <a:defRPr sz="1600"/>
            </a:lvl2pPr>
            <a:lvl3pPr>
              <a:spcAft>
                <a:spcPts val="1200"/>
              </a:spcAft>
              <a:defRPr sz="1400"/>
            </a:lvl3pPr>
            <a:lvl4pPr>
              <a:spcAft>
                <a:spcPts val="1200"/>
              </a:spcAft>
              <a:defRPr sz="1200"/>
            </a:lvl4pPr>
            <a:lvl5pPr>
              <a:spcAft>
                <a:spcPts val="1200"/>
              </a:spcAft>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97A87C2B-C0D7-465F-A2C1-383D1D493A00}" type="slidenum">
              <a:rPr lang="en-US" smtClean="0"/>
              <a:t>‹#›</a:t>
            </a:fld>
            <a:endParaRPr lang="en-US"/>
          </a:p>
        </p:txBody>
      </p:sp>
    </p:spTree>
    <p:extLst>
      <p:ext uri="{BB962C8B-B14F-4D97-AF65-F5344CB8AC3E}">
        <p14:creationId xmlns:p14="http://schemas.microsoft.com/office/powerpoint/2010/main" val="2913133515"/>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Blank Otherwis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97A87C2B-C0D7-465F-A2C1-383D1D493A00}" type="slidenum">
              <a:rPr lang="en-US" smtClean="0"/>
              <a:t>‹#›</a:t>
            </a:fld>
            <a:endParaRPr lang="en-US"/>
          </a:p>
        </p:txBody>
      </p:sp>
    </p:spTree>
    <p:extLst>
      <p:ext uri="{BB962C8B-B14F-4D97-AF65-F5344CB8AC3E}">
        <p14:creationId xmlns:p14="http://schemas.microsoft.com/office/powerpoint/2010/main" val="368733927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E4FD5-952F-6006-54DB-6D7B354128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6B593-00F9-03E8-200D-695D513C9E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FA14AB-24E6-C7B9-A221-CF4D2F5599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80964F-8757-0F9F-FB38-398D6BBF3E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233716-A74C-433F-F61E-8D3BD5F2CD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520422-4F8C-4AA1-AA27-4CE793E1F502}"/>
              </a:ext>
            </a:extLst>
          </p:cNvPr>
          <p:cNvSpPr>
            <a:spLocks noGrp="1"/>
          </p:cNvSpPr>
          <p:nvPr>
            <p:ph type="dt" sz="half" idx="10"/>
          </p:nvPr>
        </p:nvSpPr>
        <p:spPr/>
        <p:txBody>
          <a:bodyPr/>
          <a:lstStyle/>
          <a:p>
            <a:fld id="{5F081A85-B5A4-425F-8A30-231844D96E64}" type="datetimeFigureOut">
              <a:rPr lang="en-US" smtClean="0"/>
              <a:t>4/29/2024</a:t>
            </a:fld>
            <a:endParaRPr lang="en-US"/>
          </a:p>
        </p:txBody>
      </p:sp>
      <p:sp>
        <p:nvSpPr>
          <p:cNvPr id="8" name="Footer Placeholder 7">
            <a:extLst>
              <a:ext uri="{FF2B5EF4-FFF2-40B4-BE49-F238E27FC236}">
                <a16:creationId xmlns:a16="http://schemas.microsoft.com/office/drawing/2014/main" id="{8D0C09FC-0197-5F54-4A34-E8133C5C6F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952251-AA43-2BF2-38D1-D16FF0CB6AC3}"/>
              </a:ext>
            </a:extLst>
          </p:cNvPr>
          <p:cNvSpPr>
            <a:spLocks noGrp="1"/>
          </p:cNvSpPr>
          <p:nvPr>
            <p:ph type="sldNum" sz="quarter" idx="12"/>
          </p:nvPr>
        </p:nvSpPr>
        <p:spPr/>
        <p:txBody>
          <a:bodyPr/>
          <a:lstStyle/>
          <a:p>
            <a:fld id="{4DE8202F-CBEF-46CE-8326-D829F7244E13}" type="slidenum">
              <a:rPr lang="en-US" smtClean="0"/>
              <a:t>‹#›</a:t>
            </a:fld>
            <a:endParaRPr lang="en-US"/>
          </a:p>
        </p:txBody>
      </p:sp>
    </p:spTree>
    <p:extLst>
      <p:ext uri="{BB962C8B-B14F-4D97-AF65-F5344CB8AC3E}">
        <p14:creationId xmlns:p14="http://schemas.microsoft.com/office/powerpoint/2010/main" val="20192160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Blank Otherwise) - Blue Topper">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47E9051E-0270-49FD-8B07-231BA1B27447}"/>
              </a:ext>
            </a:extLst>
          </p:cNvPr>
          <p:cNvSpPr/>
          <p:nvPr userDrawn="1"/>
        </p:nvSpPr>
        <p:spPr bwMode="auto">
          <a:xfrm>
            <a:off x="0" y="0"/>
            <a:ext cx="12192000" cy="1097280"/>
          </a:xfrm>
          <a:prstGeom prst="rect">
            <a:avLst/>
          </a:prstGeom>
          <a:gradFill>
            <a:gsLst>
              <a:gs pos="0">
                <a:srgbClr val="005495"/>
              </a:gs>
              <a:gs pos="100000">
                <a:srgbClr val="0075CC"/>
              </a:gs>
            </a:gsLst>
          </a:grad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97A87C2B-C0D7-465F-A2C1-383D1D493A00}" type="slidenum">
              <a:rPr lang="en-US" smtClean="0"/>
              <a:t>‹#›</a:t>
            </a:fld>
            <a:endParaRPr lang="en-US"/>
          </a:p>
        </p:txBody>
      </p:sp>
    </p:spTree>
    <p:extLst>
      <p:ext uri="{BB962C8B-B14F-4D97-AF65-F5344CB8AC3E}">
        <p14:creationId xmlns:p14="http://schemas.microsoft.com/office/powerpoint/2010/main" val="696954427"/>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ection Divider -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905001"/>
            <a:ext cx="10972800" cy="2743197"/>
          </a:xfrm>
        </p:spPr>
        <p:txBody>
          <a:bodyPr anchor="ctr" anchorCtr="0"/>
          <a:lstStyle>
            <a:lvl1pPr algn="ctr">
              <a:defRPr>
                <a:solidFill>
                  <a:schemeClr val="tx1"/>
                </a:solidFill>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97A87C2B-C0D7-465F-A2C1-383D1D493A00}" type="slidenum">
              <a:rPr lang="en-US" smtClean="0"/>
              <a:pPr/>
              <a:t>‹#›</a:t>
            </a:fld>
            <a:endParaRPr lang="en-US"/>
          </a:p>
        </p:txBody>
      </p:sp>
      <p:cxnSp>
        <p:nvCxnSpPr>
          <p:cNvPr id="4" name="Straight Connector 3">
            <a:extLst>
              <a:ext uri="{FF2B5EF4-FFF2-40B4-BE49-F238E27FC236}">
                <a16:creationId xmlns:a16="http://schemas.microsoft.com/office/drawing/2014/main" id="{ECEEBD5C-DD2D-4EF9-9A9E-57AF0BAACDC2}"/>
              </a:ext>
            </a:extLst>
          </p:cNvPr>
          <p:cNvCxnSpPr/>
          <p:nvPr userDrawn="1"/>
        </p:nvCxnSpPr>
        <p:spPr>
          <a:xfrm>
            <a:off x="0" y="1097280"/>
            <a:ext cx="12192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5E077DA-99C2-4BD7-932D-4DF3D2E6AE40}"/>
              </a:ext>
            </a:extLst>
          </p:cNvPr>
          <p:cNvCxnSpPr/>
          <p:nvPr userDrawn="1"/>
        </p:nvCxnSpPr>
        <p:spPr>
          <a:xfrm>
            <a:off x="0" y="5715000"/>
            <a:ext cx="121920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1974825"/>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Section Divider - Blue">
    <p:bg>
      <p:bgPr>
        <a:gradFill>
          <a:gsLst>
            <a:gs pos="0">
              <a:srgbClr val="005495"/>
            </a:gs>
            <a:gs pos="100000">
              <a:srgbClr val="0075CC"/>
            </a:gs>
          </a:gsLst>
          <a:lin ang="162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905000"/>
            <a:ext cx="10972800" cy="2743200"/>
          </a:xfrm>
        </p:spPr>
        <p:txBody>
          <a:bodyPr anchor="ctr" anchorCtr="0"/>
          <a:lstStyle>
            <a:lvl1pPr algn="ctr">
              <a:defRPr>
                <a:solidFill>
                  <a:schemeClr val="bg1"/>
                </a:solidFill>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97A87C2B-C0D7-465F-A2C1-383D1D493A00}" type="slidenum">
              <a:rPr lang="en-US" smtClean="0"/>
              <a:pPr/>
              <a:t>‹#›</a:t>
            </a:fld>
            <a:endParaRPr lang="en-US"/>
          </a:p>
        </p:txBody>
      </p:sp>
    </p:spTree>
    <p:extLst>
      <p:ext uri="{BB962C8B-B14F-4D97-AF65-F5344CB8AC3E}">
        <p14:creationId xmlns:p14="http://schemas.microsoft.com/office/powerpoint/2010/main" val="805372655"/>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Blank - Whit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7A87C2B-C0D7-465F-A2C1-383D1D493A00}" type="slidenum">
              <a:rPr lang="en-US" smtClean="0"/>
              <a:t>‹#›</a:t>
            </a:fld>
            <a:endParaRPr lang="en-US"/>
          </a:p>
        </p:txBody>
      </p:sp>
    </p:spTree>
    <p:extLst>
      <p:ext uri="{BB962C8B-B14F-4D97-AF65-F5344CB8AC3E}">
        <p14:creationId xmlns:p14="http://schemas.microsoft.com/office/powerpoint/2010/main" val="88380690"/>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Blank - Blue">
    <p:spTree>
      <p:nvGrpSpPr>
        <p:cNvPr id="1" name=""/>
        <p:cNvGrpSpPr/>
        <p:nvPr/>
      </p:nvGrpSpPr>
      <p:grpSpPr>
        <a:xfrm>
          <a:off x="0" y="0"/>
          <a:ext cx="0" cy="0"/>
          <a:chOff x="0" y="0"/>
          <a:chExt cx="0" cy="0"/>
        </a:xfrm>
      </p:grpSpPr>
      <p:sp>
        <p:nvSpPr>
          <p:cNvPr id="3" name="Freeform 6">
            <a:extLst>
              <a:ext uri="{FF2B5EF4-FFF2-40B4-BE49-F238E27FC236}">
                <a16:creationId xmlns:a16="http://schemas.microsoft.com/office/drawing/2014/main" id="{349DC071-FD13-4E9F-862F-39C940980058}"/>
              </a:ext>
            </a:extLst>
          </p:cNvPr>
          <p:cNvSpPr/>
          <p:nvPr userDrawn="1"/>
        </p:nvSpPr>
        <p:spPr bwMode="auto">
          <a:xfrm>
            <a:off x="0" y="0"/>
            <a:ext cx="12192000" cy="6858000"/>
          </a:xfrm>
          <a:prstGeom prst="rect">
            <a:avLst/>
          </a:prstGeom>
          <a:gradFill>
            <a:gsLst>
              <a:gs pos="0">
                <a:srgbClr val="005495"/>
              </a:gs>
              <a:gs pos="100000">
                <a:srgbClr val="0075CC"/>
              </a:gs>
            </a:gsLst>
          </a:gradFill>
          <a:ln/>
          <a:effectLst/>
        </p:spPr>
        <p:style>
          <a:lnRef idx="1">
            <a:schemeClr val="accent1"/>
          </a:lnRef>
          <a:fillRef idx="3">
            <a:schemeClr val="accent1"/>
          </a:fillRef>
          <a:effectRef idx="2">
            <a:schemeClr val="accent1"/>
          </a:effectRef>
          <a:fontRef idx="minor">
            <a:schemeClr val="lt1"/>
          </a:fontRef>
        </p:style>
        <p:txBody>
          <a:bodyPr/>
          <a:lstStyle/>
          <a:p>
            <a:endParaRPr lang="en-US" sz="1800">
              <a:solidFill>
                <a:schemeClr val="bg1"/>
              </a:solidFill>
            </a:endParaRP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97A87C2B-C0D7-465F-A2C1-383D1D493A00}" type="slidenum">
              <a:rPr lang="en-US" smtClean="0"/>
              <a:pPr/>
              <a:t>‹#›</a:t>
            </a:fld>
            <a:endParaRPr lang="en-US" dirty="0"/>
          </a:p>
        </p:txBody>
      </p:sp>
    </p:spTree>
    <p:extLst>
      <p:ext uri="{BB962C8B-B14F-4D97-AF65-F5344CB8AC3E}">
        <p14:creationId xmlns:p14="http://schemas.microsoft.com/office/powerpoint/2010/main" val="1316848698"/>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End Slide - White">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204619" y="2057400"/>
            <a:ext cx="5892800" cy="1752600"/>
          </a:xfrm>
        </p:spPr>
        <p:txBody>
          <a:bodyPr/>
          <a:lstStyle>
            <a:lvl1pPr marL="0" indent="0" algn="ctr">
              <a:buNone/>
              <a:defRPr sz="18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Info </a:t>
            </a:r>
            <a:r>
              <a:rPr lang="en-US" dirty="0"/>
              <a:t>for more information</a:t>
            </a:r>
          </a:p>
        </p:txBody>
      </p:sp>
      <p:sp>
        <p:nvSpPr>
          <p:cNvPr id="6" name="TextBox 5"/>
          <p:cNvSpPr txBox="1"/>
          <p:nvPr userDrawn="1"/>
        </p:nvSpPr>
        <p:spPr>
          <a:xfrm>
            <a:off x="3048000" y="5181600"/>
            <a:ext cx="5892800" cy="369332"/>
          </a:xfrm>
          <a:prstGeom prst="rect">
            <a:avLst/>
          </a:prstGeom>
          <a:noFill/>
        </p:spPr>
        <p:txBody>
          <a:bodyPr wrap="square" rtlCol="0">
            <a:spAutoFit/>
          </a:bodyPr>
          <a:lstStyle/>
          <a:p>
            <a:endParaRPr lang="en-US" sz="1800" dirty="0"/>
          </a:p>
        </p:txBody>
      </p:sp>
      <p:grpSp>
        <p:nvGrpSpPr>
          <p:cNvPr id="15" name="Group 14">
            <a:extLst>
              <a:ext uri="{FF2B5EF4-FFF2-40B4-BE49-F238E27FC236}">
                <a16:creationId xmlns:a16="http://schemas.microsoft.com/office/drawing/2014/main" id="{1D10228D-2AB9-4C6B-A4CF-70BEB1D798A1}"/>
              </a:ext>
            </a:extLst>
          </p:cNvPr>
          <p:cNvGrpSpPr/>
          <p:nvPr userDrawn="1"/>
        </p:nvGrpSpPr>
        <p:grpSpPr>
          <a:xfrm>
            <a:off x="4836590" y="5943600"/>
            <a:ext cx="2315619" cy="657115"/>
            <a:chOff x="3327935" y="6096000"/>
            <a:chExt cx="2216129" cy="657115"/>
          </a:xfrm>
        </p:grpSpPr>
        <p:pic>
          <p:nvPicPr>
            <p:cNvPr id="18" name="Picture 17">
              <a:extLst>
                <a:ext uri="{FF2B5EF4-FFF2-40B4-BE49-F238E27FC236}">
                  <a16:creationId xmlns:a16="http://schemas.microsoft.com/office/drawing/2014/main" id="{14752E41-81F9-4985-B430-38362A8EC1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27935" y="6170185"/>
              <a:ext cx="1149329" cy="548640"/>
            </a:xfrm>
            <a:prstGeom prst="rect">
              <a:avLst/>
            </a:prstGeom>
          </p:spPr>
        </p:pic>
        <p:pic>
          <p:nvPicPr>
            <p:cNvPr id="21" name="Picture 20" descr="Text, logo, company name&#10;&#10;Description automatically generated">
              <a:extLst>
                <a:ext uri="{FF2B5EF4-FFF2-40B4-BE49-F238E27FC236}">
                  <a16:creationId xmlns:a16="http://schemas.microsoft.com/office/drawing/2014/main" id="{3F827055-7A9E-41A2-8CAC-16106E30E4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0" y="6096000"/>
              <a:ext cx="972064" cy="657115"/>
            </a:xfrm>
            <a:prstGeom prst="rect">
              <a:avLst/>
            </a:prstGeom>
          </p:spPr>
        </p:pic>
      </p:grpSp>
      <p:sp>
        <p:nvSpPr>
          <p:cNvPr id="2" name="TextBox 1">
            <a:extLst>
              <a:ext uri="{FF2B5EF4-FFF2-40B4-BE49-F238E27FC236}">
                <a16:creationId xmlns:a16="http://schemas.microsoft.com/office/drawing/2014/main" id="{215AD87A-2FB0-4154-99CF-92C83A96ACB2}"/>
              </a:ext>
            </a:extLst>
          </p:cNvPr>
          <p:cNvSpPr txBox="1"/>
          <p:nvPr userDrawn="1"/>
        </p:nvSpPr>
        <p:spPr>
          <a:xfrm>
            <a:off x="3204619" y="1524000"/>
            <a:ext cx="5892800" cy="523220"/>
          </a:xfrm>
          <a:prstGeom prst="rect">
            <a:avLst/>
          </a:prstGeom>
          <a:noFill/>
        </p:spPr>
        <p:txBody>
          <a:bodyPr wrap="square" rtlCol="0">
            <a:spAutoFit/>
          </a:bodyPr>
          <a:lstStyle/>
          <a:p>
            <a:pPr algn="ctr"/>
            <a:r>
              <a:rPr lang="en-US" sz="2800" b="1" dirty="0">
                <a:solidFill>
                  <a:schemeClr val="tx1"/>
                </a:solidFill>
                <a:latin typeface="Arial" panose="020B0604020202020204" pitchFamily="34" charset="0"/>
                <a:cs typeface="Arial" panose="020B0604020202020204" pitchFamily="34" charset="0"/>
              </a:rPr>
              <a:t>Questions?</a:t>
            </a:r>
          </a:p>
        </p:txBody>
      </p:sp>
      <p:cxnSp>
        <p:nvCxnSpPr>
          <p:cNvPr id="16" name="Straight Connector 15">
            <a:extLst>
              <a:ext uri="{FF2B5EF4-FFF2-40B4-BE49-F238E27FC236}">
                <a16:creationId xmlns:a16="http://schemas.microsoft.com/office/drawing/2014/main" id="{3EE59EA4-3BE9-4A5D-8E07-E24CB38CB5A3}"/>
              </a:ext>
            </a:extLst>
          </p:cNvPr>
          <p:cNvCxnSpPr/>
          <p:nvPr userDrawn="1"/>
        </p:nvCxnSpPr>
        <p:spPr>
          <a:xfrm>
            <a:off x="0" y="1097280"/>
            <a:ext cx="12192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32DC460-8DDE-4C50-B562-8F0B9864436E}"/>
              </a:ext>
            </a:extLst>
          </p:cNvPr>
          <p:cNvCxnSpPr/>
          <p:nvPr userDrawn="1"/>
        </p:nvCxnSpPr>
        <p:spPr>
          <a:xfrm>
            <a:off x="0" y="5715000"/>
            <a:ext cx="12192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5582189-037C-42C0-AA17-AA6156FB0E64}"/>
              </a:ext>
            </a:extLst>
          </p:cNvPr>
          <p:cNvSpPr txBox="1"/>
          <p:nvPr userDrawn="1"/>
        </p:nvSpPr>
        <p:spPr>
          <a:xfrm>
            <a:off x="1371600" y="5124676"/>
            <a:ext cx="3175616" cy="276999"/>
          </a:xfrm>
          <a:prstGeom prst="rect">
            <a:avLst/>
          </a:prstGeom>
          <a:noFill/>
          <a:ln>
            <a:noFill/>
          </a:ln>
        </p:spPr>
        <p:txBody>
          <a:bodyPr wrap="square" rtlCol="0">
            <a:spAutoFit/>
          </a:bodyPr>
          <a:lstStyle/>
          <a:p>
            <a:r>
              <a:rPr lang="en-US" sz="1200" dirty="0">
                <a:solidFill>
                  <a:schemeClr val="tx1"/>
                </a:solidFill>
                <a:latin typeface="Arial" panose="020B0604020202020204" pitchFamily="34" charset="0"/>
                <a:cs typeface="Arial" panose="020B0604020202020204" pitchFamily="34" charset="0"/>
              </a:rPr>
              <a:t>Twitter: </a:t>
            </a:r>
            <a:r>
              <a:rPr lang="en-US" sz="1200" dirty="0" err="1">
                <a:solidFill>
                  <a:schemeClr val="tx1"/>
                </a:solidFill>
                <a:latin typeface="Arial" panose="020B0604020202020204" pitchFamily="34" charset="0"/>
                <a:cs typeface="Arial" panose="020B0604020202020204" pitchFamily="34" charset="0"/>
              </a:rPr>
              <a:t>CPENews</a:t>
            </a:r>
            <a:r>
              <a:rPr lang="en-US" sz="1200" baseline="0" dirty="0">
                <a:solidFill>
                  <a:schemeClr val="tx1"/>
                </a:solidFill>
                <a:latin typeface="Arial" panose="020B0604020202020204" pitchFamily="34" charset="0"/>
                <a:cs typeface="Arial" panose="020B0604020202020204" pitchFamily="34" charset="0"/>
              </a:rPr>
              <a:t> and </a:t>
            </a:r>
            <a:r>
              <a:rPr lang="en-US" sz="1200" baseline="0" dirty="0" err="1">
                <a:solidFill>
                  <a:schemeClr val="tx1"/>
                </a:solidFill>
                <a:latin typeface="Arial" panose="020B0604020202020204" pitchFamily="34" charset="0"/>
                <a:cs typeface="Arial" panose="020B0604020202020204" pitchFamily="34" charset="0"/>
              </a:rPr>
              <a:t>CPEPres</a:t>
            </a:r>
            <a:endParaRPr lang="en-US" sz="1200" dirty="0">
              <a:solidFill>
                <a:schemeClr val="tx1"/>
              </a:solidFill>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F86D82AB-772B-4E1C-83EE-8DDC4A3BB369}"/>
              </a:ext>
            </a:extLst>
          </p:cNvPr>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894082" y="5040874"/>
            <a:ext cx="457200" cy="457200"/>
          </a:xfrm>
          <a:prstGeom prst="rect">
            <a:avLst/>
          </a:prstGeom>
        </p:spPr>
      </p:pic>
      <p:sp>
        <p:nvSpPr>
          <p:cNvPr id="26" name="TextBox 25">
            <a:extLst>
              <a:ext uri="{FF2B5EF4-FFF2-40B4-BE49-F238E27FC236}">
                <a16:creationId xmlns:a16="http://schemas.microsoft.com/office/drawing/2014/main" id="{419C8EA9-08BB-47EA-A344-287B2D16DD2B}"/>
              </a:ext>
            </a:extLst>
          </p:cNvPr>
          <p:cNvSpPr txBox="1"/>
          <p:nvPr userDrawn="1"/>
        </p:nvSpPr>
        <p:spPr>
          <a:xfrm>
            <a:off x="4267200" y="5132852"/>
            <a:ext cx="4343400" cy="276999"/>
          </a:xfrm>
          <a:prstGeom prst="rect">
            <a:avLst/>
          </a:prstGeom>
          <a:noFill/>
          <a:ln>
            <a:noFill/>
          </a:ln>
        </p:spPr>
        <p:txBody>
          <a:bodyPr wrap="square" rtlCol="0">
            <a:spAutoFit/>
          </a:bodyPr>
          <a:lstStyle/>
          <a:p>
            <a:r>
              <a:rPr lang="en-US" sz="1200" dirty="0">
                <a:solidFill>
                  <a:schemeClr val="tx1"/>
                </a:solidFill>
                <a:latin typeface="Arial" panose="020B0604020202020204" pitchFamily="34" charset="0"/>
                <a:cs typeface="Arial" panose="020B0604020202020204" pitchFamily="34" charset="0"/>
              </a:rPr>
              <a:t>Websites: http://cpe.ky.gov and http://kyhigheredmatters.org</a:t>
            </a:r>
          </a:p>
        </p:txBody>
      </p:sp>
      <p:pic>
        <p:nvPicPr>
          <p:cNvPr id="27" name="Picture 26">
            <a:extLst>
              <a:ext uri="{FF2B5EF4-FFF2-40B4-BE49-F238E27FC236}">
                <a16:creationId xmlns:a16="http://schemas.microsoft.com/office/drawing/2014/main" id="{62CF7AA9-DEC7-45B2-9DBA-2C146893FF3C}"/>
              </a:ext>
            </a:extLst>
          </p:cNvPr>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3810000" y="5049048"/>
            <a:ext cx="457200" cy="457200"/>
          </a:xfrm>
          <a:prstGeom prst="rect">
            <a:avLst/>
          </a:prstGeom>
        </p:spPr>
      </p:pic>
      <p:sp>
        <p:nvSpPr>
          <p:cNvPr id="28" name="TextBox 27">
            <a:extLst>
              <a:ext uri="{FF2B5EF4-FFF2-40B4-BE49-F238E27FC236}">
                <a16:creationId xmlns:a16="http://schemas.microsoft.com/office/drawing/2014/main" id="{16C9A99A-1F2B-43AF-8BE4-E0423E774117}"/>
              </a:ext>
            </a:extLst>
          </p:cNvPr>
          <p:cNvSpPr txBox="1"/>
          <p:nvPr userDrawn="1"/>
        </p:nvSpPr>
        <p:spPr>
          <a:xfrm>
            <a:off x="9144000" y="5133136"/>
            <a:ext cx="2111052" cy="276999"/>
          </a:xfrm>
          <a:prstGeom prst="rect">
            <a:avLst/>
          </a:prstGeom>
          <a:noFill/>
          <a:ln>
            <a:noFill/>
          </a:ln>
        </p:spPr>
        <p:txBody>
          <a:bodyPr wrap="square" rtlCol="0">
            <a:spAutoFit/>
          </a:bodyPr>
          <a:lstStyle/>
          <a:p>
            <a:r>
              <a:rPr lang="en-US" sz="1200" dirty="0">
                <a:solidFill>
                  <a:schemeClr val="tx1"/>
                </a:solidFill>
                <a:latin typeface="Arial" panose="020B0604020202020204" pitchFamily="34" charset="0"/>
                <a:cs typeface="Arial" panose="020B0604020202020204" pitchFamily="34" charset="0"/>
              </a:rPr>
              <a:t>Facebook: KYCPE</a:t>
            </a:r>
          </a:p>
        </p:txBody>
      </p:sp>
      <p:pic>
        <p:nvPicPr>
          <p:cNvPr id="29" name="Picture 28">
            <a:extLst>
              <a:ext uri="{FF2B5EF4-FFF2-40B4-BE49-F238E27FC236}">
                <a16:creationId xmlns:a16="http://schemas.microsoft.com/office/drawing/2014/main" id="{084C8BBD-7535-4120-96FB-A32DF4E51059}"/>
              </a:ext>
            </a:extLst>
          </p:cNvPr>
          <p:cNvPicPr>
            <a:picLocks/>
          </p:cNvPicPr>
          <p:nvPr userDrawn="1"/>
        </p:nvPicPr>
        <p:blipFill>
          <a:blip r:embed="rId6">
            <a:extLst>
              <a:ext uri="{28A0092B-C50C-407E-A947-70E740481C1C}">
                <a14:useLocalDpi xmlns:a14="http://schemas.microsoft.com/office/drawing/2010/main" val="0"/>
              </a:ext>
            </a:extLst>
          </a:blip>
          <a:stretch>
            <a:fillRect/>
          </a:stretch>
        </p:blipFill>
        <p:spPr>
          <a:xfrm>
            <a:off x="8610600" y="5044960"/>
            <a:ext cx="457200" cy="457200"/>
          </a:xfrm>
          <a:prstGeom prst="rect">
            <a:avLst/>
          </a:prstGeom>
        </p:spPr>
      </p:pic>
    </p:spTree>
    <p:extLst>
      <p:ext uri="{BB962C8B-B14F-4D97-AF65-F5344CB8AC3E}">
        <p14:creationId xmlns:p14="http://schemas.microsoft.com/office/powerpoint/2010/main" val="3201712688"/>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End Slide - Blue">
    <p:bg>
      <p:bgPr>
        <a:gradFill>
          <a:gsLst>
            <a:gs pos="0">
              <a:srgbClr val="005495"/>
            </a:gs>
            <a:gs pos="100000">
              <a:srgbClr val="0075CC"/>
            </a:gs>
          </a:gsLst>
          <a:lin ang="16200000" scaled="0"/>
        </a:gra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204619" y="2057400"/>
            <a:ext cx="5892800" cy="1752600"/>
          </a:xfrm>
        </p:spPr>
        <p:txBody>
          <a:bodyPr/>
          <a:lstStyle>
            <a:lvl1pPr marL="0" indent="0" algn="ctr">
              <a:buNone/>
              <a:defRPr sz="18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Info </a:t>
            </a:r>
            <a:r>
              <a:rPr lang="en-US" dirty="0"/>
              <a:t>for more information</a:t>
            </a:r>
          </a:p>
        </p:txBody>
      </p:sp>
      <p:sp>
        <p:nvSpPr>
          <p:cNvPr id="6" name="TextBox 5"/>
          <p:cNvSpPr txBox="1"/>
          <p:nvPr userDrawn="1"/>
        </p:nvSpPr>
        <p:spPr>
          <a:xfrm>
            <a:off x="3048000" y="5181600"/>
            <a:ext cx="5892800" cy="369332"/>
          </a:xfrm>
          <a:prstGeom prst="rect">
            <a:avLst/>
          </a:prstGeom>
          <a:noFill/>
        </p:spPr>
        <p:txBody>
          <a:bodyPr wrap="square" rtlCol="0">
            <a:spAutoFit/>
          </a:bodyPr>
          <a:lstStyle/>
          <a:p>
            <a:endParaRPr lang="en-US" sz="1800" dirty="0"/>
          </a:p>
        </p:txBody>
      </p:sp>
      <p:sp>
        <p:nvSpPr>
          <p:cNvPr id="13" name="TextBox 12"/>
          <p:cNvSpPr txBox="1"/>
          <p:nvPr userDrawn="1"/>
        </p:nvSpPr>
        <p:spPr>
          <a:xfrm>
            <a:off x="1371600" y="5124676"/>
            <a:ext cx="3175616" cy="276999"/>
          </a:xfrm>
          <a:prstGeom prst="rect">
            <a:avLst/>
          </a:prstGeom>
          <a:noFill/>
          <a:ln>
            <a:noFill/>
          </a:ln>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Twitter: </a:t>
            </a:r>
            <a:r>
              <a:rPr lang="en-US" sz="1200" dirty="0" err="1">
                <a:solidFill>
                  <a:schemeClr val="bg1"/>
                </a:solidFill>
                <a:latin typeface="Arial" panose="020B0604020202020204" pitchFamily="34" charset="0"/>
                <a:cs typeface="Arial" panose="020B0604020202020204" pitchFamily="34" charset="0"/>
              </a:rPr>
              <a:t>CPENews</a:t>
            </a:r>
            <a:r>
              <a:rPr lang="en-US" sz="1200" baseline="0" dirty="0">
                <a:solidFill>
                  <a:schemeClr val="bg1"/>
                </a:solidFill>
                <a:latin typeface="Arial" panose="020B0604020202020204" pitchFamily="34" charset="0"/>
                <a:cs typeface="Arial" panose="020B0604020202020204" pitchFamily="34" charset="0"/>
              </a:rPr>
              <a:t> and </a:t>
            </a:r>
            <a:r>
              <a:rPr lang="en-US" sz="1200" baseline="0" dirty="0" err="1">
                <a:solidFill>
                  <a:schemeClr val="bg1"/>
                </a:solidFill>
                <a:latin typeface="Arial" panose="020B0604020202020204" pitchFamily="34" charset="0"/>
                <a:cs typeface="Arial" panose="020B0604020202020204" pitchFamily="34" charset="0"/>
              </a:rPr>
              <a:t>CPEPres</a:t>
            </a:r>
            <a:endParaRPr lang="en-US" sz="1200" dirty="0">
              <a:solidFill>
                <a:schemeClr val="bg1"/>
              </a:solidFill>
              <a:latin typeface="Arial" panose="020B0604020202020204" pitchFamily="34" charset="0"/>
              <a:cs typeface="Arial" panose="020B0604020202020204" pitchFamily="34" charset="0"/>
            </a:endParaRPr>
          </a:p>
        </p:txBody>
      </p:sp>
      <p:pic>
        <p:nvPicPr>
          <p:cNvPr id="14" name="Picture 13"/>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894082" y="5040874"/>
            <a:ext cx="457200" cy="457200"/>
          </a:xfrm>
          <a:prstGeom prst="rect">
            <a:avLst/>
          </a:prstGeom>
        </p:spPr>
      </p:pic>
      <p:sp>
        <p:nvSpPr>
          <p:cNvPr id="17" name="TextBox 16"/>
          <p:cNvSpPr txBox="1"/>
          <p:nvPr userDrawn="1"/>
        </p:nvSpPr>
        <p:spPr>
          <a:xfrm>
            <a:off x="4267200" y="5132852"/>
            <a:ext cx="4343400" cy="276999"/>
          </a:xfrm>
          <a:prstGeom prst="rect">
            <a:avLst/>
          </a:prstGeom>
          <a:noFill/>
          <a:ln>
            <a:noFill/>
          </a:ln>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Websites: http://cpe.ky.gov and http://kyhigheredmatters.org</a:t>
            </a:r>
          </a:p>
        </p:txBody>
      </p:sp>
      <p:pic>
        <p:nvPicPr>
          <p:cNvPr id="19" name="Picture 18"/>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3810000" y="5049048"/>
            <a:ext cx="457200" cy="457200"/>
          </a:xfrm>
          <a:prstGeom prst="rect">
            <a:avLst/>
          </a:prstGeom>
        </p:spPr>
      </p:pic>
      <p:sp>
        <p:nvSpPr>
          <p:cNvPr id="22" name="TextBox 21"/>
          <p:cNvSpPr txBox="1"/>
          <p:nvPr userDrawn="1"/>
        </p:nvSpPr>
        <p:spPr>
          <a:xfrm>
            <a:off x="9144000" y="5133136"/>
            <a:ext cx="2111052" cy="276999"/>
          </a:xfrm>
          <a:prstGeom prst="rect">
            <a:avLst/>
          </a:prstGeom>
          <a:noFill/>
          <a:ln>
            <a:noFill/>
          </a:ln>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Facebook: KYCPE</a:t>
            </a:r>
          </a:p>
        </p:txBody>
      </p:sp>
      <p:pic>
        <p:nvPicPr>
          <p:cNvPr id="24" name="Picture 23"/>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8610600" y="5044960"/>
            <a:ext cx="457200" cy="457200"/>
          </a:xfrm>
          <a:prstGeom prst="rect">
            <a:avLst/>
          </a:prstGeom>
        </p:spPr>
      </p:pic>
      <p:grpSp>
        <p:nvGrpSpPr>
          <p:cNvPr id="15" name="Group 14">
            <a:extLst>
              <a:ext uri="{FF2B5EF4-FFF2-40B4-BE49-F238E27FC236}">
                <a16:creationId xmlns:a16="http://schemas.microsoft.com/office/drawing/2014/main" id="{1D10228D-2AB9-4C6B-A4CF-70BEB1D798A1}"/>
              </a:ext>
            </a:extLst>
          </p:cNvPr>
          <p:cNvGrpSpPr/>
          <p:nvPr userDrawn="1"/>
        </p:nvGrpSpPr>
        <p:grpSpPr>
          <a:xfrm>
            <a:off x="4836590" y="5943600"/>
            <a:ext cx="2315619" cy="657115"/>
            <a:chOff x="3327935" y="6096000"/>
            <a:chExt cx="2216129" cy="657115"/>
          </a:xfrm>
        </p:grpSpPr>
        <p:pic>
          <p:nvPicPr>
            <p:cNvPr id="18" name="Picture 17">
              <a:extLst>
                <a:ext uri="{FF2B5EF4-FFF2-40B4-BE49-F238E27FC236}">
                  <a16:creationId xmlns:a16="http://schemas.microsoft.com/office/drawing/2014/main" id="{14752E41-81F9-4985-B430-38362A8EC1F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327935" y="6170185"/>
              <a:ext cx="1149329" cy="548640"/>
            </a:xfrm>
            <a:prstGeom prst="rect">
              <a:avLst/>
            </a:prstGeom>
          </p:spPr>
        </p:pic>
        <p:pic>
          <p:nvPicPr>
            <p:cNvPr id="21" name="Picture 20" descr="Text, logo, company name&#10;&#10;Description automatically generated">
              <a:extLst>
                <a:ext uri="{FF2B5EF4-FFF2-40B4-BE49-F238E27FC236}">
                  <a16:creationId xmlns:a16="http://schemas.microsoft.com/office/drawing/2014/main" id="{3F827055-7A9E-41A2-8CAC-16106E30E4F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0" y="6096000"/>
              <a:ext cx="972064" cy="657115"/>
            </a:xfrm>
            <a:prstGeom prst="rect">
              <a:avLst/>
            </a:prstGeom>
          </p:spPr>
        </p:pic>
      </p:grpSp>
      <p:sp>
        <p:nvSpPr>
          <p:cNvPr id="23" name="Title 1">
            <a:extLst>
              <a:ext uri="{FF2B5EF4-FFF2-40B4-BE49-F238E27FC236}">
                <a16:creationId xmlns:a16="http://schemas.microsoft.com/office/drawing/2014/main" id="{44CDA509-9E05-4E54-94D6-D89EE9F17DF5}"/>
              </a:ext>
            </a:extLst>
          </p:cNvPr>
          <p:cNvSpPr>
            <a:spLocks noGrp="1"/>
          </p:cNvSpPr>
          <p:nvPr>
            <p:ph type="title"/>
          </p:nvPr>
        </p:nvSpPr>
        <p:spPr>
          <a:xfrm>
            <a:off x="0" y="960120"/>
            <a:ext cx="12192000" cy="1097280"/>
          </a:xfrm>
        </p:spPr>
        <p:txBody>
          <a:bodyPr anchor="b" anchorCtr="0"/>
          <a:lstStyle>
            <a:lvl1pPr algn="ct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510679725"/>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Quote/HEM Title and Content">
    <p:spTree>
      <p:nvGrpSpPr>
        <p:cNvPr id="1" name=""/>
        <p:cNvGrpSpPr/>
        <p:nvPr/>
      </p:nvGrpSpPr>
      <p:grpSpPr>
        <a:xfrm>
          <a:off x="0" y="0"/>
          <a:ext cx="0" cy="0"/>
          <a:chOff x="0" y="0"/>
          <a:chExt cx="0" cy="0"/>
        </a:xfrm>
      </p:grpSpPr>
      <p:sp>
        <p:nvSpPr>
          <p:cNvPr id="7" name="Freeform 6"/>
          <p:cNvSpPr/>
          <p:nvPr userDrawn="1"/>
        </p:nvSpPr>
        <p:spPr bwMode="auto">
          <a:xfrm>
            <a:off x="0" y="0"/>
            <a:ext cx="12192000" cy="1371600"/>
          </a:xfrm>
          <a:prstGeom prst="rect">
            <a:avLst/>
          </a:prstGeom>
          <a:gradFill>
            <a:gsLst>
              <a:gs pos="0">
                <a:srgbClr val="005495"/>
              </a:gs>
              <a:gs pos="100000">
                <a:srgbClr val="0075CC"/>
              </a:gs>
            </a:gsLst>
          </a:gradFill>
          <a:ln/>
        </p:spPr>
        <p:style>
          <a:lnRef idx="1">
            <a:schemeClr val="accent1"/>
          </a:lnRef>
          <a:fillRef idx="3">
            <a:schemeClr val="accent1"/>
          </a:fillRef>
          <a:effectRef idx="2">
            <a:schemeClr val="accent1"/>
          </a:effectRef>
          <a:fontRef idx="minor">
            <a:schemeClr val="lt1"/>
          </a:fontRef>
        </p:style>
        <p:txBody>
          <a:bodyPr/>
          <a:lstStyle/>
          <a:p>
            <a:endParaRPr lang="en-US" sz="1800" dirty="0"/>
          </a:p>
        </p:txBody>
      </p:sp>
      <p:sp>
        <p:nvSpPr>
          <p:cNvPr id="2" name="Title 1"/>
          <p:cNvSpPr>
            <a:spLocks noGrp="1"/>
          </p:cNvSpPr>
          <p:nvPr>
            <p:ph type="title"/>
          </p:nvPr>
        </p:nvSpPr>
        <p:spPr>
          <a:xfrm>
            <a:off x="609600" y="152402"/>
            <a:ext cx="9448800" cy="1219198"/>
          </a:xfrm>
        </p:spPr>
        <p:txBody>
          <a:bodyPr anchor="ctr" anchorCtr="0"/>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711200" y="1534394"/>
            <a:ext cx="10871200" cy="44854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7A87C2B-C0D7-465F-A2C1-383D1D493A00}" type="slidenum">
              <a:rPr lang="en-US" smtClean="0"/>
              <a:t>‹#›</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14000" y="162793"/>
            <a:ext cx="1422400" cy="1066800"/>
          </a:xfrm>
          <a:prstGeom prst="rect">
            <a:avLst/>
          </a:prstGeom>
        </p:spPr>
      </p:pic>
    </p:spTree>
    <p:extLst>
      <p:ext uri="{BB962C8B-B14F-4D97-AF65-F5344CB8AC3E}">
        <p14:creationId xmlns:p14="http://schemas.microsoft.com/office/powerpoint/2010/main" val="3588663991"/>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Quote Title and Content">
    <p:spTree>
      <p:nvGrpSpPr>
        <p:cNvPr id="1" name=""/>
        <p:cNvGrpSpPr/>
        <p:nvPr/>
      </p:nvGrpSpPr>
      <p:grpSpPr>
        <a:xfrm>
          <a:off x="0" y="0"/>
          <a:ext cx="0" cy="0"/>
          <a:chOff x="0" y="0"/>
          <a:chExt cx="0" cy="0"/>
        </a:xfrm>
      </p:grpSpPr>
      <p:sp>
        <p:nvSpPr>
          <p:cNvPr id="7" name="Freeform 6"/>
          <p:cNvSpPr/>
          <p:nvPr userDrawn="1"/>
        </p:nvSpPr>
        <p:spPr bwMode="auto">
          <a:xfrm>
            <a:off x="0" y="0"/>
            <a:ext cx="12192000" cy="1371600"/>
          </a:xfrm>
          <a:prstGeom prst="rect">
            <a:avLst/>
          </a:prstGeom>
          <a:gradFill>
            <a:gsLst>
              <a:gs pos="0">
                <a:srgbClr val="005495"/>
              </a:gs>
              <a:gs pos="100000">
                <a:srgbClr val="0075CC"/>
              </a:gs>
            </a:gsLst>
          </a:gradFill>
          <a:ln/>
        </p:spPr>
        <p:style>
          <a:lnRef idx="1">
            <a:schemeClr val="accent1"/>
          </a:lnRef>
          <a:fillRef idx="3">
            <a:schemeClr val="accent1"/>
          </a:fillRef>
          <a:effectRef idx="2">
            <a:schemeClr val="accent1"/>
          </a:effectRef>
          <a:fontRef idx="minor">
            <a:schemeClr val="lt1"/>
          </a:fontRef>
        </p:style>
        <p:txBody>
          <a:bodyPr/>
          <a:lstStyle/>
          <a:p>
            <a:endParaRPr lang="en-US" sz="1800"/>
          </a:p>
        </p:txBody>
      </p:sp>
      <p:sp>
        <p:nvSpPr>
          <p:cNvPr id="2" name="Title 1"/>
          <p:cNvSpPr>
            <a:spLocks noGrp="1"/>
          </p:cNvSpPr>
          <p:nvPr>
            <p:ph type="title"/>
          </p:nvPr>
        </p:nvSpPr>
        <p:spPr>
          <a:xfrm>
            <a:off x="609600" y="152402"/>
            <a:ext cx="10972800" cy="1219198"/>
          </a:xfrm>
        </p:spPr>
        <p:txBody>
          <a:bodyPr anchor="ctr" anchorCtr="0"/>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711200" y="1524002"/>
            <a:ext cx="10871200" cy="44957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7A87C2B-C0D7-465F-A2C1-383D1D493A00}" type="slidenum">
              <a:rPr lang="en-US" smtClean="0"/>
              <a:t>‹#›</a:t>
            </a:fld>
            <a:endParaRPr lang="en-US"/>
          </a:p>
        </p:txBody>
      </p:sp>
    </p:spTree>
    <p:extLst>
      <p:ext uri="{BB962C8B-B14F-4D97-AF65-F5344CB8AC3E}">
        <p14:creationId xmlns:p14="http://schemas.microsoft.com/office/powerpoint/2010/main" val="4132075270"/>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A87C2B-C0D7-465F-A2C1-383D1D493A00}" type="slidenum">
              <a:rPr lang="en-US" smtClean="0"/>
              <a:t>‹#›</a:t>
            </a:fld>
            <a:endParaRPr lang="en-US"/>
          </a:p>
        </p:txBody>
      </p:sp>
      <p:sp>
        <p:nvSpPr>
          <p:cNvPr id="7" name="Title 6"/>
          <p:cNvSpPr>
            <a:spLocks noGrp="1"/>
          </p:cNvSpPr>
          <p:nvPr>
            <p:ph type="title"/>
          </p:nvPr>
        </p:nvSpPr>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166264319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F2F23-87A4-5986-05B5-D22981E47B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1725B9-646D-979D-F94B-EC777F9C42CF}"/>
              </a:ext>
            </a:extLst>
          </p:cNvPr>
          <p:cNvSpPr>
            <a:spLocks noGrp="1"/>
          </p:cNvSpPr>
          <p:nvPr>
            <p:ph type="dt" sz="half" idx="10"/>
          </p:nvPr>
        </p:nvSpPr>
        <p:spPr/>
        <p:txBody>
          <a:bodyPr/>
          <a:lstStyle/>
          <a:p>
            <a:fld id="{5F081A85-B5A4-425F-8A30-231844D96E64}" type="datetimeFigureOut">
              <a:rPr lang="en-US" smtClean="0"/>
              <a:t>4/29/2024</a:t>
            </a:fld>
            <a:endParaRPr lang="en-US"/>
          </a:p>
        </p:txBody>
      </p:sp>
      <p:sp>
        <p:nvSpPr>
          <p:cNvPr id="4" name="Footer Placeholder 3">
            <a:extLst>
              <a:ext uri="{FF2B5EF4-FFF2-40B4-BE49-F238E27FC236}">
                <a16:creationId xmlns:a16="http://schemas.microsoft.com/office/drawing/2014/main" id="{EF988CCF-5D52-BEDD-D374-1A131D0F94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4A25D3-67E6-E8C2-E292-1FC0095CB2C1}"/>
              </a:ext>
            </a:extLst>
          </p:cNvPr>
          <p:cNvSpPr>
            <a:spLocks noGrp="1"/>
          </p:cNvSpPr>
          <p:nvPr>
            <p:ph type="sldNum" sz="quarter" idx="12"/>
          </p:nvPr>
        </p:nvSpPr>
        <p:spPr/>
        <p:txBody>
          <a:bodyPr/>
          <a:lstStyle/>
          <a:p>
            <a:fld id="{4DE8202F-CBEF-46CE-8326-D829F7244E13}" type="slidenum">
              <a:rPr lang="en-US" smtClean="0"/>
              <a:t>‹#›</a:t>
            </a:fld>
            <a:endParaRPr lang="en-US"/>
          </a:p>
        </p:txBody>
      </p:sp>
    </p:spTree>
    <p:extLst>
      <p:ext uri="{BB962C8B-B14F-4D97-AF65-F5344CB8AC3E}">
        <p14:creationId xmlns:p14="http://schemas.microsoft.com/office/powerpoint/2010/main" val="31574397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cSld name="Simple Title Slide">
    <p:bg>
      <p:bgPr>
        <a:gradFill>
          <a:gsLst>
            <a:gs pos="0">
              <a:srgbClr val="005495"/>
            </a:gs>
            <a:gs pos="100000">
              <a:srgbClr val="0075CC"/>
            </a:gs>
          </a:gsLst>
          <a:lin ang="162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057400"/>
            <a:ext cx="10363200" cy="1905000"/>
          </a:xfrm>
        </p:spPr>
        <p:txBody>
          <a:bodyPr>
            <a:normAutofit/>
          </a:bodyPr>
          <a:lstStyle>
            <a:lvl1pPr algn="ctr">
              <a:defRPr sz="3600" b="1">
                <a:solidFill>
                  <a:schemeClr val="bg1"/>
                </a:solidFill>
                <a:latin typeface="Century Gothic" panose="020B0502020202020204" pitchFamily="34" charset="0"/>
                <a:ea typeface="Tahoma" panose="020B0604030504040204" pitchFamily="34" charset="0"/>
                <a:cs typeface="Tahoma" panose="020B0604030504040204" pitchFamily="34" charset="0"/>
              </a:defRPr>
            </a:lvl1pPr>
          </a:lstStyle>
          <a:p>
            <a:r>
              <a:rPr lang="en-US" dirty="0"/>
              <a:t>Presentation Title</a:t>
            </a:r>
          </a:p>
        </p:txBody>
      </p:sp>
      <p:sp>
        <p:nvSpPr>
          <p:cNvPr id="3" name="Subtitle 2"/>
          <p:cNvSpPr>
            <a:spLocks noGrp="1"/>
          </p:cNvSpPr>
          <p:nvPr>
            <p:ph type="subTitle" idx="1" hasCustomPrompt="1"/>
          </p:nvPr>
        </p:nvSpPr>
        <p:spPr>
          <a:xfrm>
            <a:off x="3048000" y="4186101"/>
            <a:ext cx="5892800" cy="1752600"/>
          </a:xfrm>
        </p:spPr>
        <p:txBody>
          <a:bodyPr/>
          <a:lstStyle>
            <a:lvl1pPr marL="0" indent="0" algn="ct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a:t>
            </a:r>
          </a:p>
          <a:p>
            <a:r>
              <a:rPr lang="en-US" dirty="0"/>
              <a:t>Job Title</a:t>
            </a:r>
          </a:p>
          <a:p>
            <a:r>
              <a:rPr lang="en-US" dirty="0"/>
              <a:t>Date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45602" y="6446520"/>
            <a:ext cx="1879604" cy="2286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4800"/>
            <a:ext cx="12192000" cy="1524000"/>
          </a:xfrm>
          <a:prstGeom prst="rect">
            <a:avLst/>
          </a:prstGeom>
        </p:spPr>
      </p:pic>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4081" y="6151517"/>
            <a:ext cx="786675" cy="590006"/>
          </a:xfrm>
          <a:prstGeom prst="rect">
            <a:avLst/>
          </a:prstGeom>
        </p:spPr>
      </p:pic>
    </p:spTree>
    <p:extLst>
      <p:ext uri="{BB962C8B-B14F-4D97-AF65-F5344CB8AC3E}">
        <p14:creationId xmlns:p14="http://schemas.microsoft.com/office/powerpoint/2010/main" val="22679005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F139B7-D306-4D33-F852-21CF0EB178F4}"/>
              </a:ext>
            </a:extLst>
          </p:cNvPr>
          <p:cNvSpPr>
            <a:spLocks noGrp="1"/>
          </p:cNvSpPr>
          <p:nvPr>
            <p:ph type="dt" sz="half" idx="10"/>
          </p:nvPr>
        </p:nvSpPr>
        <p:spPr/>
        <p:txBody>
          <a:bodyPr/>
          <a:lstStyle/>
          <a:p>
            <a:fld id="{5F081A85-B5A4-425F-8A30-231844D96E64}" type="datetimeFigureOut">
              <a:rPr lang="en-US" smtClean="0"/>
              <a:t>4/29/2024</a:t>
            </a:fld>
            <a:endParaRPr lang="en-US"/>
          </a:p>
        </p:txBody>
      </p:sp>
      <p:sp>
        <p:nvSpPr>
          <p:cNvPr id="3" name="Footer Placeholder 2">
            <a:extLst>
              <a:ext uri="{FF2B5EF4-FFF2-40B4-BE49-F238E27FC236}">
                <a16:creationId xmlns:a16="http://schemas.microsoft.com/office/drawing/2014/main" id="{270F3799-D38A-B709-99D7-D424CF09DE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2F99DB-FEDA-2120-458E-10EC9AE56E0F}"/>
              </a:ext>
            </a:extLst>
          </p:cNvPr>
          <p:cNvSpPr>
            <a:spLocks noGrp="1"/>
          </p:cNvSpPr>
          <p:nvPr>
            <p:ph type="sldNum" sz="quarter" idx="12"/>
          </p:nvPr>
        </p:nvSpPr>
        <p:spPr/>
        <p:txBody>
          <a:bodyPr/>
          <a:lstStyle/>
          <a:p>
            <a:fld id="{4DE8202F-CBEF-46CE-8326-D829F7244E13}" type="slidenum">
              <a:rPr lang="en-US" smtClean="0"/>
              <a:t>‹#›</a:t>
            </a:fld>
            <a:endParaRPr lang="en-US"/>
          </a:p>
        </p:txBody>
      </p:sp>
    </p:spTree>
    <p:extLst>
      <p:ext uri="{BB962C8B-B14F-4D97-AF65-F5344CB8AC3E}">
        <p14:creationId xmlns:p14="http://schemas.microsoft.com/office/powerpoint/2010/main" val="599264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FCF3A-E364-6BA0-89B4-C2C0BF9A7C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37342B-374C-6D4A-DC5E-0B09BB1E95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C77553-178F-7173-3740-B7A8CE7F66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FF6DEF-C51B-3BDB-441B-DC633022BC9D}"/>
              </a:ext>
            </a:extLst>
          </p:cNvPr>
          <p:cNvSpPr>
            <a:spLocks noGrp="1"/>
          </p:cNvSpPr>
          <p:nvPr>
            <p:ph type="dt" sz="half" idx="10"/>
          </p:nvPr>
        </p:nvSpPr>
        <p:spPr/>
        <p:txBody>
          <a:bodyPr/>
          <a:lstStyle/>
          <a:p>
            <a:fld id="{5F081A85-B5A4-425F-8A30-231844D96E64}" type="datetimeFigureOut">
              <a:rPr lang="en-US" smtClean="0"/>
              <a:t>4/29/2024</a:t>
            </a:fld>
            <a:endParaRPr lang="en-US"/>
          </a:p>
        </p:txBody>
      </p:sp>
      <p:sp>
        <p:nvSpPr>
          <p:cNvPr id="6" name="Footer Placeholder 5">
            <a:extLst>
              <a:ext uri="{FF2B5EF4-FFF2-40B4-BE49-F238E27FC236}">
                <a16:creationId xmlns:a16="http://schemas.microsoft.com/office/drawing/2014/main" id="{8AEBAE0D-CDEE-091C-23CD-2900DC5F01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BAE759-D65B-BFAB-FDD8-D54CAAFB951B}"/>
              </a:ext>
            </a:extLst>
          </p:cNvPr>
          <p:cNvSpPr>
            <a:spLocks noGrp="1"/>
          </p:cNvSpPr>
          <p:nvPr>
            <p:ph type="sldNum" sz="quarter" idx="12"/>
          </p:nvPr>
        </p:nvSpPr>
        <p:spPr/>
        <p:txBody>
          <a:bodyPr/>
          <a:lstStyle/>
          <a:p>
            <a:fld id="{4DE8202F-CBEF-46CE-8326-D829F7244E13}" type="slidenum">
              <a:rPr lang="en-US" smtClean="0"/>
              <a:t>‹#›</a:t>
            </a:fld>
            <a:endParaRPr lang="en-US"/>
          </a:p>
        </p:txBody>
      </p:sp>
    </p:spTree>
    <p:extLst>
      <p:ext uri="{BB962C8B-B14F-4D97-AF65-F5344CB8AC3E}">
        <p14:creationId xmlns:p14="http://schemas.microsoft.com/office/powerpoint/2010/main" val="2123050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ACB92-106C-BC48-E414-182C792006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845EDE-8D1E-5639-69E5-1E00406F46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60DB8E-7927-7869-4EE0-DE1D5D3B8E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42D571-B565-C21C-DB37-5B4B56A5DEBF}"/>
              </a:ext>
            </a:extLst>
          </p:cNvPr>
          <p:cNvSpPr>
            <a:spLocks noGrp="1"/>
          </p:cNvSpPr>
          <p:nvPr>
            <p:ph type="dt" sz="half" idx="10"/>
          </p:nvPr>
        </p:nvSpPr>
        <p:spPr/>
        <p:txBody>
          <a:bodyPr/>
          <a:lstStyle/>
          <a:p>
            <a:fld id="{5F081A85-B5A4-425F-8A30-231844D96E64}" type="datetimeFigureOut">
              <a:rPr lang="en-US" smtClean="0"/>
              <a:t>4/29/2024</a:t>
            </a:fld>
            <a:endParaRPr lang="en-US"/>
          </a:p>
        </p:txBody>
      </p:sp>
      <p:sp>
        <p:nvSpPr>
          <p:cNvPr id="6" name="Footer Placeholder 5">
            <a:extLst>
              <a:ext uri="{FF2B5EF4-FFF2-40B4-BE49-F238E27FC236}">
                <a16:creationId xmlns:a16="http://schemas.microsoft.com/office/drawing/2014/main" id="{32D95E9F-171E-4F45-8758-01153535D7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B8ABA3-6D9E-325F-F58B-DFB9B8A14684}"/>
              </a:ext>
            </a:extLst>
          </p:cNvPr>
          <p:cNvSpPr>
            <a:spLocks noGrp="1"/>
          </p:cNvSpPr>
          <p:nvPr>
            <p:ph type="sldNum" sz="quarter" idx="12"/>
          </p:nvPr>
        </p:nvSpPr>
        <p:spPr/>
        <p:txBody>
          <a:bodyPr/>
          <a:lstStyle/>
          <a:p>
            <a:fld id="{4DE8202F-CBEF-46CE-8326-D829F7244E13}" type="slidenum">
              <a:rPr lang="en-US" smtClean="0"/>
              <a:t>‹#›</a:t>
            </a:fld>
            <a:endParaRPr lang="en-US"/>
          </a:p>
        </p:txBody>
      </p:sp>
    </p:spTree>
    <p:extLst>
      <p:ext uri="{BB962C8B-B14F-4D97-AF65-F5344CB8AC3E}">
        <p14:creationId xmlns:p14="http://schemas.microsoft.com/office/powerpoint/2010/main" val="686919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theme" Target="../theme/theme3.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434DAF-8902-4012-F417-74F420E581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C1180C-FD3E-86A8-1371-EC67DF4037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A79DA7-1826-64F3-E181-518B73FB09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081A85-B5A4-425F-8A30-231844D96E64}" type="datetimeFigureOut">
              <a:rPr lang="en-US" smtClean="0"/>
              <a:t>4/29/2024</a:t>
            </a:fld>
            <a:endParaRPr lang="en-US"/>
          </a:p>
        </p:txBody>
      </p:sp>
      <p:sp>
        <p:nvSpPr>
          <p:cNvPr id="5" name="Footer Placeholder 4">
            <a:extLst>
              <a:ext uri="{FF2B5EF4-FFF2-40B4-BE49-F238E27FC236}">
                <a16:creationId xmlns:a16="http://schemas.microsoft.com/office/drawing/2014/main" id="{A2DB7F84-74A5-8FF6-69F4-3002FF10DF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CD7036-AD32-74BC-83F4-88B9F0D4C9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E8202F-CBEF-46CE-8326-D829F7244E13}" type="slidenum">
              <a:rPr lang="en-US" smtClean="0"/>
              <a:t>‹#›</a:t>
            </a:fld>
            <a:endParaRPr lang="en-US"/>
          </a:p>
        </p:txBody>
      </p:sp>
    </p:spTree>
    <p:extLst>
      <p:ext uri="{BB962C8B-B14F-4D97-AF65-F5344CB8AC3E}">
        <p14:creationId xmlns:p14="http://schemas.microsoft.com/office/powerpoint/2010/main" val="20786059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1097280"/>
          </a:xfrm>
          <a:prstGeom prst="rect">
            <a:avLst/>
          </a:prstGeom>
        </p:spPr>
        <p:txBody>
          <a:bodyPr vert="horz" lIns="182880" tIns="45720" rIns="182880" bIns="91440" rtlCol="0" anchor="b" anchorCtr="0">
            <a:noAutofit/>
          </a:bodyPr>
          <a:lstStyle/>
          <a:p>
            <a:r>
              <a:rPr lang="en-US" dirty="0"/>
              <a:t>Click to edit Master title style</a:t>
            </a:r>
          </a:p>
        </p:txBody>
      </p:sp>
      <p:sp>
        <p:nvSpPr>
          <p:cNvPr id="3" name="Text Placeholder 2"/>
          <p:cNvSpPr>
            <a:spLocks noGrp="1"/>
          </p:cNvSpPr>
          <p:nvPr>
            <p:ph type="body" idx="1"/>
          </p:nvPr>
        </p:nvSpPr>
        <p:spPr>
          <a:xfrm>
            <a:off x="274320" y="1219200"/>
            <a:ext cx="11612880" cy="5029200"/>
          </a:xfrm>
          <a:prstGeom prst="rect">
            <a:avLst/>
          </a:prstGeom>
        </p:spPr>
        <p:txBody>
          <a:bodyPr vert="horz" lIns="91440" tIns="2743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074400" y="6356353"/>
            <a:ext cx="508000" cy="365125"/>
          </a:xfrm>
          <a:prstGeom prst="rect">
            <a:avLst/>
          </a:prstGeom>
        </p:spPr>
        <p:txBody>
          <a:bodyPr vert="horz" lIns="91440" tIns="45720" rIns="91440" bIns="45720" rtlCol="0" anchor="ctr"/>
          <a:lstStyle>
            <a:lvl1pPr algn="r">
              <a:defRPr sz="1000">
                <a:solidFill>
                  <a:schemeClr val="bg1">
                    <a:lumMod val="50000"/>
                  </a:schemeClr>
                </a:solidFill>
                <a:latin typeface="Arial" panose="020B0604020202020204" pitchFamily="34" charset="0"/>
                <a:cs typeface="Arial" panose="020B0604020202020204" pitchFamily="34" charset="0"/>
              </a:defRPr>
            </a:lvl1pPr>
          </a:lstStyle>
          <a:p>
            <a:fld id="{97A87C2B-C0D7-465F-A2C1-383D1D493A00}" type="slidenum">
              <a:rPr lang="en-US" smtClean="0"/>
              <a:pPr/>
              <a:t>‹#›</a:t>
            </a:fld>
            <a:endParaRPr lang="en-US"/>
          </a:p>
        </p:txBody>
      </p:sp>
      <p:cxnSp>
        <p:nvCxnSpPr>
          <p:cNvPr id="7" name="Straight Connector 6">
            <a:extLst>
              <a:ext uri="{FF2B5EF4-FFF2-40B4-BE49-F238E27FC236}">
                <a16:creationId xmlns:a16="http://schemas.microsoft.com/office/drawing/2014/main" id="{6472D66B-0445-4BC5-9EAB-C2A9A3FC6D2D}"/>
              </a:ext>
            </a:extLst>
          </p:cNvPr>
          <p:cNvCxnSpPr/>
          <p:nvPr userDrawn="1"/>
        </p:nvCxnSpPr>
        <p:spPr>
          <a:xfrm>
            <a:off x="0" y="1097280"/>
            <a:ext cx="12192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E1E5B70-886E-481B-A93D-1F008B5327E7}"/>
              </a:ext>
            </a:extLst>
          </p:cNvPr>
          <p:cNvSpPr txBox="1"/>
          <p:nvPr userDrawn="1"/>
        </p:nvSpPr>
        <p:spPr>
          <a:xfrm>
            <a:off x="182880" y="6428601"/>
            <a:ext cx="7772400" cy="246221"/>
          </a:xfrm>
          <a:prstGeom prst="rect">
            <a:avLst/>
          </a:prstGeom>
          <a:noFill/>
        </p:spPr>
        <p:txBody>
          <a:bodyPr wrap="square" rtlCol="0">
            <a:spAutoFit/>
          </a:bodyPr>
          <a:lstStyle/>
          <a:p>
            <a:r>
              <a:rPr lang="en-US" sz="1000" dirty="0">
                <a:solidFill>
                  <a:schemeClr val="bg1">
                    <a:lumMod val="50000"/>
                  </a:schemeClr>
                </a:solidFill>
                <a:latin typeface="Arial" panose="020B0604020202020204" pitchFamily="34" charset="0"/>
                <a:cs typeface="Arial" panose="020B0604020202020204" pitchFamily="34" charset="0"/>
              </a:rPr>
              <a:t>Kentucky Council on Postsecondary Education</a:t>
            </a:r>
          </a:p>
        </p:txBody>
      </p:sp>
    </p:spTree>
    <p:extLst>
      <p:ext uri="{BB962C8B-B14F-4D97-AF65-F5344CB8AC3E}">
        <p14:creationId xmlns:p14="http://schemas.microsoft.com/office/powerpoint/2010/main" val="22006606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700" r:id="rId22"/>
    <p:sldLayoutId id="2147483729" r:id="rId23"/>
  </p:sldLayoutIdLst>
  <p:transition>
    <p:fade/>
  </p:transition>
  <p:hf hdr="0" dt="0"/>
  <p:txStyles>
    <p:titleStyle>
      <a:lvl1pPr algn="l" defTabSz="914400" rtl="0" eaLnBrk="1" latinLnBrk="0" hangingPunct="1">
        <a:spcBef>
          <a:spcPct val="0"/>
        </a:spcBef>
        <a:buNone/>
        <a:defRPr sz="2800" b="1" kern="1200">
          <a:solidFill>
            <a:schemeClr val="tx1"/>
          </a:solidFill>
          <a:latin typeface="Arial" panose="020B0604020202020204" pitchFamily="34" charset="0"/>
          <a:ea typeface="Tahoma" panose="020B0604030504040204" pitchFamily="34" charset="0"/>
          <a:cs typeface="Arial" panose="020B0604020202020204" pitchFamily="34" charset="0"/>
        </a:defRPr>
      </a:lvl1pPr>
    </p:titleStyle>
    <p:bodyStyle>
      <a:lvl1pPr marL="342900" indent="-342900" algn="l" defTabSz="914400" rtl="0" eaLnBrk="1" latinLnBrk="0" hangingPunct="1">
        <a:spcBef>
          <a:spcPct val="20000"/>
        </a:spcBef>
        <a:spcAft>
          <a:spcPts val="0"/>
        </a:spcAft>
        <a:buFont typeface="Arial" panose="020B0604020202020204" pitchFamily="34" charset="0"/>
        <a:buChar char="•"/>
        <a:defRPr sz="2000" kern="1200">
          <a:solidFill>
            <a:schemeClr val="tx1"/>
          </a:solidFill>
          <a:latin typeface="Arial" panose="020B0604020202020204" pitchFamily="34" charset="0"/>
          <a:ea typeface="Tahoma" panose="020B0604030504040204" pitchFamily="34" charset="0"/>
          <a:cs typeface="Arial" panose="020B0604020202020204" pitchFamily="34" charset="0"/>
        </a:defRPr>
      </a:lvl1pPr>
      <a:lvl2pPr marL="742950" indent="-285750" algn="l" defTabSz="914400" rtl="0" eaLnBrk="1" latinLnBrk="0" hangingPunct="1">
        <a:spcBef>
          <a:spcPct val="20000"/>
        </a:spcBef>
        <a:spcAft>
          <a:spcPts val="0"/>
        </a:spcAft>
        <a:buFont typeface="Arial" panose="020B0604020202020204" pitchFamily="34" charset="0"/>
        <a:buChar char="–"/>
        <a:defRPr sz="1800" kern="1200">
          <a:solidFill>
            <a:schemeClr val="tx1"/>
          </a:solidFill>
          <a:latin typeface="Arial" panose="020B0604020202020204" pitchFamily="34" charset="0"/>
          <a:ea typeface="Tahoma" panose="020B0604030504040204" pitchFamily="34" charset="0"/>
          <a:cs typeface="Arial" panose="020B0604020202020204" pitchFamily="34" charset="0"/>
        </a:defRPr>
      </a:lvl2pPr>
      <a:lvl3pPr marL="1143000" indent="-228600" algn="l" defTabSz="914400" rtl="0" eaLnBrk="1" latinLnBrk="0" hangingPunct="1">
        <a:spcBef>
          <a:spcPct val="20000"/>
        </a:spcBef>
        <a:spcAft>
          <a:spcPts val="0"/>
        </a:spcAft>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3pPr>
      <a:lvl4pPr marL="1600200" indent="-228600" algn="l" defTabSz="914400" rtl="0" eaLnBrk="1" latinLnBrk="0" hangingPunct="1">
        <a:spcBef>
          <a:spcPct val="20000"/>
        </a:spcBef>
        <a:spcAft>
          <a:spcPts val="0"/>
        </a:spcAft>
        <a:buFont typeface="Arial" panose="020B0604020202020204" pitchFamily="34" charset="0"/>
        <a:buChar char="–"/>
        <a:defRPr sz="1400" kern="1200">
          <a:solidFill>
            <a:schemeClr val="tx1"/>
          </a:solidFill>
          <a:latin typeface="Arial" panose="020B0604020202020204" pitchFamily="34" charset="0"/>
          <a:ea typeface="Tahoma" panose="020B0604030504040204" pitchFamily="34" charset="0"/>
          <a:cs typeface="Arial" panose="020B0604020202020204" pitchFamily="34" charset="0"/>
        </a:defRPr>
      </a:lvl4pPr>
      <a:lvl5pPr marL="2057400" indent="-228600" algn="l" defTabSz="914400" rtl="0" eaLnBrk="1" latinLnBrk="0" hangingPunct="1">
        <a:spcBef>
          <a:spcPct val="20000"/>
        </a:spcBef>
        <a:spcAft>
          <a:spcPts val="0"/>
        </a:spcAft>
        <a:buFont typeface="Arial" panose="020B0604020202020204" pitchFamily="34" charset="0"/>
        <a:buChar char="»"/>
        <a:defRPr sz="1400" kern="1200">
          <a:solidFill>
            <a:schemeClr val="tx1"/>
          </a:solidFill>
          <a:latin typeface="Arial" panose="020B0604020202020204" pitchFamily="34" charset="0"/>
          <a:ea typeface="Tahom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1097280"/>
          </a:xfrm>
          <a:prstGeom prst="rect">
            <a:avLst/>
          </a:prstGeom>
        </p:spPr>
        <p:txBody>
          <a:bodyPr vert="horz" lIns="182880" tIns="45720" rIns="182880" bIns="91440" rtlCol="0" anchor="b" anchorCtr="0">
            <a:noAutofit/>
          </a:bodyPr>
          <a:lstStyle/>
          <a:p>
            <a:r>
              <a:rPr lang="en-US" dirty="0"/>
              <a:t>Click to edit Master title style</a:t>
            </a:r>
          </a:p>
        </p:txBody>
      </p:sp>
      <p:sp>
        <p:nvSpPr>
          <p:cNvPr id="3" name="Text Placeholder 2"/>
          <p:cNvSpPr>
            <a:spLocks noGrp="1"/>
          </p:cNvSpPr>
          <p:nvPr>
            <p:ph type="body" idx="1"/>
          </p:nvPr>
        </p:nvSpPr>
        <p:spPr>
          <a:xfrm>
            <a:off x="274320" y="1219200"/>
            <a:ext cx="11612880" cy="5029200"/>
          </a:xfrm>
          <a:prstGeom prst="rect">
            <a:avLst/>
          </a:prstGeom>
        </p:spPr>
        <p:txBody>
          <a:bodyPr vert="horz" lIns="91440" tIns="2743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074400" y="6356353"/>
            <a:ext cx="508000" cy="365125"/>
          </a:xfrm>
          <a:prstGeom prst="rect">
            <a:avLst/>
          </a:prstGeom>
        </p:spPr>
        <p:txBody>
          <a:bodyPr vert="horz" lIns="91440" tIns="45720" rIns="91440" bIns="45720" rtlCol="0" anchor="ctr"/>
          <a:lstStyle>
            <a:lvl1pPr algn="r">
              <a:defRPr sz="1000">
                <a:solidFill>
                  <a:schemeClr val="bg1">
                    <a:lumMod val="50000"/>
                  </a:schemeClr>
                </a:solidFill>
                <a:latin typeface="Arial" panose="020B0604020202020204" pitchFamily="34" charset="0"/>
                <a:cs typeface="Arial" panose="020B0604020202020204" pitchFamily="34" charset="0"/>
              </a:defRPr>
            </a:lvl1pPr>
          </a:lstStyle>
          <a:p>
            <a:fld id="{97A87C2B-C0D7-465F-A2C1-383D1D493A00}" type="slidenum">
              <a:rPr lang="en-US" smtClean="0"/>
              <a:pPr/>
              <a:t>‹#›</a:t>
            </a:fld>
            <a:endParaRPr lang="en-US"/>
          </a:p>
        </p:txBody>
      </p:sp>
      <p:cxnSp>
        <p:nvCxnSpPr>
          <p:cNvPr id="7" name="Straight Connector 6">
            <a:extLst>
              <a:ext uri="{FF2B5EF4-FFF2-40B4-BE49-F238E27FC236}">
                <a16:creationId xmlns:a16="http://schemas.microsoft.com/office/drawing/2014/main" id="{6472D66B-0445-4BC5-9EAB-C2A9A3FC6D2D}"/>
              </a:ext>
            </a:extLst>
          </p:cNvPr>
          <p:cNvCxnSpPr/>
          <p:nvPr userDrawn="1"/>
        </p:nvCxnSpPr>
        <p:spPr>
          <a:xfrm>
            <a:off x="0" y="1097280"/>
            <a:ext cx="12192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E1E5B70-886E-481B-A93D-1F008B5327E7}"/>
              </a:ext>
            </a:extLst>
          </p:cNvPr>
          <p:cNvSpPr txBox="1"/>
          <p:nvPr userDrawn="1"/>
        </p:nvSpPr>
        <p:spPr>
          <a:xfrm>
            <a:off x="182880" y="6428601"/>
            <a:ext cx="7772400" cy="246221"/>
          </a:xfrm>
          <a:prstGeom prst="rect">
            <a:avLst/>
          </a:prstGeom>
          <a:noFill/>
        </p:spPr>
        <p:txBody>
          <a:bodyPr wrap="square" rtlCol="0">
            <a:spAutoFit/>
          </a:bodyPr>
          <a:lstStyle/>
          <a:p>
            <a:r>
              <a:rPr lang="en-US" sz="1000" dirty="0">
                <a:solidFill>
                  <a:schemeClr val="bg1">
                    <a:lumMod val="50000"/>
                  </a:schemeClr>
                </a:solidFill>
                <a:latin typeface="Arial" panose="020B0604020202020204" pitchFamily="34" charset="0"/>
                <a:cs typeface="Arial" panose="020B0604020202020204" pitchFamily="34" charset="0"/>
              </a:rPr>
              <a:t>Kentucky Council on Postsecondary Education</a:t>
            </a:r>
          </a:p>
        </p:txBody>
      </p:sp>
    </p:spTree>
    <p:extLst>
      <p:ext uri="{BB962C8B-B14F-4D97-AF65-F5344CB8AC3E}">
        <p14:creationId xmlns:p14="http://schemas.microsoft.com/office/powerpoint/2010/main" val="401907237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Lst>
  <p:transition>
    <p:fade/>
  </p:transition>
  <p:hf hdr="0" dt="0"/>
  <p:txStyles>
    <p:titleStyle>
      <a:lvl1pPr algn="l" defTabSz="914400" rtl="0" eaLnBrk="1" latinLnBrk="0" hangingPunct="1">
        <a:spcBef>
          <a:spcPct val="0"/>
        </a:spcBef>
        <a:buNone/>
        <a:defRPr sz="2800" b="1" kern="1200">
          <a:solidFill>
            <a:schemeClr val="tx1"/>
          </a:solidFill>
          <a:latin typeface="Arial" panose="020B0604020202020204" pitchFamily="34" charset="0"/>
          <a:ea typeface="Tahoma" panose="020B0604030504040204" pitchFamily="34" charset="0"/>
          <a:cs typeface="Arial" panose="020B0604020202020204" pitchFamily="34" charset="0"/>
        </a:defRPr>
      </a:lvl1pPr>
    </p:titleStyle>
    <p:bodyStyle>
      <a:lvl1pPr marL="342900" indent="-342900" algn="l" defTabSz="914400" rtl="0" eaLnBrk="1" latinLnBrk="0" hangingPunct="1">
        <a:spcBef>
          <a:spcPct val="20000"/>
        </a:spcBef>
        <a:spcAft>
          <a:spcPts val="0"/>
        </a:spcAft>
        <a:buFont typeface="Arial" panose="020B0604020202020204" pitchFamily="34" charset="0"/>
        <a:buChar char="•"/>
        <a:defRPr sz="2000" kern="1200">
          <a:solidFill>
            <a:schemeClr val="tx1"/>
          </a:solidFill>
          <a:latin typeface="Arial" panose="020B0604020202020204" pitchFamily="34" charset="0"/>
          <a:ea typeface="Tahoma" panose="020B0604030504040204" pitchFamily="34" charset="0"/>
          <a:cs typeface="Arial" panose="020B0604020202020204" pitchFamily="34" charset="0"/>
        </a:defRPr>
      </a:lvl1pPr>
      <a:lvl2pPr marL="742950" indent="-285750" algn="l" defTabSz="914400" rtl="0" eaLnBrk="1" latinLnBrk="0" hangingPunct="1">
        <a:spcBef>
          <a:spcPct val="20000"/>
        </a:spcBef>
        <a:spcAft>
          <a:spcPts val="0"/>
        </a:spcAft>
        <a:buFont typeface="Arial" panose="020B0604020202020204" pitchFamily="34" charset="0"/>
        <a:buChar char="–"/>
        <a:defRPr sz="1800" kern="1200">
          <a:solidFill>
            <a:schemeClr val="tx1"/>
          </a:solidFill>
          <a:latin typeface="Arial" panose="020B0604020202020204" pitchFamily="34" charset="0"/>
          <a:ea typeface="Tahoma" panose="020B0604030504040204" pitchFamily="34" charset="0"/>
          <a:cs typeface="Arial" panose="020B0604020202020204" pitchFamily="34" charset="0"/>
        </a:defRPr>
      </a:lvl2pPr>
      <a:lvl3pPr marL="1143000" indent="-228600" algn="l" defTabSz="914400" rtl="0" eaLnBrk="1" latinLnBrk="0" hangingPunct="1">
        <a:spcBef>
          <a:spcPct val="20000"/>
        </a:spcBef>
        <a:spcAft>
          <a:spcPts val="0"/>
        </a:spcAft>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3pPr>
      <a:lvl4pPr marL="1600200" indent="-228600" algn="l" defTabSz="914400" rtl="0" eaLnBrk="1" latinLnBrk="0" hangingPunct="1">
        <a:spcBef>
          <a:spcPct val="20000"/>
        </a:spcBef>
        <a:spcAft>
          <a:spcPts val="0"/>
        </a:spcAft>
        <a:buFont typeface="Arial" panose="020B0604020202020204" pitchFamily="34" charset="0"/>
        <a:buChar char="–"/>
        <a:defRPr sz="1400" kern="1200">
          <a:solidFill>
            <a:schemeClr val="tx1"/>
          </a:solidFill>
          <a:latin typeface="Arial" panose="020B0604020202020204" pitchFamily="34" charset="0"/>
          <a:ea typeface="Tahoma" panose="020B0604030504040204" pitchFamily="34" charset="0"/>
          <a:cs typeface="Arial" panose="020B0604020202020204" pitchFamily="34" charset="0"/>
        </a:defRPr>
      </a:lvl4pPr>
      <a:lvl5pPr marL="2057400" indent="-228600" algn="l" defTabSz="914400" rtl="0" eaLnBrk="1" latinLnBrk="0" hangingPunct="1">
        <a:spcBef>
          <a:spcPct val="20000"/>
        </a:spcBef>
        <a:spcAft>
          <a:spcPts val="0"/>
        </a:spcAft>
        <a:buFont typeface="Arial" panose="020B0604020202020204" pitchFamily="34" charset="0"/>
        <a:buChar char="»"/>
        <a:defRPr sz="1400" kern="1200">
          <a:solidFill>
            <a:schemeClr val="tx1"/>
          </a:solidFill>
          <a:latin typeface="Arial" panose="020B0604020202020204" pitchFamily="34" charset="0"/>
          <a:ea typeface="Tahom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1.png"/><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8.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itle 5">
            <a:extLst>
              <a:ext uri="{FF2B5EF4-FFF2-40B4-BE49-F238E27FC236}">
                <a16:creationId xmlns:a16="http://schemas.microsoft.com/office/drawing/2014/main" id="{48DB7466-7779-C3B2-DC74-CED06A8E2803}"/>
              </a:ext>
            </a:extLst>
          </p:cNvPr>
          <p:cNvSpPr>
            <a:spLocks noGrp="1"/>
          </p:cNvSpPr>
          <p:nvPr>
            <p:ph type="ctrTitle"/>
          </p:nvPr>
        </p:nvSpPr>
        <p:spPr>
          <a:xfrm>
            <a:off x="1314824" y="735106"/>
            <a:ext cx="10053763" cy="2928470"/>
          </a:xfrm>
        </p:spPr>
        <p:txBody>
          <a:bodyPr anchor="b">
            <a:normAutofit/>
          </a:bodyPr>
          <a:lstStyle/>
          <a:p>
            <a:pPr algn="l"/>
            <a:r>
              <a:rPr lang="en-US" sz="4800" dirty="0">
                <a:solidFill>
                  <a:srgbClr val="FFFFFF"/>
                </a:solidFill>
              </a:rPr>
              <a:t>The Necessity of DEIB in Higher Education</a:t>
            </a:r>
          </a:p>
        </p:txBody>
      </p:sp>
      <p:sp>
        <p:nvSpPr>
          <p:cNvPr id="7" name="Subtitle 6">
            <a:extLst>
              <a:ext uri="{FF2B5EF4-FFF2-40B4-BE49-F238E27FC236}">
                <a16:creationId xmlns:a16="http://schemas.microsoft.com/office/drawing/2014/main" id="{6A00B937-514D-EF79-CE88-1F1CD12D2AFB}"/>
              </a:ext>
            </a:extLst>
          </p:cNvPr>
          <p:cNvSpPr>
            <a:spLocks noGrp="1"/>
          </p:cNvSpPr>
          <p:nvPr>
            <p:ph type="subTitle" idx="1"/>
          </p:nvPr>
        </p:nvSpPr>
        <p:spPr>
          <a:xfrm>
            <a:off x="1350682" y="4967077"/>
            <a:ext cx="10005951" cy="1458258"/>
          </a:xfrm>
        </p:spPr>
        <p:txBody>
          <a:bodyPr anchor="ctr">
            <a:normAutofit/>
          </a:bodyPr>
          <a:lstStyle/>
          <a:p>
            <a:pPr algn="l"/>
            <a:r>
              <a:rPr lang="en-US" dirty="0"/>
              <a:t>Dr. Dawn Offutt </a:t>
            </a:r>
          </a:p>
          <a:p>
            <a:pPr algn="l"/>
            <a:r>
              <a:rPr lang="en-US" dirty="0"/>
              <a:t>Executive Director for Access, Engagement, and Belonging</a:t>
            </a:r>
          </a:p>
          <a:p>
            <a:pPr algn="l"/>
            <a:r>
              <a:rPr lang="en-US" dirty="0"/>
              <a:t>Kentucky Council on Postsecondary Education</a:t>
            </a:r>
          </a:p>
        </p:txBody>
      </p:sp>
    </p:spTree>
    <p:extLst>
      <p:ext uri="{BB962C8B-B14F-4D97-AF65-F5344CB8AC3E}">
        <p14:creationId xmlns:p14="http://schemas.microsoft.com/office/powerpoint/2010/main" val="2379529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6" name="Picture 5" descr="Person smiling">
            <a:extLst>
              <a:ext uri="{FF2B5EF4-FFF2-40B4-BE49-F238E27FC236}">
                <a16:creationId xmlns:a16="http://schemas.microsoft.com/office/drawing/2014/main" id="{034B13B4-2C66-BA58-6451-981713A877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17" r="3066" b="-1"/>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 name="Title 1">
            <a:extLst>
              <a:ext uri="{FF2B5EF4-FFF2-40B4-BE49-F238E27FC236}">
                <a16:creationId xmlns:a16="http://schemas.microsoft.com/office/drawing/2014/main" id="{EC004158-7227-0A20-FD19-AB5BF413A21A}"/>
              </a:ext>
            </a:extLst>
          </p:cNvPr>
          <p:cNvSpPr>
            <a:spLocks noGrp="1"/>
          </p:cNvSpPr>
          <p:nvPr>
            <p:ph type="title"/>
          </p:nvPr>
        </p:nvSpPr>
        <p:spPr>
          <a:xfrm>
            <a:off x="7531610" y="365125"/>
            <a:ext cx="3822189" cy="1899912"/>
          </a:xfrm>
        </p:spPr>
        <p:txBody>
          <a:bodyPr vert="horz" lIns="91440" tIns="45720" rIns="91440" bIns="45720" rtlCol="0" anchor="ctr">
            <a:normAutofit/>
          </a:bodyPr>
          <a:lstStyle/>
          <a:p>
            <a:pPr algn="ctr">
              <a:lnSpc>
                <a:spcPct val="90000"/>
              </a:lnSpc>
            </a:pPr>
            <a:r>
              <a:rPr lang="en-US" sz="4000" dirty="0">
                <a:solidFill>
                  <a:schemeClr val="tx1"/>
                </a:solidFill>
                <a:latin typeface="+mj-lt"/>
                <a:ea typeface="+mj-ea"/>
                <a:cs typeface="+mj-cs"/>
              </a:rPr>
              <a:t>What is “Educational Equity”?</a:t>
            </a:r>
          </a:p>
        </p:txBody>
      </p:sp>
      <p:sp>
        <p:nvSpPr>
          <p:cNvPr id="3" name="Content Placeholder 2">
            <a:extLst>
              <a:ext uri="{FF2B5EF4-FFF2-40B4-BE49-F238E27FC236}">
                <a16:creationId xmlns:a16="http://schemas.microsoft.com/office/drawing/2014/main" id="{2E9EE426-E1CD-6B15-9255-0E3CBD441493}"/>
              </a:ext>
            </a:extLst>
          </p:cNvPr>
          <p:cNvSpPr>
            <a:spLocks noGrp="1"/>
          </p:cNvSpPr>
          <p:nvPr>
            <p:ph idx="1"/>
          </p:nvPr>
        </p:nvSpPr>
        <p:spPr>
          <a:xfrm>
            <a:off x="7531610" y="2434201"/>
            <a:ext cx="3822189" cy="3742762"/>
          </a:xfrm>
        </p:spPr>
        <p:txBody>
          <a:bodyPr vert="horz" lIns="91440" tIns="45720" rIns="91440" bIns="45720" rtlCol="0">
            <a:normAutofit/>
          </a:bodyPr>
          <a:lstStyle/>
          <a:p>
            <a:pPr marL="0" indent="0" algn="ctr">
              <a:buNone/>
            </a:pPr>
            <a:r>
              <a:rPr lang="en-US" b="1" i="0" dirty="0">
                <a:solidFill>
                  <a:srgbClr val="232323"/>
                </a:solidFill>
                <a:effectLst/>
                <a:latin typeface="Arial" panose="020B0604020202020204" pitchFamily="34" charset="0"/>
                <a:cs typeface="Arial" panose="020B0604020202020204" pitchFamily="34" charset="0"/>
              </a:rPr>
              <a:t>Educational Equity - </a:t>
            </a:r>
            <a:r>
              <a:rPr lang="en-US" b="0" i="0" dirty="0">
                <a:solidFill>
                  <a:srgbClr val="232323"/>
                </a:solidFill>
                <a:effectLst/>
                <a:latin typeface="Arial" panose="020B0604020202020204" pitchFamily="34" charset="0"/>
                <a:cs typeface="Arial" panose="020B0604020202020204" pitchFamily="34" charset="0"/>
              </a:rPr>
              <a:t>the idea that every student should have access to the necessary resources to reach their full academic potential.</a:t>
            </a:r>
          </a:p>
          <a:p>
            <a:pPr marL="0" indent="-228600">
              <a:lnSpc>
                <a:spcPct val="90000"/>
              </a:lnSpc>
            </a:pPr>
            <a:endParaRPr lang="en-US" dirty="0">
              <a:latin typeface="+mn-lt"/>
              <a:ea typeface="+mn-ea"/>
              <a:cs typeface="+mn-cs"/>
            </a:endParaRPr>
          </a:p>
        </p:txBody>
      </p:sp>
      <p:sp>
        <p:nvSpPr>
          <p:cNvPr id="4" name="Slide Number Placeholder 3">
            <a:extLst>
              <a:ext uri="{FF2B5EF4-FFF2-40B4-BE49-F238E27FC236}">
                <a16:creationId xmlns:a16="http://schemas.microsoft.com/office/drawing/2014/main" id="{78935974-50FF-FEB6-391C-D6952EF2E09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7A87C2B-C0D7-465F-A2C1-383D1D493A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83471657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Title 1">
            <a:extLst>
              <a:ext uri="{FF2B5EF4-FFF2-40B4-BE49-F238E27FC236}">
                <a16:creationId xmlns:a16="http://schemas.microsoft.com/office/drawing/2014/main" id="{6CC35552-9ED9-2831-36D0-3F8CCAE26D70}"/>
              </a:ext>
            </a:extLst>
          </p:cNvPr>
          <p:cNvSpPr>
            <a:spLocks noGrp="1"/>
          </p:cNvSpPr>
          <p:nvPr>
            <p:ph type="title"/>
          </p:nvPr>
        </p:nvSpPr>
        <p:spPr>
          <a:xfrm>
            <a:off x="7320466" y="609600"/>
            <a:ext cx="4140014" cy="1330839"/>
          </a:xfrm>
        </p:spPr>
        <p:txBody>
          <a:bodyPr vert="horz" lIns="91440" tIns="45720" rIns="91440" bIns="45720" rtlCol="0" anchor="ctr">
            <a:normAutofit/>
          </a:bodyPr>
          <a:lstStyle/>
          <a:p>
            <a:pPr algn="ctr">
              <a:lnSpc>
                <a:spcPct val="90000"/>
              </a:lnSpc>
            </a:pPr>
            <a:r>
              <a:rPr lang="en-US" sz="4400" dirty="0">
                <a:solidFill>
                  <a:schemeClr val="tx1"/>
                </a:solidFill>
                <a:latin typeface="+mj-lt"/>
                <a:ea typeface="+mj-ea"/>
                <a:cs typeface="+mj-cs"/>
              </a:rPr>
              <a:t>What is “Inclusion”?</a:t>
            </a:r>
          </a:p>
        </p:txBody>
      </p:sp>
      <p:pic>
        <p:nvPicPr>
          <p:cNvPr id="8" name="Picture 7" descr="Hands forming circle">
            <a:extLst>
              <a:ext uri="{FF2B5EF4-FFF2-40B4-BE49-F238E27FC236}">
                <a16:creationId xmlns:a16="http://schemas.microsoft.com/office/drawing/2014/main" id="{C81BA0D8-2CD7-8B48-2D23-639CF612A4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639" r="16644"/>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id="{F46E72E9-3B7F-E8C5-3980-7386CFD70F51}"/>
              </a:ext>
            </a:extLst>
          </p:cNvPr>
          <p:cNvSpPr>
            <a:spLocks noGrp="1"/>
          </p:cNvSpPr>
          <p:nvPr>
            <p:ph idx="1"/>
          </p:nvPr>
        </p:nvSpPr>
        <p:spPr>
          <a:xfrm>
            <a:off x="7320465" y="2194102"/>
            <a:ext cx="4140013" cy="3908586"/>
          </a:xfrm>
        </p:spPr>
        <p:txBody>
          <a:bodyPr vert="horz" lIns="91440" tIns="45720" rIns="91440" bIns="45720" rtlCol="0">
            <a:normAutofit/>
          </a:bodyPr>
          <a:lstStyle/>
          <a:p>
            <a:pPr marL="114300" indent="0" algn="ctr">
              <a:lnSpc>
                <a:spcPct val="90000"/>
              </a:lnSpc>
              <a:buNone/>
            </a:pPr>
            <a:r>
              <a:rPr lang="en-US" b="1" i="0" dirty="0">
                <a:effectLst/>
                <a:latin typeface="+mn-lt"/>
                <a:ea typeface="+mn-ea"/>
                <a:cs typeface="+mn-cs"/>
              </a:rPr>
              <a:t>Inclusion</a:t>
            </a:r>
            <a:r>
              <a:rPr lang="en-US" b="0" i="0" dirty="0">
                <a:effectLst/>
                <a:latin typeface="+mn-lt"/>
                <a:ea typeface="+mn-ea"/>
                <a:cs typeface="+mn-cs"/>
              </a:rPr>
              <a:t> - The active, intentional, and ongoing engagement with diversity—in the curriculum, in the co-curriculum, and in communities (intellectual, social, cultural, geographic) with which individuals might connect—in ways that increase awareness, content knowledge, cognitive sophistication, and empathic understanding of the complex ways individuals interact within systems and institutions.</a:t>
            </a:r>
          </a:p>
          <a:p>
            <a:pPr indent="-228600">
              <a:lnSpc>
                <a:spcPct val="90000"/>
              </a:lnSpc>
            </a:pPr>
            <a:endParaRPr lang="en-US" dirty="0">
              <a:latin typeface="+mn-lt"/>
              <a:ea typeface="+mn-ea"/>
              <a:cs typeface="+mn-cs"/>
            </a:endParaRPr>
          </a:p>
        </p:txBody>
      </p:sp>
      <p:sp>
        <p:nvSpPr>
          <p:cNvPr id="4" name="Slide Number Placeholder 3">
            <a:extLst>
              <a:ext uri="{FF2B5EF4-FFF2-40B4-BE49-F238E27FC236}">
                <a16:creationId xmlns:a16="http://schemas.microsoft.com/office/drawing/2014/main" id="{0C8BD115-AF9A-5775-8FE5-068A47AC0BA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7A87C2B-C0D7-465F-A2C1-383D1D493A00}" type="slidenum">
              <a:rPr kumimoji="0" lang="en-US" sz="1000" b="0" i="0" u="none" strike="noStrike" kern="1200" cap="none" spc="0" normalizeH="0" baseline="0" noProof="0">
                <a:ln>
                  <a:noFill/>
                </a:ln>
                <a:solidFill>
                  <a:srgbClr val="000000">
                    <a:lumMod val="50000"/>
                    <a:lumOff val="50000"/>
                  </a:srgbClr>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11</a:t>
            </a:fld>
            <a:endParaRPr kumimoji="0" lang="en-US" sz="1000" b="0" i="0" u="none" strike="noStrike" kern="1200" cap="none" spc="0" normalizeH="0" baseline="0" noProof="0">
              <a:ln>
                <a:noFill/>
              </a:ln>
              <a:solidFill>
                <a:srgbClr val="000000">
                  <a:lumMod val="50000"/>
                  <a:lumOff val="50000"/>
                </a:srgb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11107456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8" descr="Young multiracial friends">
            <a:extLst>
              <a:ext uri="{FF2B5EF4-FFF2-40B4-BE49-F238E27FC236}">
                <a16:creationId xmlns:a16="http://schemas.microsoft.com/office/drawing/2014/main" id="{B3531068-6175-A361-998B-849313B52627}"/>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884" r="-1" b="-1"/>
          <a:stretch/>
        </p:blipFill>
        <p:spPr>
          <a:xfrm>
            <a:off x="1" y="10"/>
            <a:ext cx="9669642" cy="6857990"/>
          </a:xfrm>
          <a:prstGeom prst="rect">
            <a:avLst/>
          </a:prstGeom>
        </p:spPr>
      </p:pic>
      <p:sp>
        <p:nvSpPr>
          <p:cNvPr id="19" name="Rectangle 18">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C7DD2D0B-2147-F487-4016-33FDFE013713}"/>
              </a:ext>
            </a:extLst>
          </p:cNvPr>
          <p:cNvSpPr>
            <a:spLocks noGrp="1"/>
          </p:cNvSpPr>
          <p:nvPr>
            <p:ph type="title"/>
          </p:nvPr>
        </p:nvSpPr>
        <p:spPr>
          <a:xfrm>
            <a:off x="7935402" y="743447"/>
            <a:ext cx="3445765" cy="1759121"/>
          </a:xfrm>
          <a:noFill/>
        </p:spPr>
        <p:txBody>
          <a:bodyPr vert="horz" lIns="91440" tIns="45720" rIns="91440" bIns="45720" rtlCol="0" anchor="b">
            <a:normAutofit/>
          </a:bodyPr>
          <a:lstStyle/>
          <a:p>
            <a:pPr algn="ctr">
              <a:lnSpc>
                <a:spcPct val="90000"/>
              </a:lnSpc>
            </a:pPr>
            <a:r>
              <a:rPr lang="en-US" sz="4400" dirty="0">
                <a:latin typeface="+mj-lt"/>
                <a:ea typeface="+mj-ea"/>
                <a:cs typeface="+mj-cs"/>
              </a:rPr>
              <a:t>What is “Belonging”?</a:t>
            </a:r>
          </a:p>
        </p:txBody>
      </p:sp>
      <p:sp>
        <p:nvSpPr>
          <p:cNvPr id="11" name="Content Placeholder 10">
            <a:extLst>
              <a:ext uri="{FF2B5EF4-FFF2-40B4-BE49-F238E27FC236}">
                <a16:creationId xmlns:a16="http://schemas.microsoft.com/office/drawing/2014/main" id="{B3894CF8-C2B7-488C-8055-E4A4713F77CF}"/>
              </a:ext>
            </a:extLst>
          </p:cNvPr>
          <p:cNvSpPr>
            <a:spLocks noGrp="1"/>
          </p:cNvSpPr>
          <p:nvPr>
            <p:ph sz="half" idx="2"/>
          </p:nvPr>
        </p:nvSpPr>
        <p:spPr>
          <a:xfrm>
            <a:off x="8259317" y="2944139"/>
            <a:ext cx="3445766" cy="1485319"/>
          </a:xfrm>
          <a:noFill/>
        </p:spPr>
        <p:txBody>
          <a:bodyPr vert="horz" lIns="91440" tIns="45720" rIns="91440" bIns="45720" rtlCol="0">
            <a:normAutofit/>
          </a:bodyPr>
          <a:lstStyle/>
          <a:p>
            <a:pPr marL="0" indent="0">
              <a:lnSpc>
                <a:spcPct val="90000"/>
              </a:lnSpc>
              <a:spcBef>
                <a:spcPts val="1000"/>
              </a:spcBef>
              <a:buNone/>
            </a:pPr>
            <a:r>
              <a:rPr lang="en-US" sz="2400" dirty="0">
                <a:latin typeface="+mn-lt"/>
                <a:ea typeface="+mn-ea"/>
                <a:cs typeface="+mn-cs"/>
              </a:rPr>
              <a:t>A  feeling that members (of a group) matter to each other and to the group</a:t>
            </a:r>
          </a:p>
        </p:txBody>
      </p:sp>
      <p:sp>
        <p:nvSpPr>
          <p:cNvPr id="4" name="Slide Number Placeholder 3">
            <a:extLst>
              <a:ext uri="{FF2B5EF4-FFF2-40B4-BE49-F238E27FC236}">
                <a16:creationId xmlns:a16="http://schemas.microsoft.com/office/drawing/2014/main" id="{367BCF7C-202F-5F63-6A80-F307C68FFCE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97A87C2B-C0D7-465F-A2C1-383D1D493A00}" type="slidenum">
              <a:rPr lang="en-US" sz="1200" smtClean="0">
                <a:solidFill>
                  <a:prstClr val="black">
                    <a:tint val="75000"/>
                  </a:prstClr>
                </a:solidFill>
                <a:latin typeface="Calibri" panose="020F0502020204030204"/>
                <a:cs typeface="+mn-cs"/>
              </a:rPr>
              <a:pPr>
                <a:spcAft>
                  <a:spcPts val="600"/>
                </a:spcAft>
                <a:defRPr/>
              </a:pPr>
              <a:t>12</a:t>
            </a:fld>
            <a:endParaRPr lang="en-US" sz="1200">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94791740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3803874-BC64-54BB-050B-46C24E0AF47B}"/>
              </a:ext>
            </a:extLst>
          </p:cNvPr>
          <p:cNvSpPr>
            <a:spLocks noGrp="1"/>
          </p:cNvSpPr>
          <p:nvPr>
            <p:ph type="title"/>
          </p:nvPr>
        </p:nvSpPr>
        <p:spPr>
          <a:xfrm>
            <a:off x="4162567" y="818984"/>
            <a:ext cx="6714699" cy="3178689"/>
          </a:xfrm>
        </p:spPr>
        <p:txBody>
          <a:bodyPr vert="horz" lIns="91440" tIns="45720" rIns="91440" bIns="45720" rtlCol="0" anchor="b">
            <a:normAutofit/>
          </a:bodyPr>
          <a:lstStyle/>
          <a:p>
            <a:r>
              <a:rPr lang="en-US" sz="4800" kern="1200" dirty="0">
                <a:solidFill>
                  <a:srgbClr val="FFFFFF"/>
                </a:solidFill>
                <a:latin typeface="+mj-lt"/>
                <a:ea typeface="+mj-ea"/>
                <a:cs typeface="+mj-cs"/>
              </a:rPr>
              <a:t>Why are diversity, equity</a:t>
            </a:r>
            <a:r>
              <a:rPr lang="en-US" sz="4800" dirty="0">
                <a:solidFill>
                  <a:srgbClr val="FFFFFF"/>
                </a:solidFill>
              </a:rPr>
              <a:t>,</a:t>
            </a:r>
            <a:r>
              <a:rPr lang="en-US" sz="4800" kern="1200" dirty="0">
                <a:solidFill>
                  <a:srgbClr val="FFFFFF"/>
                </a:solidFill>
                <a:latin typeface="+mj-lt"/>
                <a:ea typeface="+mj-ea"/>
                <a:cs typeface="+mj-cs"/>
              </a:rPr>
              <a:t> inclusion, and belonging a necessity in higher education?</a:t>
            </a:r>
          </a:p>
        </p:txBody>
      </p:sp>
      <p:sp>
        <p:nvSpPr>
          <p:cNvPr id="22" name="Rectangle 21">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B6AE4D5E-CA24-BC38-E692-89C224A8FE0B}"/>
              </a:ext>
            </a:extLst>
          </p:cNvPr>
          <p:cNvSpPr>
            <a:spLocks noGrp="1"/>
          </p:cNvSpPr>
          <p:nvPr>
            <p:ph type="body" idx="1"/>
          </p:nvPr>
        </p:nvSpPr>
        <p:spPr>
          <a:xfrm>
            <a:off x="4285397" y="4960961"/>
            <a:ext cx="7055893" cy="1078054"/>
          </a:xfrm>
        </p:spPr>
        <p:txBody>
          <a:bodyPr vert="horz" lIns="91440" tIns="45720" rIns="91440" bIns="45720" rtlCol="0">
            <a:normAutofit/>
          </a:bodyPr>
          <a:lstStyle/>
          <a:p>
            <a:endParaRPr lang="en-US" sz="2400" kern="1200">
              <a:solidFill>
                <a:srgbClr val="FFFFFF"/>
              </a:solidFill>
              <a:latin typeface="+mn-lt"/>
              <a:ea typeface="+mn-ea"/>
              <a:cs typeface="+mn-cs"/>
            </a:endParaRPr>
          </a:p>
        </p:txBody>
      </p:sp>
    </p:spTree>
    <p:extLst>
      <p:ext uri="{BB962C8B-B14F-4D97-AF65-F5344CB8AC3E}">
        <p14:creationId xmlns:p14="http://schemas.microsoft.com/office/powerpoint/2010/main" val="4097334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Title 1">
            <a:extLst>
              <a:ext uri="{FF2B5EF4-FFF2-40B4-BE49-F238E27FC236}">
                <a16:creationId xmlns:a16="http://schemas.microsoft.com/office/drawing/2014/main" id="{49E5F2A8-8110-30B5-228A-E508D197DB34}"/>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lnSpc>
                <a:spcPct val="90000"/>
              </a:lnSpc>
            </a:pPr>
            <a:r>
              <a:rPr lang="en-US" sz="4000" kern="1200" dirty="0">
                <a:solidFill>
                  <a:srgbClr val="FFFFFF"/>
                </a:solidFill>
                <a:latin typeface="+mj-lt"/>
                <a:ea typeface="+mj-ea"/>
                <a:cs typeface="+mj-cs"/>
              </a:rPr>
              <a:t>Benefits of Diversity, Equity, and Inclusion</a:t>
            </a:r>
          </a:p>
        </p:txBody>
      </p:sp>
      <p:pic>
        <p:nvPicPr>
          <p:cNvPr id="5" name="Picture 4">
            <a:extLst>
              <a:ext uri="{FF2B5EF4-FFF2-40B4-BE49-F238E27FC236}">
                <a16:creationId xmlns:a16="http://schemas.microsoft.com/office/drawing/2014/main" id="{295FA2FB-1D32-BFF6-5EDA-7390E4265F4D}"/>
              </a:ext>
            </a:extLst>
          </p:cNvPr>
          <p:cNvPicPr>
            <a:picLocks noChangeAspect="1"/>
          </p:cNvPicPr>
          <p:nvPr/>
        </p:nvPicPr>
        <p:blipFill>
          <a:blip r:embed="rId2"/>
          <a:stretch>
            <a:fillRect/>
          </a:stretch>
        </p:blipFill>
        <p:spPr>
          <a:xfrm>
            <a:off x="8747682" y="473654"/>
            <a:ext cx="2339415" cy="5922571"/>
          </a:xfrm>
          <a:prstGeom prst="rect">
            <a:avLst/>
          </a:prstGeom>
        </p:spPr>
      </p:pic>
      <p:sp>
        <p:nvSpPr>
          <p:cNvPr id="4" name="Slide Number Placeholder 3">
            <a:extLst>
              <a:ext uri="{FF2B5EF4-FFF2-40B4-BE49-F238E27FC236}">
                <a16:creationId xmlns:a16="http://schemas.microsoft.com/office/drawing/2014/main" id="{8153FA73-B051-38F0-0B9A-2EBAD92D99C4}"/>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7A87C2B-C0D7-465F-A2C1-383D1D493A00}" type="slidenum">
              <a:rPr kumimoji="0" lang="en-US" sz="1100" b="0" i="0" u="none" strike="noStrike" kern="1200" cap="none" spc="0" normalizeH="0" baseline="0" noProof="0">
                <a:ln>
                  <a:noFill/>
                </a:ln>
                <a:solidFill>
                  <a:srgbClr val="000000">
                    <a:lumMod val="50000"/>
                    <a:lumOff val="50000"/>
                  </a:srgbClr>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14</a:t>
            </a:fld>
            <a:endParaRPr kumimoji="0" lang="en-US" sz="1100" b="0" i="0" u="none" strike="noStrike" kern="1200" cap="none" spc="0" normalizeH="0" baseline="0" noProof="0">
              <a:ln>
                <a:noFill/>
              </a:ln>
              <a:solidFill>
                <a:srgbClr val="000000">
                  <a:lumMod val="50000"/>
                  <a:lumOff val="50000"/>
                </a:srgbClr>
              </a:solidFill>
              <a:effectLst/>
              <a:uLnTx/>
              <a:uFillTx/>
              <a:latin typeface="Calibri"/>
              <a:ea typeface="+mn-ea"/>
              <a:cs typeface="Arial" panose="020B0604020202020204" pitchFamily="34" charset="0"/>
            </a:endParaRPr>
          </a:p>
        </p:txBody>
      </p:sp>
      <p:graphicFrame>
        <p:nvGraphicFramePr>
          <p:cNvPr id="6" name="Content Placeholder 2">
            <a:extLst>
              <a:ext uri="{FF2B5EF4-FFF2-40B4-BE49-F238E27FC236}">
                <a16:creationId xmlns:a16="http://schemas.microsoft.com/office/drawing/2014/main" id="{BFAD09BC-3189-9C6D-DC4D-4297456F3DBB}"/>
              </a:ext>
            </a:extLst>
          </p:cNvPr>
          <p:cNvGraphicFramePr>
            <a:graphicFrameLocks noGrp="1"/>
          </p:cNvGraphicFramePr>
          <p:nvPr>
            <p:ph idx="1"/>
          </p:nvPr>
        </p:nvGraphicFramePr>
        <p:xfrm>
          <a:off x="4581727" y="649480"/>
          <a:ext cx="3025303" cy="5546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3459211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E94076-47B5-4427-2B34-D928587D8255}"/>
              </a:ext>
            </a:extLst>
          </p:cNvPr>
          <p:cNvSpPr>
            <a:spLocks noGrp="1"/>
          </p:cNvSpPr>
          <p:nvPr>
            <p:ph type="title"/>
          </p:nvPr>
        </p:nvSpPr>
        <p:spPr/>
        <p:txBody>
          <a:bodyPr/>
          <a:lstStyle/>
          <a:p>
            <a:r>
              <a:rPr lang="en-US" dirty="0"/>
              <a:t>Benefits of Diversity, Equity, and Inclusion in Campus Settings</a:t>
            </a:r>
          </a:p>
        </p:txBody>
      </p:sp>
      <p:sp>
        <p:nvSpPr>
          <p:cNvPr id="6" name="Content Placeholder 5">
            <a:extLst>
              <a:ext uri="{FF2B5EF4-FFF2-40B4-BE49-F238E27FC236}">
                <a16:creationId xmlns:a16="http://schemas.microsoft.com/office/drawing/2014/main" id="{A651A0C6-98C6-B373-BF74-224028B6BA16}"/>
              </a:ext>
            </a:extLst>
          </p:cNvPr>
          <p:cNvSpPr>
            <a:spLocks noGrp="1"/>
          </p:cNvSpPr>
          <p:nvPr>
            <p:ph idx="1"/>
          </p:nvPr>
        </p:nvSpPr>
        <p:spPr/>
        <p:txBody>
          <a:bodyPr/>
          <a:lstStyle/>
          <a:p>
            <a:r>
              <a:rPr lang="en-US" i="0" dirty="0">
                <a:solidFill>
                  <a:srgbClr val="232323"/>
                </a:solidFill>
                <a:effectLst/>
              </a:rPr>
              <a:t>Diversity Improves Cognitive Skills and Critical Thinking</a:t>
            </a:r>
          </a:p>
          <a:p>
            <a:endParaRPr lang="en-US" i="0" dirty="0">
              <a:solidFill>
                <a:srgbClr val="232323"/>
              </a:solidFill>
              <a:effectLst/>
            </a:endParaRPr>
          </a:p>
          <a:p>
            <a:pPr algn="l"/>
            <a:r>
              <a:rPr lang="en-US" i="0" dirty="0">
                <a:solidFill>
                  <a:srgbClr val="232323"/>
                </a:solidFill>
                <a:effectLst/>
              </a:rPr>
              <a:t>Diversity Prepares Students for Global Citizenship</a:t>
            </a:r>
          </a:p>
          <a:p>
            <a:endParaRPr lang="en-US" i="0" dirty="0">
              <a:solidFill>
                <a:srgbClr val="232323"/>
              </a:solidFill>
              <a:effectLst/>
            </a:endParaRPr>
          </a:p>
          <a:p>
            <a:r>
              <a:rPr lang="en-US" i="0" dirty="0">
                <a:solidFill>
                  <a:srgbClr val="232323"/>
                </a:solidFill>
                <a:effectLst/>
              </a:rPr>
              <a:t>Diversity Promotes Creativity and Innovation</a:t>
            </a:r>
          </a:p>
          <a:p>
            <a:endParaRPr lang="en-US" dirty="0">
              <a:solidFill>
                <a:srgbClr val="232323"/>
              </a:solidFill>
            </a:endParaRPr>
          </a:p>
          <a:p>
            <a:r>
              <a:rPr lang="en-US" i="0" dirty="0">
                <a:solidFill>
                  <a:srgbClr val="232323"/>
                </a:solidFill>
                <a:effectLst/>
              </a:rPr>
              <a:t>Equity Ensures All Students Have What They Need To Succeed</a:t>
            </a:r>
          </a:p>
          <a:p>
            <a:endParaRPr lang="en-US" dirty="0">
              <a:solidFill>
                <a:srgbClr val="232323"/>
              </a:solidFill>
            </a:endParaRPr>
          </a:p>
          <a:p>
            <a:r>
              <a:rPr lang="en-US" i="0" dirty="0">
                <a:solidFill>
                  <a:srgbClr val="232323"/>
                </a:solidFill>
                <a:effectLst/>
              </a:rPr>
              <a:t>Inclusion Promotes Ownership and Accountability</a:t>
            </a: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16BEFFF5-CEF8-120C-EB8A-7025B764D275}"/>
              </a:ext>
            </a:extLst>
          </p:cNvPr>
          <p:cNvSpPr>
            <a:spLocks noGrp="1"/>
          </p:cNvSpPr>
          <p:nvPr>
            <p:ph type="sldNum" sz="quarter" idx="12"/>
          </p:nvPr>
        </p:nvSpPr>
        <p:spPr/>
        <p:txBody>
          <a:bodyPr/>
          <a:lstStyle/>
          <a:p>
            <a:fld id="{97A87C2B-C0D7-465F-A2C1-383D1D493A00}" type="slidenum">
              <a:rPr lang="en-US" smtClean="0"/>
              <a:pPr/>
              <a:t>15</a:t>
            </a:fld>
            <a:endParaRPr lang="en-US"/>
          </a:p>
        </p:txBody>
      </p:sp>
    </p:spTree>
    <p:extLst>
      <p:ext uri="{BB962C8B-B14F-4D97-AF65-F5344CB8AC3E}">
        <p14:creationId xmlns:p14="http://schemas.microsoft.com/office/powerpoint/2010/main" val="209732373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4430622-DCF0-04BE-FD15-A45A4015C29D}"/>
              </a:ext>
            </a:extLst>
          </p:cNvPr>
          <p:cNvSpPr>
            <a:spLocks noGrp="1"/>
          </p:cNvSpPr>
          <p:nvPr>
            <p:ph type="title"/>
          </p:nvPr>
        </p:nvSpPr>
        <p:spPr/>
        <p:txBody>
          <a:bodyPr/>
          <a:lstStyle/>
          <a:p>
            <a:r>
              <a:rPr lang="en-US" dirty="0"/>
              <a:t>Benefits of Belonging in the Campus Setting</a:t>
            </a:r>
          </a:p>
        </p:txBody>
      </p:sp>
      <p:sp>
        <p:nvSpPr>
          <p:cNvPr id="7" name="Content Placeholder 6">
            <a:extLst>
              <a:ext uri="{FF2B5EF4-FFF2-40B4-BE49-F238E27FC236}">
                <a16:creationId xmlns:a16="http://schemas.microsoft.com/office/drawing/2014/main" id="{8280E89B-34C4-BD4B-A400-FD34EE71F949}"/>
              </a:ext>
            </a:extLst>
          </p:cNvPr>
          <p:cNvSpPr>
            <a:spLocks noGrp="1"/>
          </p:cNvSpPr>
          <p:nvPr>
            <p:ph idx="1"/>
          </p:nvPr>
        </p:nvSpPr>
        <p:spPr/>
        <p:txBody>
          <a:bodyPr/>
          <a:lstStyle/>
          <a:p>
            <a:pPr algn="l">
              <a:buFont typeface="Arial" panose="020B0604020202020204" pitchFamily="34" charset="0"/>
              <a:buChar char="•"/>
            </a:pPr>
            <a:r>
              <a:rPr lang="en-US" b="0" i="0" dirty="0">
                <a:solidFill>
                  <a:srgbClr val="333333"/>
                </a:solidFill>
                <a:effectLst/>
              </a:rPr>
              <a:t>Negative behavior incidences diminish.</a:t>
            </a:r>
          </a:p>
          <a:p>
            <a:pPr algn="l">
              <a:buFont typeface="Arial" panose="020B0604020202020204" pitchFamily="34" charset="0"/>
              <a:buChar char="•"/>
            </a:pPr>
            <a:r>
              <a:rPr lang="en-US" b="0" i="0" dirty="0">
                <a:solidFill>
                  <a:srgbClr val="333333"/>
                </a:solidFill>
                <a:effectLst/>
              </a:rPr>
              <a:t>Academic achievement improves.</a:t>
            </a:r>
            <a:endParaRPr lang="en-US" dirty="0"/>
          </a:p>
          <a:p>
            <a:r>
              <a:rPr lang="en-US" dirty="0"/>
              <a:t>Students feel more connected to faculty, staff, and peers.</a:t>
            </a:r>
          </a:p>
          <a:p>
            <a:r>
              <a:rPr lang="en-US" dirty="0"/>
              <a:t>Students are more engaged in clubs and organizations.</a:t>
            </a:r>
          </a:p>
          <a:p>
            <a:r>
              <a:rPr lang="en-US" dirty="0"/>
              <a:t>Belonging leads to higher retention and graduation rates.</a:t>
            </a:r>
          </a:p>
          <a:p>
            <a:r>
              <a:rPr lang="en-US" dirty="0"/>
              <a:t>Students feel free to be themselves.</a:t>
            </a:r>
          </a:p>
          <a:p>
            <a:endParaRPr lang="en-US" dirty="0"/>
          </a:p>
        </p:txBody>
      </p:sp>
      <p:sp>
        <p:nvSpPr>
          <p:cNvPr id="5" name="Slide Number Placeholder 4">
            <a:extLst>
              <a:ext uri="{FF2B5EF4-FFF2-40B4-BE49-F238E27FC236}">
                <a16:creationId xmlns:a16="http://schemas.microsoft.com/office/drawing/2014/main" id="{7D149B56-795D-11A4-C6B1-B27FD697BF7C}"/>
              </a:ext>
            </a:extLst>
          </p:cNvPr>
          <p:cNvSpPr>
            <a:spLocks noGrp="1"/>
          </p:cNvSpPr>
          <p:nvPr>
            <p:ph type="sldNum" sz="quarter" idx="12"/>
          </p:nvPr>
        </p:nvSpPr>
        <p:spPr/>
        <p:txBody>
          <a:bodyPr/>
          <a:lstStyle/>
          <a:p>
            <a:fld id="{97A87C2B-C0D7-465F-A2C1-383D1D493A00}" type="slidenum">
              <a:rPr lang="en-US" smtClean="0"/>
              <a:t>16</a:t>
            </a:fld>
            <a:endParaRPr lang="en-US"/>
          </a:p>
        </p:txBody>
      </p:sp>
    </p:spTree>
    <p:extLst>
      <p:ext uri="{BB962C8B-B14F-4D97-AF65-F5344CB8AC3E}">
        <p14:creationId xmlns:p14="http://schemas.microsoft.com/office/powerpoint/2010/main" val="187284940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3803874-BC64-54BB-050B-46C24E0AF47B}"/>
              </a:ext>
            </a:extLst>
          </p:cNvPr>
          <p:cNvSpPr>
            <a:spLocks noGrp="1"/>
          </p:cNvSpPr>
          <p:nvPr>
            <p:ph type="title"/>
          </p:nvPr>
        </p:nvSpPr>
        <p:spPr>
          <a:xfrm>
            <a:off x="4162567" y="818984"/>
            <a:ext cx="6714699" cy="3178689"/>
          </a:xfrm>
        </p:spPr>
        <p:txBody>
          <a:bodyPr vert="horz" lIns="91440" tIns="45720" rIns="91440" bIns="45720" rtlCol="0" anchor="b">
            <a:normAutofit/>
          </a:bodyPr>
          <a:lstStyle/>
          <a:p>
            <a:r>
              <a:rPr lang="en-US" sz="4800" kern="1200" dirty="0">
                <a:solidFill>
                  <a:srgbClr val="FFFFFF"/>
                </a:solidFill>
                <a:latin typeface="+mj-lt"/>
                <a:ea typeface="+mj-ea"/>
                <a:cs typeface="+mj-cs"/>
              </a:rPr>
              <a:t>Why are diversity, equity, inclusion, and belonging a necessity in higher education?</a:t>
            </a:r>
          </a:p>
        </p:txBody>
      </p:sp>
      <p:sp>
        <p:nvSpPr>
          <p:cNvPr id="22" name="Rectangle 21">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B6AE4D5E-CA24-BC38-E692-89C224A8FE0B}"/>
              </a:ext>
            </a:extLst>
          </p:cNvPr>
          <p:cNvSpPr>
            <a:spLocks noGrp="1"/>
          </p:cNvSpPr>
          <p:nvPr>
            <p:ph type="body" idx="1"/>
          </p:nvPr>
        </p:nvSpPr>
        <p:spPr>
          <a:xfrm>
            <a:off x="4285397" y="4960961"/>
            <a:ext cx="7055893" cy="1078054"/>
          </a:xfrm>
        </p:spPr>
        <p:txBody>
          <a:bodyPr vert="horz" lIns="91440" tIns="45720" rIns="91440" bIns="45720" rtlCol="0">
            <a:normAutofit/>
          </a:bodyPr>
          <a:lstStyle/>
          <a:p>
            <a:endParaRPr lang="en-US" sz="2400" kern="1200">
              <a:solidFill>
                <a:srgbClr val="FFFFFF"/>
              </a:solidFill>
              <a:latin typeface="+mn-lt"/>
              <a:ea typeface="+mn-ea"/>
              <a:cs typeface="+mn-cs"/>
            </a:endParaRPr>
          </a:p>
        </p:txBody>
      </p:sp>
    </p:spTree>
    <p:extLst>
      <p:ext uri="{BB962C8B-B14F-4D97-AF65-F5344CB8AC3E}">
        <p14:creationId xmlns:p14="http://schemas.microsoft.com/office/powerpoint/2010/main" val="40268176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E94076-47B5-4427-2B34-D928587D8255}"/>
              </a:ext>
            </a:extLst>
          </p:cNvPr>
          <p:cNvSpPr>
            <a:spLocks noGrp="1"/>
          </p:cNvSpPr>
          <p:nvPr>
            <p:ph type="title"/>
          </p:nvPr>
        </p:nvSpPr>
        <p:spPr/>
        <p:txBody>
          <a:bodyPr/>
          <a:lstStyle/>
          <a:p>
            <a:r>
              <a:rPr lang="en-US" dirty="0"/>
              <a:t>Diversity in the Campus Setting - What Can We Do?</a:t>
            </a:r>
          </a:p>
        </p:txBody>
      </p:sp>
      <p:sp>
        <p:nvSpPr>
          <p:cNvPr id="6" name="Content Placeholder 5">
            <a:extLst>
              <a:ext uri="{FF2B5EF4-FFF2-40B4-BE49-F238E27FC236}">
                <a16:creationId xmlns:a16="http://schemas.microsoft.com/office/drawing/2014/main" id="{A651A0C6-98C6-B373-BF74-224028B6BA16}"/>
              </a:ext>
            </a:extLst>
          </p:cNvPr>
          <p:cNvSpPr>
            <a:spLocks noGrp="1"/>
          </p:cNvSpPr>
          <p:nvPr>
            <p:ph idx="1"/>
          </p:nvPr>
        </p:nvSpPr>
        <p:spPr/>
        <p:txBody>
          <a:bodyPr/>
          <a:lstStyle/>
          <a:p>
            <a:r>
              <a:rPr lang="en-US" i="0" dirty="0">
                <a:solidFill>
                  <a:srgbClr val="232323"/>
                </a:solidFill>
                <a:effectLst/>
              </a:rPr>
              <a:t>Learn about Students’ Cultural Backgrounds</a:t>
            </a:r>
          </a:p>
          <a:p>
            <a:r>
              <a:rPr lang="en-US" i="0" dirty="0">
                <a:solidFill>
                  <a:srgbClr val="232323"/>
                </a:solidFill>
                <a:effectLst/>
              </a:rPr>
              <a:t>Create a Culturally Responsive Learning Environment</a:t>
            </a:r>
          </a:p>
          <a:p>
            <a:r>
              <a:rPr lang="en-US" i="0" dirty="0">
                <a:solidFill>
                  <a:srgbClr val="232323"/>
                </a:solidFill>
                <a:effectLst/>
              </a:rPr>
              <a:t>Allow Students to Learn about Their Community</a:t>
            </a:r>
          </a:p>
          <a:p>
            <a:r>
              <a:rPr lang="en-US" i="0" dirty="0">
                <a:solidFill>
                  <a:srgbClr val="232323"/>
                </a:solidFill>
                <a:effectLst/>
              </a:rPr>
              <a:t>Establish a Zero-Indifference Negative Behavior Policy</a:t>
            </a:r>
          </a:p>
          <a:p>
            <a:r>
              <a:rPr lang="en-US" dirty="0">
                <a:solidFill>
                  <a:srgbClr val="595959"/>
                </a:solidFill>
              </a:rPr>
              <a:t>I</a:t>
            </a:r>
            <a:r>
              <a:rPr lang="en-US" i="0" dirty="0">
                <a:solidFill>
                  <a:srgbClr val="595959"/>
                </a:solidFill>
                <a:effectLst/>
              </a:rPr>
              <a:t>ncorporate diversity in your lesson plans.</a:t>
            </a:r>
          </a:p>
          <a:p>
            <a:r>
              <a:rPr lang="en-US" dirty="0">
                <a:solidFill>
                  <a:srgbClr val="595959"/>
                </a:solidFill>
              </a:rPr>
              <a:t>G</a:t>
            </a:r>
            <a:r>
              <a:rPr lang="en-US" i="0" dirty="0">
                <a:solidFill>
                  <a:srgbClr val="595959"/>
                </a:solidFill>
                <a:effectLst/>
              </a:rPr>
              <a:t>ive your students freedom and flexibility in their educational lessons.</a:t>
            </a:r>
            <a:endParaRPr lang="en-US" dirty="0">
              <a:solidFill>
                <a:srgbClr val="232323"/>
              </a:solidFill>
            </a:endParaRPr>
          </a:p>
          <a:p>
            <a:r>
              <a:rPr lang="en-US" dirty="0">
                <a:solidFill>
                  <a:srgbClr val="595959"/>
                </a:solidFill>
              </a:rPr>
              <a:t>A</a:t>
            </a:r>
            <a:r>
              <a:rPr lang="en-US" i="0" dirty="0">
                <a:solidFill>
                  <a:srgbClr val="595959"/>
                </a:solidFill>
                <a:effectLst/>
              </a:rPr>
              <a:t>cknowledge and respect every student. </a:t>
            </a:r>
            <a:endParaRPr lang="en-US" i="0" dirty="0">
              <a:solidFill>
                <a:srgbClr val="232323"/>
              </a:solidFill>
              <a:effectLst/>
            </a:endParaRP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16BEFFF5-CEF8-120C-EB8A-7025B764D275}"/>
              </a:ext>
            </a:extLst>
          </p:cNvPr>
          <p:cNvSpPr>
            <a:spLocks noGrp="1"/>
          </p:cNvSpPr>
          <p:nvPr>
            <p:ph type="sldNum" sz="quarter" idx="12"/>
          </p:nvPr>
        </p:nvSpPr>
        <p:spPr/>
        <p:txBody>
          <a:bodyPr/>
          <a:lstStyle/>
          <a:p>
            <a:fld id="{97A87C2B-C0D7-465F-A2C1-383D1D493A00}" type="slidenum">
              <a:rPr lang="en-US" smtClean="0"/>
              <a:pPr/>
              <a:t>18</a:t>
            </a:fld>
            <a:endParaRPr lang="en-US"/>
          </a:p>
        </p:txBody>
      </p:sp>
    </p:spTree>
    <p:extLst>
      <p:ext uri="{BB962C8B-B14F-4D97-AF65-F5344CB8AC3E}">
        <p14:creationId xmlns:p14="http://schemas.microsoft.com/office/powerpoint/2010/main" val="302717630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F287D7-2BAA-EA84-246B-314E6C55FB62}"/>
              </a:ext>
            </a:extLst>
          </p:cNvPr>
          <p:cNvSpPr>
            <a:spLocks noGrp="1"/>
          </p:cNvSpPr>
          <p:nvPr>
            <p:ph type="title"/>
          </p:nvPr>
        </p:nvSpPr>
        <p:spPr>
          <a:xfrm>
            <a:off x="0" y="-64169"/>
            <a:ext cx="12192000" cy="1097280"/>
          </a:xfrm>
        </p:spPr>
        <p:txBody>
          <a:bodyPr/>
          <a:lstStyle/>
          <a:p>
            <a:r>
              <a:rPr lang="en-US" dirty="0"/>
              <a:t>Equity in the Campus Setting – What Can We Do?</a:t>
            </a:r>
          </a:p>
        </p:txBody>
      </p:sp>
      <p:sp>
        <p:nvSpPr>
          <p:cNvPr id="4" name="Content Placeholder 3">
            <a:extLst>
              <a:ext uri="{FF2B5EF4-FFF2-40B4-BE49-F238E27FC236}">
                <a16:creationId xmlns:a16="http://schemas.microsoft.com/office/drawing/2014/main" id="{70D2443F-A81B-29A9-9307-33D0E6CCF6BA}"/>
              </a:ext>
            </a:extLst>
          </p:cNvPr>
          <p:cNvSpPr>
            <a:spLocks noGrp="1"/>
          </p:cNvSpPr>
          <p:nvPr>
            <p:ph idx="1"/>
          </p:nvPr>
        </p:nvSpPr>
        <p:spPr/>
        <p:txBody>
          <a:bodyPr/>
          <a:lstStyle/>
          <a:p>
            <a:pPr algn="l">
              <a:buFont typeface="Arial" panose="020B0604020202020204" pitchFamily="34" charset="0"/>
              <a:buChar char="•"/>
            </a:pPr>
            <a:r>
              <a:rPr lang="en-US" i="0" dirty="0">
                <a:effectLst/>
              </a:rPr>
              <a:t>Addressing resource allocation by ensuring equal access to funding, technology, and educational materials</a:t>
            </a:r>
          </a:p>
          <a:p>
            <a:pPr algn="l">
              <a:buFont typeface="Arial" panose="020B0604020202020204" pitchFamily="34" charset="0"/>
              <a:buChar char="•"/>
            </a:pPr>
            <a:r>
              <a:rPr lang="en-US" i="0" dirty="0">
                <a:effectLst/>
              </a:rPr>
              <a:t>Providing targeted support, interventions, and assistance to students who are at risk of falling behind</a:t>
            </a:r>
          </a:p>
          <a:p>
            <a:pPr algn="l">
              <a:buFont typeface="Arial" panose="020B0604020202020204" pitchFamily="34" charset="0"/>
              <a:buChar char="•"/>
            </a:pPr>
            <a:r>
              <a:rPr lang="en-US" i="0" dirty="0">
                <a:effectLst/>
              </a:rPr>
              <a:t>Utilizing data to identify disparities in performance and determine what interventions are most urgently needed</a:t>
            </a:r>
            <a:endParaRPr lang="en-US" dirty="0"/>
          </a:p>
          <a:p>
            <a:pPr algn="l"/>
            <a:r>
              <a:rPr lang="en-US" i="0" dirty="0">
                <a:effectLst/>
              </a:rPr>
              <a:t>Diversify and differentiate the curriculum/ Accommodate different learning styles</a:t>
            </a:r>
          </a:p>
          <a:p>
            <a:r>
              <a:rPr lang="en-US" i="0" dirty="0">
                <a:effectLst/>
              </a:rPr>
              <a:t>Embrace flexibility</a:t>
            </a:r>
            <a:r>
              <a:rPr lang="en-US" dirty="0"/>
              <a:t> by</a:t>
            </a:r>
            <a:r>
              <a:rPr lang="en-US" i="0" dirty="0">
                <a:effectLst/>
              </a:rPr>
              <a:t> using multiple modalities, diversifying  assessment approaches, and mixing up classroom seating arrangement to accommodate students in need of social support and collaboration. </a:t>
            </a:r>
            <a:endParaRPr lang="en-US" dirty="0"/>
          </a:p>
          <a:p>
            <a:r>
              <a:rPr lang="en-US" i="0" dirty="0">
                <a:effectLst/>
              </a:rPr>
              <a:t>Diversify and Differentiate the curriculum by  recognizing students’ differences—in learning style, knowledge base, language skills, culture, physical ability, and offer a wide variety of instructional and assessment techniques tailored to their unique needs. </a:t>
            </a:r>
          </a:p>
          <a:p>
            <a:pPr algn="l"/>
            <a:endParaRPr lang="en-US" i="0" dirty="0">
              <a:solidFill>
                <a:srgbClr val="4D5051"/>
              </a:solidFill>
              <a:effectLst/>
            </a:endParaRPr>
          </a:p>
          <a:p>
            <a:pPr marL="0" indent="0" algn="l">
              <a:buNone/>
            </a:pPr>
            <a:endParaRPr lang="en-US" b="0" i="0" dirty="0">
              <a:solidFill>
                <a:srgbClr val="333333"/>
              </a:solidFill>
              <a:effectLst/>
            </a:endParaRPr>
          </a:p>
          <a:p>
            <a:endParaRPr lang="en-US" dirty="0"/>
          </a:p>
        </p:txBody>
      </p:sp>
      <p:sp>
        <p:nvSpPr>
          <p:cNvPr id="2" name="Slide Number Placeholder 1">
            <a:extLst>
              <a:ext uri="{FF2B5EF4-FFF2-40B4-BE49-F238E27FC236}">
                <a16:creationId xmlns:a16="http://schemas.microsoft.com/office/drawing/2014/main" id="{C3726ECC-B8E9-F42C-5278-B12C3D69603D}"/>
              </a:ext>
            </a:extLst>
          </p:cNvPr>
          <p:cNvSpPr>
            <a:spLocks noGrp="1"/>
          </p:cNvSpPr>
          <p:nvPr>
            <p:ph type="sldNum" sz="quarter" idx="12"/>
          </p:nvPr>
        </p:nvSpPr>
        <p:spPr/>
        <p:txBody>
          <a:bodyPr/>
          <a:lstStyle/>
          <a:p>
            <a:fld id="{97A87C2B-C0D7-465F-A2C1-383D1D493A00}" type="slidenum">
              <a:rPr lang="en-US" smtClean="0"/>
              <a:t>19</a:t>
            </a:fld>
            <a:endParaRPr lang="en-US"/>
          </a:p>
        </p:txBody>
      </p:sp>
    </p:spTree>
    <p:extLst>
      <p:ext uri="{BB962C8B-B14F-4D97-AF65-F5344CB8AC3E}">
        <p14:creationId xmlns:p14="http://schemas.microsoft.com/office/powerpoint/2010/main" val="250721900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3DD1EC7-9F69-D7ED-DDB0-A2CE56C5D82C}"/>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Touch Points</a:t>
            </a:r>
          </a:p>
        </p:txBody>
      </p:sp>
      <p:sp>
        <p:nvSpPr>
          <p:cNvPr id="5" name="Content Placeholder 4">
            <a:extLst>
              <a:ext uri="{FF2B5EF4-FFF2-40B4-BE49-F238E27FC236}">
                <a16:creationId xmlns:a16="http://schemas.microsoft.com/office/drawing/2014/main" id="{67A78805-D452-6BDE-33AA-64F9D004A40E}"/>
              </a:ext>
            </a:extLst>
          </p:cNvPr>
          <p:cNvSpPr>
            <a:spLocks noGrp="1"/>
          </p:cNvSpPr>
          <p:nvPr>
            <p:ph idx="1"/>
          </p:nvPr>
        </p:nvSpPr>
        <p:spPr>
          <a:xfrm>
            <a:off x="4810259" y="649480"/>
            <a:ext cx="6555347" cy="5546047"/>
          </a:xfrm>
        </p:spPr>
        <p:txBody>
          <a:bodyPr anchor="ctr">
            <a:normAutofit/>
          </a:bodyPr>
          <a:lstStyle/>
          <a:p>
            <a:r>
              <a:rPr lang="en-US" sz="2000" dirty="0"/>
              <a:t>Rationale</a:t>
            </a:r>
          </a:p>
          <a:p>
            <a:endParaRPr lang="en-US" sz="2000" dirty="0"/>
          </a:p>
          <a:p>
            <a:r>
              <a:rPr lang="en-US" sz="2000" dirty="0"/>
              <a:t>Common Ground</a:t>
            </a:r>
          </a:p>
          <a:p>
            <a:endParaRPr lang="en-US" sz="2000" dirty="0"/>
          </a:p>
          <a:p>
            <a:r>
              <a:rPr lang="en-US" sz="2000" dirty="0"/>
              <a:t>Benefits</a:t>
            </a:r>
          </a:p>
          <a:p>
            <a:endParaRPr lang="en-US" sz="2000" dirty="0"/>
          </a:p>
          <a:p>
            <a:r>
              <a:rPr lang="en-US" sz="2000" dirty="0"/>
              <a:t>What Can We Do</a:t>
            </a:r>
          </a:p>
          <a:p>
            <a:endParaRPr lang="en-US" sz="2000" dirty="0"/>
          </a:p>
          <a:p>
            <a:r>
              <a:rPr lang="en-US" sz="2000" dirty="0"/>
              <a:t>How Do We Start</a:t>
            </a:r>
          </a:p>
          <a:p>
            <a:endParaRPr lang="en-US" sz="2000" dirty="0"/>
          </a:p>
          <a:p>
            <a:endParaRPr lang="en-US" sz="2000" dirty="0"/>
          </a:p>
          <a:p>
            <a:endParaRPr lang="en-US" sz="2000" dirty="0"/>
          </a:p>
        </p:txBody>
      </p:sp>
    </p:spTree>
    <p:extLst>
      <p:ext uri="{BB962C8B-B14F-4D97-AF65-F5344CB8AC3E}">
        <p14:creationId xmlns:p14="http://schemas.microsoft.com/office/powerpoint/2010/main" val="16826090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CA1EE0-C8DE-4DC8-3744-9284643896FF}"/>
              </a:ext>
            </a:extLst>
          </p:cNvPr>
          <p:cNvSpPr>
            <a:spLocks noGrp="1"/>
          </p:cNvSpPr>
          <p:nvPr>
            <p:ph idx="1"/>
          </p:nvPr>
        </p:nvSpPr>
        <p:spPr/>
        <p:txBody>
          <a:bodyPr/>
          <a:lstStyle/>
          <a:p>
            <a:r>
              <a:rPr lang="en-US" b="0" i="0" dirty="0">
                <a:solidFill>
                  <a:srgbClr val="000000"/>
                </a:solidFill>
                <a:effectLst/>
                <a:latin typeface="arial" panose="020B0604020202020204" pitchFamily="34" charset="0"/>
              </a:rPr>
              <a:t>Build an authentic relationship with each student </a:t>
            </a:r>
            <a:r>
              <a:rPr lang="en-US" dirty="0">
                <a:solidFill>
                  <a:srgbClr val="000000"/>
                </a:solidFill>
                <a:latin typeface="arial" panose="020B0604020202020204" pitchFamily="34" charset="0"/>
              </a:rPr>
              <a:t>for </a:t>
            </a:r>
            <a:r>
              <a:rPr lang="en-US" b="0" i="0" dirty="0">
                <a:solidFill>
                  <a:srgbClr val="000000"/>
                </a:solidFill>
                <a:effectLst/>
                <a:latin typeface="arial" panose="020B0604020202020204" pitchFamily="34" charset="0"/>
              </a:rPr>
              <a:t>the foundation </a:t>
            </a:r>
            <a:r>
              <a:rPr lang="en-US" dirty="0">
                <a:solidFill>
                  <a:srgbClr val="000000"/>
                </a:solidFill>
                <a:latin typeface="arial" panose="020B0604020202020204" pitchFamily="34" charset="0"/>
              </a:rPr>
              <a:t>of</a:t>
            </a:r>
            <a:r>
              <a:rPr lang="en-US" b="0" i="0" dirty="0">
                <a:solidFill>
                  <a:srgbClr val="000000"/>
                </a:solidFill>
                <a:effectLst/>
                <a:latin typeface="arial" panose="020B0604020202020204" pitchFamily="34" charset="0"/>
              </a:rPr>
              <a:t> a truly inclusive classroom.</a:t>
            </a:r>
          </a:p>
          <a:p>
            <a:r>
              <a:rPr lang="en-US" dirty="0">
                <a:solidFill>
                  <a:srgbClr val="000000"/>
                </a:solidFill>
                <a:latin typeface="arial" panose="020B0604020202020204" pitchFamily="34" charset="0"/>
              </a:rPr>
              <a:t>K</a:t>
            </a:r>
            <a:r>
              <a:rPr lang="en-US" b="0" i="0" dirty="0">
                <a:solidFill>
                  <a:srgbClr val="000000"/>
                </a:solidFill>
                <a:effectLst/>
                <a:latin typeface="arial" panose="020B0604020202020204" pitchFamily="34" charset="0"/>
              </a:rPr>
              <a:t>now what motivates students to learn and the styles of learning that work best for them.</a:t>
            </a:r>
          </a:p>
          <a:p>
            <a:r>
              <a:rPr lang="en-US" b="0" i="0" dirty="0">
                <a:solidFill>
                  <a:srgbClr val="000000"/>
                </a:solidFill>
                <a:effectLst/>
                <a:latin typeface="arial" panose="020B0604020202020204" pitchFamily="34" charset="0"/>
              </a:rPr>
              <a:t>Setting clear expectations for the classroom culture and having students participate in the development of those expectations help promote a positive learning environment in which everyone is invested and held accountable.</a:t>
            </a:r>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P</a:t>
            </a:r>
            <a:r>
              <a:rPr lang="en-US" b="0" i="0" dirty="0">
                <a:solidFill>
                  <a:srgbClr val="000000"/>
                </a:solidFill>
                <a:effectLst/>
                <a:latin typeface="arial" panose="020B0604020202020204" pitchFamily="34" charset="0"/>
              </a:rPr>
              <a:t>rovide a range of materials and activities that supports all students’ learning styles, incorporates a variety of cultural backgrounds and perspectives, and fosters courageous thinking.</a:t>
            </a:r>
          </a:p>
          <a:p>
            <a:r>
              <a:rPr lang="en-US" dirty="0">
                <a:solidFill>
                  <a:srgbClr val="000000"/>
                </a:solidFill>
                <a:latin typeface="arial" panose="020B0604020202020204" pitchFamily="34" charset="0"/>
              </a:rPr>
              <a:t>Offer </a:t>
            </a:r>
            <a:r>
              <a:rPr lang="en-US" b="0" i="0" dirty="0">
                <a:solidFill>
                  <a:srgbClr val="000000"/>
                </a:solidFill>
                <a:effectLst/>
                <a:latin typeface="arial" panose="020B0604020202020204" pitchFamily="34" charset="0"/>
              </a:rPr>
              <a:t>a range of both academic and non-academic resources to all students and to their parents and guardians in multiple languages.</a:t>
            </a:r>
          </a:p>
          <a:p>
            <a:r>
              <a:rPr lang="en-US" dirty="0">
                <a:solidFill>
                  <a:srgbClr val="000000"/>
                </a:solidFill>
                <a:latin typeface="arial" panose="020B0604020202020204" pitchFamily="34" charset="0"/>
              </a:rPr>
              <a:t>C</a:t>
            </a:r>
            <a:r>
              <a:rPr lang="en-US" b="0" i="0" dirty="0">
                <a:solidFill>
                  <a:srgbClr val="000000"/>
                </a:solidFill>
                <a:effectLst/>
                <a:latin typeface="arial" panose="020B0604020202020204" pitchFamily="34" charset="0"/>
              </a:rPr>
              <a:t>ollaborate with and have the support of all members of the school community.</a:t>
            </a:r>
            <a:endParaRPr lang="en-US" dirty="0"/>
          </a:p>
        </p:txBody>
      </p:sp>
      <p:sp>
        <p:nvSpPr>
          <p:cNvPr id="3" name="Footer Placeholder 2">
            <a:extLst>
              <a:ext uri="{FF2B5EF4-FFF2-40B4-BE49-F238E27FC236}">
                <a16:creationId xmlns:a16="http://schemas.microsoft.com/office/drawing/2014/main" id="{C2CF56B6-C7BC-02EB-E086-0C07C06A7C2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216FB8D-78B9-AEE2-9F48-D6F78709D042}"/>
              </a:ext>
            </a:extLst>
          </p:cNvPr>
          <p:cNvSpPr>
            <a:spLocks noGrp="1"/>
          </p:cNvSpPr>
          <p:nvPr>
            <p:ph type="sldNum" sz="quarter" idx="12"/>
          </p:nvPr>
        </p:nvSpPr>
        <p:spPr/>
        <p:txBody>
          <a:bodyPr/>
          <a:lstStyle/>
          <a:p>
            <a:fld id="{97A87C2B-C0D7-465F-A2C1-383D1D493A00}" type="slidenum">
              <a:rPr lang="en-US" smtClean="0"/>
              <a:t>20</a:t>
            </a:fld>
            <a:endParaRPr lang="en-US"/>
          </a:p>
        </p:txBody>
      </p:sp>
      <p:sp>
        <p:nvSpPr>
          <p:cNvPr id="5" name="Title 4">
            <a:extLst>
              <a:ext uri="{FF2B5EF4-FFF2-40B4-BE49-F238E27FC236}">
                <a16:creationId xmlns:a16="http://schemas.microsoft.com/office/drawing/2014/main" id="{4429334C-8BFA-FD64-EC94-C65EC40F89C9}"/>
              </a:ext>
            </a:extLst>
          </p:cNvPr>
          <p:cNvSpPr>
            <a:spLocks noGrp="1"/>
          </p:cNvSpPr>
          <p:nvPr>
            <p:ph type="title"/>
          </p:nvPr>
        </p:nvSpPr>
        <p:spPr/>
        <p:txBody>
          <a:bodyPr/>
          <a:lstStyle/>
          <a:p>
            <a:r>
              <a:rPr lang="en-US" sz="2800" dirty="0"/>
              <a:t>Inclusive Campus Settings – What Can We Do?</a:t>
            </a:r>
          </a:p>
        </p:txBody>
      </p:sp>
    </p:spTree>
    <p:extLst>
      <p:ext uri="{BB962C8B-B14F-4D97-AF65-F5344CB8AC3E}">
        <p14:creationId xmlns:p14="http://schemas.microsoft.com/office/powerpoint/2010/main" val="103134290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4430622-DCF0-04BE-FD15-A45A4015C29D}"/>
              </a:ext>
            </a:extLst>
          </p:cNvPr>
          <p:cNvSpPr>
            <a:spLocks noGrp="1"/>
          </p:cNvSpPr>
          <p:nvPr>
            <p:ph type="title"/>
          </p:nvPr>
        </p:nvSpPr>
        <p:spPr/>
        <p:txBody>
          <a:bodyPr/>
          <a:lstStyle/>
          <a:p>
            <a:r>
              <a:rPr lang="en-US" dirty="0"/>
              <a:t>Belonging in the Campus Setting – What Can We Do?</a:t>
            </a:r>
          </a:p>
        </p:txBody>
      </p:sp>
      <p:sp>
        <p:nvSpPr>
          <p:cNvPr id="7" name="Content Placeholder 6">
            <a:extLst>
              <a:ext uri="{FF2B5EF4-FFF2-40B4-BE49-F238E27FC236}">
                <a16:creationId xmlns:a16="http://schemas.microsoft.com/office/drawing/2014/main" id="{8280E89B-34C4-BD4B-A400-FD34EE71F949}"/>
              </a:ext>
            </a:extLst>
          </p:cNvPr>
          <p:cNvSpPr>
            <a:spLocks noGrp="1"/>
          </p:cNvSpPr>
          <p:nvPr>
            <p:ph idx="1"/>
          </p:nvPr>
        </p:nvSpPr>
        <p:spPr/>
        <p:txBody>
          <a:bodyPr/>
          <a:lstStyle/>
          <a:p>
            <a:r>
              <a:rPr lang="en-US" dirty="0">
                <a:solidFill>
                  <a:srgbClr val="000000"/>
                </a:solidFill>
              </a:rPr>
              <a:t>A</a:t>
            </a:r>
            <a:r>
              <a:rPr lang="en-US" b="0" i="0" dirty="0">
                <a:solidFill>
                  <a:srgbClr val="000000"/>
                </a:solidFill>
                <a:effectLst/>
              </a:rPr>
              <a:t>dd social emotional learning skills like social awareness and relationship-building into curricula and programming</a:t>
            </a:r>
          </a:p>
          <a:p>
            <a:pPr marL="0" indent="0">
              <a:buNone/>
            </a:pPr>
            <a:endParaRPr lang="en-US" dirty="0">
              <a:solidFill>
                <a:srgbClr val="333333"/>
              </a:solidFill>
            </a:endParaRPr>
          </a:p>
          <a:p>
            <a:r>
              <a:rPr lang="en-US" i="0" dirty="0">
                <a:solidFill>
                  <a:srgbClr val="333333"/>
                </a:solidFill>
                <a:effectLst/>
              </a:rPr>
              <a:t>Ask students (as well as faculty and staff) to reflect on their sense of belonging can give you the feedback you need to understand what is or isn’t working.</a:t>
            </a:r>
            <a:endParaRPr lang="en-US" i="0" dirty="0">
              <a:solidFill>
                <a:srgbClr val="000000"/>
              </a:solidFill>
              <a:effectLst/>
            </a:endParaRPr>
          </a:p>
          <a:p>
            <a:endParaRPr lang="en-US" dirty="0"/>
          </a:p>
          <a:p>
            <a:r>
              <a:rPr lang="en-US" dirty="0"/>
              <a:t>Cultivate competencies, opportunities, motivations, and perceptions for students to increase their sense of belonging</a:t>
            </a:r>
          </a:p>
        </p:txBody>
      </p:sp>
      <p:sp>
        <p:nvSpPr>
          <p:cNvPr id="5" name="Slide Number Placeholder 4">
            <a:extLst>
              <a:ext uri="{FF2B5EF4-FFF2-40B4-BE49-F238E27FC236}">
                <a16:creationId xmlns:a16="http://schemas.microsoft.com/office/drawing/2014/main" id="{7D149B56-795D-11A4-C6B1-B27FD697BF7C}"/>
              </a:ext>
            </a:extLst>
          </p:cNvPr>
          <p:cNvSpPr>
            <a:spLocks noGrp="1"/>
          </p:cNvSpPr>
          <p:nvPr>
            <p:ph type="sldNum" sz="quarter" idx="12"/>
          </p:nvPr>
        </p:nvSpPr>
        <p:spPr/>
        <p:txBody>
          <a:bodyPr/>
          <a:lstStyle/>
          <a:p>
            <a:fld id="{97A87C2B-C0D7-465F-A2C1-383D1D493A00}" type="slidenum">
              <a:rPr lang="en-US" smtClean="0"/>
              <a:t>21</a:t>
            </a:fld>
            <a:endParaRPr lang="en-US"/>
          </a:p>
        </p:txBody>
      </p:sp>
    </p:spTree>
    <p:extLst>
      <p:ext uri="{BB962C8B-B14F-4D97-AF65-F5344CB8AC3E}">
        <p14:creationId xmlns:p14="http://schemas.microsoft.com/office/powerpoint/2010/main" val="411482172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itle 4">
            <a:extLst>
              <a:ext uri="{FF2B5EF4-FFF2-40B4-BE49-F238E27FC236}">
                <a16:creationId xmlns:a16="http://schemas.microsoft.com/office/drawing/2014/main" id="{CB1584A5-3AB3-4F0B-3FE6-BB9839647C70}"/>
              </a:ext>
            </a:extLst>
          </p:cNvPr>
          <p:cNvSpPr>
            <a:spLocks noGrp="1"/>
          </p:cNvSpPr>
          <p:nvPr>
            <p:ph type="title"/>
          </p:nvPr>
        </p:nvSpPr>
        <p:spPr>
          <a:xfrm>
            <a:off x="1314824" y="735106"/>
            <a:ext cx="10053763" cy="2928470"/>
          </a:xfrm>
        </p:spPr>
        <p:txBody>
          <a:bodyPr vert="horz" lIns="91440" tIns="45720" rIns="91440" bIns="45720" rtlCol="0" anchor="b">
            <a:normAutofit/>
          </a:bodyPr>
          <a:lstStyle/>
          <a:p>
            <a:pPr algn="l">
              <a:lnSpc>
                <a:spcPct val="90000"/>
              </a:lnSpc>
            </a:pPr>
            <a:r>
              <a:rPr lang="en-US" sz="4800" kern="1200" dirty="0">
                <a:solidFill>
                  <a:srgbClr val="FFFFFF"/>
                </a:solidFill>
                <a:latin typeface="+mj-lt"/>
                <a:ea typeface="+mj-ea"/>
                <a:cs typeface="+mj-cs"/>
              </a:rPr>
              <a:t>Toward Cultural Competence</a:t>
            </a:r>
          </a:p>
        </p:txBody>
      </p:sp>
      <p:sp>
        <p:nvSpPr>
          <p:cNvPr id="4" name="Slide Number Placeholder 3">
            <a:extLst>
              <a:ext uri="{FF2B5EF4-FFF2-40B4-BE49-F238E27FC236}">
                <a16:creationId xmlns:a16="http://schemas.microsoft.com/office/drawing/2014/main" id="{59266FA1-CBA6-6450-1F81-31AE690A75EF}"/>
              </a:ext>
            </a:extLst>
          </p:cNvPr>
          <p:cNvSpPr>
            <a:spLocks noGrp="1"/>
          </p:cNvSpPr>
          <p:nvPr>
            <p:ph type="sldNum" sz="quarter" idx="10"/>
          </p:nvPr>
        </p:nvSpPr>
        <p:spPr>
          <a:xfrm>
            <a:off x="11704320" y="6446837"/>
            <a:ext cx="448056" cy="365125"/>
          </a:xfrm>
        </p:spPr>
        <p:txBody>
          <a:bodyPr vert="horz" lIns="91440" tIns="45720" rIns="91440" bIns="45720" rtlCol="0" anchor="ctr">
            <a:normAutofit/>
          </a:bodyPr>
          <a:lstStyle/>
          <a:p>
            <a:pPr>
              <a:spcAft>
                <a:spcPts val="600"/>
              </a:spcAft>
            </a:pPr>
            <a:fld id="{97A87C2B-C0D7-465F-A2C1-383D1D493A00}" type="slidenum">
              <a:rPr lang="en-US" sz="1100">
                <a:solidFill>
                  <a:schemeClr val="tx1">
                    <a:lumMod val="50000"/>
                    <a:lumOff val="50000"/>
                  </a:schemeClr>
                </a:solidFill>
                <a:latin typeface="+mn-lt"/>
                <a:cs typeface="+mn-cs"/>
              </a:rPr>
              <a:pPr>
                <a:spcAft>
                  <a:spcPts val="600"/>
                </a:spcAft>
              </a:pPr>
              <a:t>22</a:t>
            </a:fld>
            <a:endParaRPr lang="en-US" sz="1100">
              <a:solidFill>
                <a:schemeClr val="tx1">
                  <a:lumMod val="50000"/>
                  <a:lumOff val="50000"/>
                </a:schemeClr>
              </a:solidFill>
              <a:latin typeface="+mn-lt"/>
              <a:cs typeface="+mn-cs"/>
            </a:endParaRPr>
          </a:p>
        </p:txBody>
      </p:sp>
    </p:spTree>
    <p:extLst>
      <p:ext uri="{BB962C8B-B14F-4D97-AF65-F5344CB8AC3E}">
        <p14:creationId xmlns:p14="http://schemas.microsoft.com/office/powerpoint/2010/main" val="428117389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Cultural Competence</a:t>
            </a:r>
          </a:p>
        </p:txBody>
      </p:sp>
      <p:sp>
        <p:nvSpPr>
          <p:cNvPr id="4" name="Slide Number Placeholder 3"/>
          <p:cNvSpPr>
            <a:spLocks noGrp="1"/>
          </p:cNvSpPr>
          <p:nvPr>
            <p:ph type="sldNum" sz="quarter" idx="11"/>
          </p:nvPr>
        </p:nvSpPr>
        <p:spPr/>
        <p:txBody>
          <a:bodyPr/>
          <a:lstStyle/>
          <a:p>
            <a:fld id="{97A87C2B-C0D7-465F-A2C1-383D1D493A00}" type="slidenum">
              <a:rPr lang="en-US">
                <a:solidFill>
                  <a:srgbClr val="000000">
                    <a:lumMod val="65000"/>
                    <a:lumOff val="35000"/>
                  </a:srgbClr>
                </a:solidFill>
                <a:latin typeface="Calibri"/>
              </a:rPr>
              <a:pPr/>
              <a:t>23</a:t>
            </a:fld>
            <a:endParaRPr lang="en-US">
              <a:solidFill>
                <a:srgbClr val="000000">
                  <a:lumMod val="65000"/>
                  <a:lumOff val="35000"/>
                </a:srgbClr>
              </a:solidFill>
              <a:latin typeface="Calibri"/>
            </a:endParaRPr>
          </a:p>
        </p:txBody>
      </p:sp>
      <p:sp>
        <p:nvSpPr>
          <p:cNvPr id="5" name="Text Placeholder 4">
            <a:extLst>
              <a:ext uri="{FF2B5EF4-FFF2-40B4-BE49-F238E27FC236}">
                <a16:creationId xmlns:a16="http://schemas.microsoft.com/office/drawing/2014/main" id="{A43699BC-79F6-1402-1BA1-49FDFE3A7FA9}"/>
              </a:ext>
            </a:extLst>
          </p:cNvPr>
          <p:cNvSpPr>
            <a:spLocks noGrp="1"/>
          </p:cNvSpPr>
          <p:nvPr>
            <p:ph type="body" sz="quarter" idx="13"/>
          </p:nvPr>
        </p:nvSpPr>
        <p:spPr/>
        <p:txBody>
          <a:bodyPr/>
          <a:lstStyle/>
          <a:p>
            <a:endParaRPr lang="en-US"/>
          </a:p>
        </p:txBody>
      </p:sp>
      <p:sp>
        <p:nvSpPr>
          <p:cNvPr id="3" name="Content Placeholder 2"/>
          <p:cNvSpPr>
            <a:spLocks noGrp="1"/>
          </p:cNvSpPr>
          <p:nvPr>
            <p:ph sz="quarter" idx="14"/>
          </p:nvPr>
        </p:nvSpPr>
        <p:spPr/>
        <p:txBody>
          <a:bodyPr/>
          <a:lstStyle/>
          <a:p>
            <a:pPr marL="0" indent="0">
              <a:buNone/>
            </a:pPr>
            <a:r>
              <a:rPr lang="en-US" dirty="0"/>
              <a:t>An ability to interact effectively with people of different cultures. </a:t>
            </a:r>
          </a:p>
          <a:p>
            <a:pPr marL="0" indent="0">
              <a:buNone/>
            </a:pPr>
            <a:r>
              <a:rPr lang="en-US" dirty="0"/>
              <a:t>A culturally competent individual:</a:t>
            </a:r>
          </a:p>
          <a:p>
            <a:endParaRPr lang="en-US" dirty="0"/>
          </a:p>
          <a:p>
            <a:r>
              <a:rPr lang="en-US" dirty="0"/>
              <a:t>Has an awareness of one’s own cultural worldview;</a:t>
            </a:r>
          </a:p>
          <a:p>
            <a:r>
              <a:rPr lang="en-US" dirty="0"/>
              <a:t>Possesses knowledge of different cultural practices and worldviews; and</a:t>
            </a:r>
          </a:p>
          <a:p>
            <a:r>
              <a:rPr lang="en-US" dirty="0"/>
              <a:t>Possesses cross-cultural skills to better interact with those from other cultures.</a:t>
            </a:r>
          </a:p>
          <a:p>
            <a:pPr marL="0" indent="0">
              <a:buNone/>
            </a:pPr>
            <a:endParaRPr lang="en-US" altLang="en-US" i="1" dirty="0"/>
          </a:p>
          <a:p>
            <a:pPr marL="0" indent="0">
              <a:buNone/>
            </a:pPr>
            <a:r>
              <a:rPr lang="en-US" altLang="en-US" i="1" dirty="0"/>
              <a:t>Policies</a:t>
            </a:r>
            <a:r>
              <a:rPr lang="en-US" altLang="en-US" dirty="0"/>
              <a:t> and </a:t>
            </a:r>
            <a:r>
              <a:rPr lang="en-US" altLang="en-US" i="1" dirty="0"/>
              <a:t>practices</a:t>
            </a:r>
            <a:r>
              <a:rPr lang="en-US" altLang="en-US" dirty="0"/>
              <a:t> at the organizational level and </a:t>
            </a:r>
            <a:r>
              <a:rPr lang="en-US" altLang="en-US" i="1" dirty="0"/>
              <a:t>values, beliefs</a:t>
            </a:r>
            <a:r>
              <a:rPr lang="en-US" altLang="en-US" dirty="0"/>
              <a:t> and </a:t>
            </a:r>
            <a:r>
              <a:rPr lang="en-US" altLang="en-US" i="1" dirty="0"/>
              <a:t>behaviors</a:t>
            </a:r>
            <a:r>
              <a:rPr lang="en-US" altLang="en-US" dirty="0"/>
              <a:t> at the individual level that enables effective cross cultural interactions among employees, clients, and community.</a:t>
            </a:r>
          </a:p>
          <a:p>
            <a:pPr marL="0" indent="0">
              <a:buNone/>
            </a:pPr>
            <a:endParaRPr lang="en-US" dirty="0"/>
          </a:p>
        </p:txBody>
      </p:sp>
    </p:spTree>
    <p:extLst>
      <p:ext uri="{BB962C8B-B14F-4D97-AF65-F5344CB8AC3E}">
        <p14:creationId xmlns:p14="http://schemas.microsoft.com/office/powerpoint/2010/main" val="86753995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Cultural Competence Is…</a:t>
            </a:r>
          </a:p>
        </p:txBody>
      </p:sp>
      <p:sp>
        <p:nvSpPr>
          <p:cNvPr id="4" name="Slide Number Placeholder 3"/>
          <p:cNvSpPr>
            <a:spLocks noGrp="1"/>
          </p:cNvSpPr>
          <p:nvPr>
            <p:ph type="sldNum" sz="quarter" idx="11"/>
          </p:nvPr>
        </p:nvSpPr>
        <p:spPr/>
        <p:txBody>
          <a:bodyPr/>
          <a:lstStyle/>
          <a:p>
            <a:fld id="{97A87C2B-C0D7-465F-A2C1-383D1D493A00}" type="slidenum">
              <a:rPr lang="en-US">
                <a:solidFill>
                  <a:srgbClr val="000000">
                    <a:lumMod val="65000"/>
                    <a:lumOff val="35000"/>
                  </a:srgbClr>
                </a:solidFill>
                <a:latin typeface="Calibri"/>
              </a:rPr>
              <a:pPr/>
              <a:t>24</a:t>
            </a:fld>
            <a:endParaRPr lang="en-US">
              <a:solidFill>
                <a:srgbClr val="000000">
                  <a:lumMod val="65000"/>
                  <a:lumOff val="35000"/>
                </a:srgbClr>
              </a:solidFill>
              <a:latin typeface="Calibri"/>
            </a:endParaRPr>
          </a:p>
        </p:txBody>
      </p:sp>
      <p:sp>
        <p:nvSpPr>
          <p:cNvPr id="5" name="Text Placeholder 4">
            <a:extLst>
              <a:ext uri="{FF2B5EF4-FFF2-40B4-BE49-F238E27FC236}">
                <a16:creationId xmlns:a16="http://schemas.microsoft.com/office/drawing/2014/main" id="{C9C4E985-82DA-76F2-A580-263D63CB9F58}"/>
              </a:ext>
            </a:extLst>
          </p:cNvPr>
          <p:cNvSpPr>
            <a:spLocks noGrp="1"/>
          </p:cNvSpPr>
          <p:nvPr>
            <p:ph type="body" sz="quarter" idx="13"/>
          </p:nvPr>
        </p:nvSpPr>
        <p:spPr/>
        <p:txBody>
          <a:bodyPr/>
          <a:lstStyle/>
          <a:p>
            <a:endParaRPr lang="en-US"/>
          </a:p>
        </p:txBody>
      </p:sp>
      <p:sp>
        <p:nvSpPr>
          <p:cNvPr id="3" name="Content Placeholder 2"/>
          <p:cNvSpPr>
            <a:spLocks noGrp="1"/>
          </p:cNvSpPr>
          <p:nvPr>
            <p:ph sz="quarter" idx="14"/>
          </p:nvPr>
        </p:nvSpPr>
        <p:spPr/>
        <p:txBody>
          <a:bodyPr/>
          <a:lstStyle/>
          <a:p>
            <a:pPr marL="0" indent="0">
              <a:buNone/>
            </a:pPr>
            <a:r>
              <a:rPr lang="en-US" b="1" dirty="0"/>
              <a:t>INDIVIDUAL</a:t>
            </a:r>
          </a:p>
          <a:p>
            <a:r>
              <a:rPr lang="en-US" dirty="0"/>
              <a:t>The ability to effectively relate to, learn from, and collaborate with people from diverse cultural backgrounds.</a:t>
            </a:r>
          </a:p>
          <a:p>
            <a:endParaRPr lang="en-US" dirty="0"/>
          </a:p>
          <a:p>
            <a:pPr marL="0" indent="0">
              <a:buNone/>
            </a:pPr>
            <a:r>
              <a:rPr lang="en-US" b="1" dirty="0"/>
              <a:t>ORGANIZATIONAL</a:t>
            </a:r>
          </a:p>
          <a:p>
            <a:r>
              <a:rPr lang="en-US" dirty="0"/>
              <a:t>The ability to successfully integrate the many individual cultures that exist within it.  </a:t>
            </a:r>
          </a:p>
          <a:p>
            <a:endParaRPr lang="en-US" dirty="0"/>
          </a:p>
        </p:txBody>
      </p:sp>
    </p:spTree>
    <p:extLst>
      <p:ext uri="{BB962C8B-B14F-4D97-AF65-F5344CB8AC3E}">
        <p14:creationId xmlns:p14="http://schemas.microsoft.com/office/powerpoint/2010/main" val="407442343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Rationale for Cultural Competency</a:t>
            </a:r>
          </a:p>
        </p:txBody>
      </p:sp>
      <p:sp>
        <p:nvSpPr>
          <p:cNvPr id="3" name="Content Placeholder 2"/>
          <p:cNvSpPr>
            <a:spLocks noGrp="1"/>
          </p:cNvSpPr>
          <p:nvPr>
            <p:ph idx="1"/>
          </p:nvPr>
        </p:nvSpPr>
        <p:spPr>
          <a:xfrm>
            <a:off x="449179" y="1166177"/>
            <a:ext cx="9258300" cy="5121278"/>
          </a:xfrm>
        </p:spPr>
        <p:txBody>
          <a:bodyPr>
            <a:noAutofit/>
          </a:bodyPr>
          <a:lstStyle/>
          <a:p>
            <a:pPr>
              <a:buFont typeface="Arial" panose="020B0604020202020204" pitchFamily="34" charset="0"/>
              <a:buChar char="•"/>
            </a:pPr>
            <a:r>
              <a:rPr lang="en-US" dirty="0"/>
              <a:t>Demographic shifts and an increasingly diverse population.</a:t>
            </a:r>
          </a:p>
          <a:p>
            <a:pPr>
              <a:buFont typeface="Arial" panose="020B0604020202020204" pitchFamily="34" charset="0"/>
              <a:buChar char="•"/>
            </a:pPr>
            <a:r>
              <a:rPr lang="en-US" dirty="0"/>
              <a:t>Societies are becoming globalized.</a:t>
            </a:r>
          </a:p>
          <a:p>
            <a:pPr>
              <a:buFont typeface="Arial" panose="020B0604020202020204" pitchFamily="34" charset="0"/>
              <a:buChar char="•"/>
            </a:pPr>
            <a:r>
              <a:rPr lang="en-US" dirty="0"/>
              <a:t>Persistence of issues around cross-cultural contact, discrimination, and related challenges.</a:t>
            </a:r>
          </a:p>
          <a:p>
            <a:pPr>
              <a:buFont typeface="Arial" panose="020B0604020202020204" pitchFamily="34" charset="0"/>
              <a:buChar char="•"/>
            </a:pPr>
            <a:r>
              <a:rPr lang="en-US" dirty="0"/>
              <a:t>By 2030, children of color will constitute over half of students in U.S. schools.</a:t>
            </a:r>
          </a:p>
          <a:p>
            <a:pPr>
              <a:buFont typeface="Arial" panose="020B0604020202020204" pitchFamily="34" charset="0"/>
              <a:buChar char="•"/>
            </a:pPr>
            <a:r>
              <a:rPr lang="en-US" b="0" i="0" dirty="0">
                <a:solidFill>
                  <a:srgbClr val="232323"/>
                </a:solidFill>
                <a:effectLst/>
              </a:rPr>
              <a:t>The National Education Association reports that 2014 was the first year in which the majority of students in American public schools represented racial and ethnic minorities. In addition, the Southern Education Foundation found that in 2013, a full 51 percent of public school children were from low-income families.</a:t>
            </a:r>
            <a:endParaRPr lang="en-US" dirty="0"/>
          </a:p>
          <a:p>
            <a:pPr>
              <a:buFont typeface="Arial" panose="020B0604020202020204" pitchFamily="34" charset="0"/>
              <a:buChar char="•"/>
            </a:pPr>
            <a:r>
              <a:rPr lang="en-US" dirty="0"/>
              <a:t>Continued disproportional representation in racial ethnic and socioeconomic groups in achievement, discipline and drop-out rates.</a:t>
            </a:r>
          </a:p>
          <a:p>
            <a:pPr>
              <a:buFont typeface="Arial" panose="020B0604020202020204" pitchFamily="34" charset="0"/>
              <a:buChar char="•"/>
            </a:pPr>
            <a:r>
              <a:rPr lang="en-US" dirty="0"/>
              <a:t>Being good at your job is more than getting through a list of tasks, but also about being able to demonstrate key behaviors in different situations.</a:t>
            </a:r>
          </a:p>
          <a:p>
            <a:endParaRPr lang="en-US" sz="1650" dirty="0"/>
          </a:p>
        </p:txBody>
      </p:sp>
      <p:sp>
        <p:nvSpPr>
          <p:cNvPr id="4" name="Slide Number Placeholder 3"/>
          <p:cNvSpPr>
            <a:spLocks noGrp="1"/>
          </p:cNvSpPr>
          <p:nvPr>
            <p:ph type="sldNum" sz="quarter" idx="12"/>
          </p:nvPr>
        </p:nvSpPr>
        <p:spPr/>
        <p:txBody>
          <a:bodyPr/>
          <a:lstStyle/>
          <a:p>
            <a:fld id="{97A87C2B-C0D7-465F-A2C1-383D1D493A00}" type="slidenum">
              <a:rPr lang="en-US" smtClean="0">
                <a:solidFill>
                  <a:srgbClr val="EEECE1">
                    <a:lumMod val="50000"/>
                  </a:srgbClr>
                </a:solidFill>
              </a:rPr>
              <a:pPr/>
              <a:t>25</a:t>
            </a:fld>
            <a:endParaRPr lang="en-US">
              <a:solidFill>
                <a:srgbClr val="EEECE1">
                  <a:lumMod val="50000"/>
                </a:srgbClr>
              </a:solidFill>
            </a:endParaRPr>
          </a:p>
        </p:txBody>
      </p:sp>
    </p:spTree>
    <p:extLst>
      <p:ext uri="{BB962C8B-B14F-4D97-AF65-F5344CB8AC3E}">
        <p14:creationId xmlns:p14="http://schemas.microsoft.com/office/powerpoint/2010/main" val="8611195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CF761C1F-60B1-4BD9-1661-D6F9BF38B02A}"/>
              </a:ext>
            </a:extLst>
          </p:cNvPr>
          <p:cNvSpPr>
            <a:spLocks noGrp="1"/>
          </p:cNvSpPr>
          <p:nvPr>
            <p:ph type="title" idx="4294967295"/>
          </p:nvPr>
        </p:nvSpPr>
        <p:spPr>
          <a:xfrm>
            <a:off x="630936" y="640080"/>
            <a:ext cx="4818888" cy="1481328"/>
          </a:xfrm>
        </p:spPr>
        <p:txBody>
          <a:bodyPr vert="horz" lIns="91440" tIns="45720" rIns="91440" bIns="45720" rtlCol="0" anchor="b">
            <a:normAutofit/>
          </a:bodyPr>
          <a:lstStyle/>
          <a:p>
            <a:pPr>
              <a:lnSpc>
                <a:spcPct val="90000"/>
              </a:lnSpc>
            </a:pPr>
            <a:r>
              <a:rPr lang="en-US" sz="3800" kern="1200">
                <a:solidFill>
                  <a:schemeClr val="tx1"/>
                </a:solidFill>
                <a:latin typeface="+mj-lt"/>
                <a:ea typeface="+mj-ea"/>
                <a:cs typeface="+mj-cs"/>
              </a:rPr>
              <a:t>Rationale for Cultural Competence</a:t>
            </a:r>
          </a:p>
        </p:txBody>
      </p:sp>
      <p:sp>
        <p:nvSpPr>
          <p:cNvPr id="1033"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10917F0C-6B01-8276-AFD0-9A55196118AC}"/>
              </a:ext>
            </a:extLst>
          </p:cNvPr>
          <p:cNvSpPr>
            <a:spLocks noGrp="1"/>
          </p:cNvSpPr>
          <p:nvPr>
            <p:ph sz="half" idx="4294967295"/>
          </p:nvPr>
        </p:nvSpPr>
        <p:spPr>
          <a:xfrm>
            <a:off x="630936" y="2660904"/>
            <a:ext cx="4818888" cy="3547872"/>
          </a:xfrm>
        </p:spPr>
        <p:txBody>
          <a:bodyPr vert="horz" lIns="91440" tIns="45720" rIns="91440" bIns="45720" rtlCol="0" anchor="t">
            <a:normAutofit/>
          </a:bodyPr>
          <a:lstStyle/>
          <a:p>
            <a:pPr marL="0" indent="-228600">
              <a:lnSpc>
                <a:spcPct val="90000"/>
              </a:lnSpc>
            </a:pPr>
            <a:r>
              <a:rPr lang="en-US" sz="2200">
                <a:latin typeface="+mn-lt"/>
                <a:ea typeface="+mn-ea"/>
                <a:cs typeface="+mn-cs"/>
              </a:rPr>
              <a:t>Demographic shifts and an increasingly diverse population.</a:t>
            </a:r>
          </a:p>
          <a:p>
            <a:pPr marL="114300" indent="-228600">
              <a:lnSpc>
                <a:spcPct val="90000"/>
              </a:lnSpc>
            </a:pPr>
            <a:endParaRPr lang="en-US" sz="2200">
              <a:latin typeface="+mn-lt"/>
              <a:ea typeface="+mn-ea"/>
              <a:cs typeface="+mn-cs"/>
            </a:endParaRPr>
          </a:p>
        </p:txBody>
      </p:sp>
      <p:pic>
        <p:nvPicPr>
          <p:cNvPr id="1026" name="Picture 2">
            <a:extLst>
              <a:ext uri="{FF2B5EF4-FFF2-40B4-BE49-F238E27FC236}">
                <a16:creationId xmlns:a16="http://schemas.microsoft.com/office/drawing/2014/main" id="{48202C45-0E6A-40F8-F693-5FFF9255D48A}"/>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tretch>
            <a:fillRect/>
          </a:stretch>
        </p:blipFill>
        <p:spPr bwMode="auto">
          <a:xfrm>
            <a:off x="6104471" y="640080"/>
            <a:ext cx="5448122" cy="557784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F363407D-9CAF-1BBF-EBA9-1510543A0CA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97A87C2B-C0D7-465F-A2C1-383D1D493A00}" type="slidenum">
              <a:rPr lang="en-US" sz="1200">
                <a:solidFill>
                  <a:schemeClr val="tx1">
                    <a:tint val="75000"/>
                  </a:schemeClr>
                </a:solidFill>
                <a:latin typeface="+mn-lt"/>
                <a:cs typeface="+mn-cs"/>
              </a:rPr>
              <a:pPr>
                <a:spcAft>
                  <a:spcPts val="600"/>
                </a:spcAft>
              </a:pPr>
              <a:t>26</a:t>
            </a:fld>
            <a:endParaRPr lang="en-US" sz="1200">
              <a:solidFill>
                <a:schemeClr val="tx1">
                  <a:tint val="75000"/>
                </a:schemeClr>
              </a:solidFill>
              <a:latin typeface="+mn-lt"/>
              <a:cs typeface="+mn-cs"/>
            </a:endParaRPr>
          </a:p>
        </p:txBody>
      </p:sp>
    </p:spTree>
    <p:extLst>
      <p:ext uri="{BB962C8B-B14F-4D97-AF65-F5344CB8AC3E}">
        <p14:creationId xmlns:p14="http://schemas.microsoft.com/office/powerpoint/2010/main" val="179119881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Cultural Competency</a:t>
            </a:r>
          </a:p>
        </p:txBody>
      </p:sp>
      <p:sp>
        <p:nvSpPr>
          <p:cNvPr id="3" name="Content Placeholder 2"/>
          <p:cNvSpPr>
            <a:spLocks noGrp="1"/>
          </p:cNvSpPr>
          <p:nvPr>
            <p:ph idx="1"/>
          </p:nvPr>
        </p:nvSpPr>
        <p:spPr>
          <a:xfrm>
            <a:off x="401052" y="1295400"/>
            <a:ext cx="9316453" cy="4572000"/>
          </a:xfrm>
        </p:spPr>
        <p:txBody>
          <a:bodyPr>
            <a:noAutofit/>
          </a:bodyPr>
          <a:lstStyle/>
          <a:p>
            <a:pPr>
              <a:buFont typeface="Arial" panose="020B0604020202020204" pitchFamily="34" charset="0"/>
              <a:buChar char="•"/>
            </a:pPr>
            <a:r>
              <a:rPr lang="en-US" sz="2400" dirty="0"/>
              <a:t>Increases respect and mutual understanding among those involved.</a:t>
            </a:r>
          </a:p>
          <a:p>
            <a:pPr>
              <a:buFont typeface="Arial" panose="020B0604020202020204" pitchFamily="34" charset="0"/>
              <a:buChar char="•"/>
            </a:pPr>
            <a:r>
              <a:rPr lang="en-US" sz="2400" dirty="0"/>
              <a:t>Increases creativity in problem-solving through new perspectives, ideas, and strategies.</a:t>
            </a:r>
          </a:p>
          <a:p>
            <a:pPr>
              <a:buFont typeface="Arial" panose="020B0604020202020204" pitchFamily="34" charset="0"/>
              <a:buChar char="•"/>
            </a:pPr>
            <a:r>
              <a:rPr lang="en-US" sz="2400" dirty="0"/>
              <a:t>Increases participation and involvement of other cultural groups.</a:t>
            </a:r>
          </a:p>
          <a:p>
            <a:pPr>
              <a:buFont typeface="Arial" panose="020B0604020202020204" pitchFamily="34" charset="0"/>
              <a:buChar char="•"/>
            </a:pPr>
            <a:r>
              <a:rPr lang="en-US" sz="2400" dirty="0"/>
              <a:t>Increases trust and cooperation.</a:t>
            </a:r>
          </a:p>
          <a:p>
            <a:pPr>
              <a:buFont typeface="Arial" panose="020B0604020202020204" pitchFamily="34" charset="0"/>
              <a:buChar char="•"/>
            </a:pPr>
            <a:r>
              <a:rPr lang="en-US" sz="2400" dirty="0"/>
              <a:t>Helps overcome fear of mistakes, competition, or conflict. </a:t>
            </a:r>
          </a:p>
          <a:p>
            <a:pPr>
              <a:buFont typeface="Arial" panose="020B0604020202020204" pitchFamily="34" charset="0"/>
              <a:buChar char="•"/>
            </a:pPr>
            <a:r>
              <a:rPr lang="en-US" sz="2400" dirty="0"/>
              <a:t>Promotes inclusion and equality.</a:t>
            </a:r>
          </a:p>
          <a:p>
            <a:pPr>
              <a:buFont typeface="Arial" panose="020B0604020202020204" pitchFamily="34" charset="0"/>
              <a:buChar char="•"/>
            </a:pPr>
            <a:r>
              <a:rPr lang="en-US" sz="2400" dirty="0"/>
              <a:t>Limits </a:t>
            </a:r>
            <a:r>
              <a:rPr lang="en-US" sz="2400" dirty="0" err="1"/>
              <a:t>microaggressions</a:t>
            </a:r>
            <a:r>
              <a:rPr lang="en-US" sz="2400" dirty="0"/>
              <a:t>.</a:t>
            </a:r>
          </a:p>
          <a:p>
            <a:endParaRPr lang="en-US" dirty="0"/>
          </a:p>
        </p:txBody>
      </p:sp>
      <p:sp>
        <p:nvSpPr>
          <p:cNvPr id="4" name="Slide Number Placeholder 3"/>
          <p:cNvSpPr>
            <a:spLocks noGrp="1"/>
          </p:cNvSpPr>
          <p:nvPr>
            <p:ph type="sldNum" sz="quarter" idx="12"/>
          </p:nvPr>
        </p:nvSpPr>
        <p:spPr/>
        <p:txBody>
          <a:bodyPr/>
          <a:lstStyle/>
          <a:p>
            <a:fld id="{97A87C2B-C0D7-465F-A2C1-383D1D493A00}" type="slidenum">
              <a:rPr lang="en-US" smtClean="0">
                <a:solidFill>
                  <a:srgbClr val="EEECE1">
                    <a:lumMod val="50000"/>
                  </a:srgbClr>
                </a:solidFill>
              </a:rPr>
              <a:pPr/>
              <a:t>27</a:t>
            </a:fld>
            <a:endParaRPr lang="en-US">
              <a:solidFill>
                <a:srgbClr val="EEECE1">
                  <a:lumMod val="50000"/>
                </a:srgbClr>
              </a:solidFill>
            </a:endParaRPr>
          </a:p>
        </p:txBody>
      </p:sp>
    </p:spTree>
    <p:extLst>
      <p:ext uri="{BB962C8B-B14F-4D97-AF65-F5344CB8AC3E}">
        <p14:creationId xmlns:p14="http://schemas.microsoft.com/office/powerpoint/2010/main" val="32128143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24228-EFD7-7EDC-3E07-DB0340FAFC7D}"/>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CD7C1660-2D99-373F-08CC-7134E89D5BB0}"/>
              </a:ext>
            </a:extLst>
          </p:cNvPr>
          <p:cNvPicPr>
            <a:picLocks noGrp="1" noChangeAspect="1"/>
          </p:cNvPicPr>
          <p:nvPr>
            <p:ph sz="half" idx="1"/>
          </p:nvPr>
        </p:nvPicPr>
        <p:blipFill>
          <a:blip r:embed="rId2"/>
          <a:stretch>
            <a:fillRect/>
          </a:stretch>
        </p:blipFill>
        <p:spPr>
          <a:xfrm>
            <a:off x="741818" y="1216025"/>
            <a:ext cx="4734602" cy="5029200"/>
          </a:xfrm>
          <a:prstGeom prst="rect">
            <a:avLst/>
          </a:prstGeom>
          <a:ln>
            <a:noFill/>
          </a:ln>
        </p:spPr>
      </p:pic>
      <p:sp>
        <p:nvSpPr>
          <p:cNvPr id="5" name="Content Placeholder 4">
            <a:extLst>
              <a:ext uri="{FF2B5EF4-FFF2-40B4-BE49-F238E27FC236}">
                <a16:creationId xmlns:a16="http://schemas.microsoft.com/office/drawing/2014/main" id="{02E801F2-C0D5-7E5E-270A-E2CE5C7FF528}"/>
              </a:ext>
            </a:extLst>
          </p:cNvPr>
          <p:cNvSpPr>
            <a:spLocks noGrp="1"/>
          </p:cNvSpPr>
          <p:nvPr>
            <p:ph sz="half" idx="2"/>
          </p:nvPr>
        </p:nvSpPr>
        <p:spPr/>
        <p:txBody>
          <a:bodyPr/>
          <a:lstStyle/>
          <a:p>
            <a:pPr marL="457200" indent="-457200">
              <a:buAutoNum type="alphaUcPeriod"/>
            </a:pPr>
            <a:r>
              <a:rPr lang="en-US" dirty="0"/>
              <a:t>Soda</a:t>
            </a:r>
          </a:p>
          <a:p>
            <a:pPr marL="457200" indent="-457200">
              <a:buAutoNum type="alphaUcPeriod"/>
            </a:pPr>
            <a:r>
              <a:rPr lang="en-US" dirty="0"/>
              <a:t>Pop</a:t>
            </a:r>
          </a:p>
          <a:p>
            <a:pPr marL="457200" indent="-457200">
              <a:buAutoNum type="alphaUcPeriod"/>
            </a:pPr>
            <a:r>
              <a:rPr lang="en-US" dirty="0"/>
              <a:t>Coke</a:t>
            </a:r>
          </a:p>
          <a:p>
            <a:pPr marL="457200" indent="-457200">
              <a:buAutoNum type="alphaUcPeriod"/>
            </a:pPr>
            <a:r>
              <a:rPr lang="en-US" dirty="0"/>
              <a:t>Other</a:t>
            </a:r>
          </a:p>
        </p:txBody>
      </p:sp>
      <p:sp>
        <p:nvSpPr>
          <p:cNvPr id="3" name="Slide Number Placeholder 2">
            <a:extLst>
              <a:ext uri="{FF2B5EF4-FFF2-40B4-BE49-F238E27FC236}">
                <a16:creationId xmlns:a16="http://schemas.microsoft.com/office/drawing/2014/main" id="{13F8CCB5-0217-9AD6-D618-ECFAE06956BA}"/>
              </a:ext>
            </a:extLst>
          </p:cNvPr>
          <p:cNvSpPr>
            <a:spLocks noGrp="1"/>
          </p:cNvSpPr>
          <p:nvPr>
            <p:ph type="sldNum" sz="quarter" idx="12"/>
          </p:nvPr>
        </p:nvSpPr>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7A87C2B-C0D7-465F-A2C1-383D1D493A00}"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28</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09262449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 name="Title 1">
            <a:extLst>
              <a:ext uri="{FF2B5EF4-FFF2-40B4-BE49-F238E27FC236}">
                <a16:creationId xmlns:a16="http://schemas.microsoft.com/office/drawing/2014/main" id="{70558C13-DE7E-613E-DFB8-C5FF692E0805}"/>
              </a:ext>
            </a:extLst>
          </p:cNvPr>
          <p:cNvSpPr>
            <a:spLocks noGrp="1"/>
          </p:cNvSpPr>
          <p:nvPr>
            <p:ph type="title"/>
          </p:nvPr>
        </p:nvSpPr>
        <p:spPr>
          <a:xfrm>
            <a:off x="660041" y="2767106"/>
            <a:ext cx="2880828" cy="3071906"/>
          </a:xfrm>
        </p:spPr>
        <p:txBody>
          <a:bodyPr vert="horz" lIns="91440" tIns="45720" rIns="91440" bIns="45720" rtlCol="0" anchor="t">
            <a:normAutofit/>
          </a:bodyPr>
          <a:lstStyle/>
          <a:p>
            <a:pPr>
              <a:lnSpc>
                <a:spcPct val="90000"/>
              </a:lnSpc>
            </a:pPr>
            <a:r>
              <a:rPr lang="en-US" sz="4000" kern="1200" dirty="0">
                <a:solidFill>
                  <a:srgbClr val="FFFFFF"/>
                </a:solidFill>
                <a:latin typeface="+mj-lt"/>
                <a:ea typeface="+mj-ea"/>
                <a:cs typeface="+mj-cs"/>
              </a:rPr>
              <a:t>Soda </a:t>
            </a:r>
            <a:r>
              <a:rPr lang="en-US" sz="4000" i="1" kern="1200" dirty="0">
                <a:solidFill>
                  <a:srgbClr val="FFFFFF"/>
                </a:solidFill>
                <a:latin typeface="+mj-lt"/>
                <a:ea typeface="+mj-ea"/>
                <a:cs typeface="+mj-cs"/>
              </a:rPr>
              <a:t>vs.</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Pop </a:t>
            </a:r>
            <a:r>
              <a:rPr lang="en-US" sz="4000" i="1" kern="1200" dirty="0">
                <a:solidFill>
                  <a:srgbClr val="FFFFFF"/>
                </a:solidFill>
                <a:latin typeface="+mj-lt"/>
                <a:ea typeface="+mj-ea"/>
                <a:cs typeface="+mj-cs"/>
              </a:rPr>
              <a:t>vs. </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Coke</a:t>
            </a:r>
          </a:p>
        </p:txBody>
      </p:sp>
      <p:pic>
        <p:nvPicPr>
          <p:cNvPr id="5" name="Content Placeholder 4">
            <a:extLst>
              <a:ext uri="{FF2B5EF4-FFF2-40B4-BE49-F238E27FC236}">
                <a16:creationId xmlns:a16="http://schemas.microsoft.com/office/drawing/2014/main" id="{AAF4954C-89DF-1EF2-3093-022895450FE7}"/>
              </a:ext>
            </a:extLst>
          </p:cNvPr>
          <p:cNvPicPr>
            <a:picLocks noGrp="1" noChangeAspect="1"/>
          </p:cNvPicPr>
          <p:nvPr>
            <p:ph idx="1"/>
          </p:nvPr>
        </p:nvPicPr>
        <p:blipFill>
          <a:blip r:embed="rId2"/>
          <a:stretch>
            <a:fillRect/>
          </a:stretch>
        </p:blipFill>
        <p:spPr>
          <a:xfrm>
            <a:off x="4502428" y="1134825"/>
            <a:ext cx="7225748" cy="4588350"/>
          </a:xfrm>
          <a:prstGeom prst="rect">
            <a:avLst/>
          </a:prstGeom>
        </p:spPr>
      </p:pic>
      <p:sp>
        <p:nvSpPr>
          <p:cNvPr id="4" name="Slide Number Placeholder 3">
            <a:extLst>
              <a:ext uri="{FF2B5EF4-FFF2-40B4-BE49-F238E27FC236}">
                <a16:creationId xmlns:a16="http://schemas.microsoft.com/office/drawing/2014/main" id="{78A8511F-4F90-088A-64F9-AB37A44DF6AB}"/>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7A87C2B-C0D7-465F-A2C1-383D1D493A00}" type="slidenum">
              <a:rPr kumimoji="0" lang="en-US" sz="1100" b="0" i="0" u="none" strike="noStrike" kern="1200" cap="none" spc="0" normalizeH="0" baseline="0" noProof="0">
                <a:ln>
                  <a:noFill/>
                </a:ln>
                <a:solidFill>
                  <a:srgbClr val="000000">
                    <a:lumMod val="50000"/>
                    <a:lumOff val="50000"/>
                  </a:srgbClr>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29</a:t>
            </a:fld>
            <a:endParaRPr kumimoji="0" lang="en-US" sz="1100" b="0" i="0" u="none" strike="noStrike" kern="1200" cap="none" spc="0" normalizeH="0" baseline="0" noProof="0">
              <a:ln>
                <a:noFill/>
              </a:ln>
              <a:solidFill>
                <a:srgbClr val="000000">
                  <a:lumMod val="50000"/>
                  <a:lumOff val="50000"/>
                </a:srgb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415277309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803874-BC64-54BB-050B-46C24E0AF47B}"/>
              </a:ext>
            </a:extLst>
          </p:cNvPr>
          <p:cNvSpPr>
            <a:spLocks noGrp="1"/>
          </p:cNvSpPr>
          <p:nvPr>
            <p:ph type="title"/>
          </p:nvPr>
        </p:nvSpPr>
        <p:spPr>
          <a:xfrm>
            <a:off x="4162567" y="818984"/>
            <a:ext cx="6714699" cy="3178689"/>
          </a:xfrm>
        </p:spPr>
        <p:txBody>
          <a:bodyPr vert="horz" lIns="91440" tIns="45720" rIns="91440" bIns="45720" rtlCol="0" anchor="b">
            <a:normAutofit/>
          </a:bodyPr>
          <a:lstStyle/>
          <a:p>
            <a:r>
              <a:rPr lang="en-US" sz="4800" kern="1200" dirty="0">
                <a:solidFill>
                  <a:srgbClr val="FFFFFF"/>
                </a:solidFill>
                <a:latin typeface="+mj-lt"/>
                <a:ea typeface="+mj-ea"/>
                <a:cs typeface="+mj-cs"/>
              </a:rPr>
              <a:t>Why are diversity, equity, inclusion, and belonging a necessity in higher education?</a:t>
            </a:r>
          </a:p>
        </p:txBody>
      </p:sp>
      <p:sp>
        <p:nvSpPr>
          <p:cNvPr id="22" name="Rectangle 21">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B6AE4D5E-CA24-BC38-E692-89C224A8FE0B}"/>
              </a:ext>
            </a:extLst>
          </p:cNvPr>
          <p:cNvSpPr>
            <a:spLocks noGrp="1"/>
          </p:cNvSpPr>
          <p:nvPr>
            <p:ph type="body" idx="1"/>
          </p:nvPr>
        </p:nvSpPr>
        <p:spPr>
          <a:xfrm>
            <a:off x="4285397" y="4960961"/>
            <a:ext cx="7055893" cy="1078054"/>
          </a:xfrm>
        </p:spPr>
        <p:txBody>
          <a:bodyPr vert="horz" lIns="91440" tIns="45720" rIns="91440" bIns="45720" rtlCol="0">
            <a:normAutofit/>
          </a:bodyPr>
          <a:lstStyle/>
          <a:p>
            <a:endParaRPr lang="en-US" sz="2400" kern="1200">
              <a:solidFill>
                <a:srgbClr val="FFFFFF"/>
              </a:solidFill>
              <a:latin typeface="+mn-lt"/>
              <a:ea typeface="+mn-ea"/>
              <a:cs typeface="+mn-cs"/>
            </a:endParaRPr>
          </a:p>
        </p:txBody>
      </p:sp>
    </p:spTree>
    <p:extLst>
      <p:ext uri="{BB962C8B-B14F-4D97-AF65-F5344CB8AC3E}">
        <p14:creationId xmlns:p14="http://schemas.microsoft.com/office/powerpoint/2010/main" val="18224560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9">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3" name="Rectangle 11">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4" name="Rectangle 13">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5" name="Rectangle 15">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6" name="Rectangle 17">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7" name="Oval 19">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 name="Title 3"/>
          <p:cNvSpPr>
            <a:spLocks noGrp="1"/>
          </p:cNvSpPr>
          <p:nvPr>
            <p:ph type="ctrTitle"/>
          </p:nvPr>
        </p:nvSpPr>
        <p:spPr>
          <a:xfrm>
            <a:off x="660042" y="891652"/>
            <a:ext cx="4412021" cy="3030724"/>
          </a:xfrm>
        </p:spPr>
        <p:txBody>
          <a:bodyPr vert="horz" lIns="91440" tIns="45720" rIns="91440" bIns="45720" rtlCol="0" anchor="b">
            <a:normAutofit/>
          </a:bodyPr>
          <a:lstStyle/>
          <a:p>
            <a:pPr algn="r">
              <a:lnSpc>
                <a:spcPct val="90000"/>
              </a:lnSpc>
            </a:pPr>
            <a:r>
              <a:rPr lang="en-US" sz="4000" dirty="0">
                <a:solidFill>
                  <a:srgbClr val="FFFFFF"/>
                </a:solidFill>
                <a:latin typeface="+mj-lt"/>
                <a:ea typeface="+mj-ea"/>
                <a:cs typeface="+mj-cs"/>
              </a:rPr>
              <a:t>Cultivating a Cultural Competence</a:t>
            </a:r>
            <a:endParaRPr lang="en-US" sz="4000" kern="1200" dirty="0">
              <a:solidFill>
                <a:srgbClr val="FFFFFF"/>
              </a:solidFill>
              <a:latin typeface="+mj-lt"/>
              <a:ea typeface="+mj-ea"/>
              <a:cs typeface="+mj-cs"/>
            </a:endParaRPr>
          </a:p>
        </p:txBody>
      </p:sp>
      <p:sp>
        <p:nvSpPr>
          <p:cNvPr id="2" name="Subtitle 1">
            <a:extLst>
              <a:ext uri="{FF2B5EF4-FFF2-40B4-BE49-F238E27FC236}">
                <a16:creationId xmlns:a16="http://schemas.microsoft.com/office/drawing/2014/main" id="{734EA02F-B837-7770-FAA9-B25422C8DD4A}"/>
              </a:ext>
            </a:extLst>
          </p:cNvPr>
          <p:cNvSpPr>
            <a:spLocks noGrp="1"/>
          </p:cNvSpPr>
          <p:nvPr>
            <p:ph type="subTitle" idx="1"/>
          </p:nvPr>
        </p:nvSpPr>
        <p:spPr>
          <a:xfrm>
            <a:off x="945791" y="4745317"/>
            <a:ext cx="4126272" cy="1375145"/>
          </a:xfrm>
        </p:spPr>
        <p:txBody>
          <a:bodyPr vert="horz" lIns="91440" tIns="45720" rIns="91440" bIns="45720" rtlCol="0">
            <a:normAutofit/>
          </a:bodyPr>
          <a:lstStyle/>
          <a:p>
            <a:pPr algn="r">
              <a:lnSpc>
                <a:spcPct val="90000"/>
              </a:lnSpc>
              <a:spcBef>
                <a:spcPts val="1000"/>
              </a:spcBef>
            </a:pPr>
            <a:endParaRPr lang="en-US" sz="2000" b="1" kern="1200">
              <a:solidFill>
                <a:srgbClr val="FFFFFF"/>
              </a:solidFill>
              <a:latin typeface="+mn-lt"/>
              <a:ea typeface="+mn-ea"/>
              <a:cs typeface="+mn-cs"/>
            </a:endParaRPr>
          </a:p>
          <a:p>
            <a:pPr algn="r">
              <a:lnSpc>
                <a:spcPct val="90000"/>
              </a:lnSpc>
              <a:spcBef>
                <a:spcPts val="1000"/>
              </a:spcBef>
            </a:pPr>
            <a:endParaRPr lang="en-US" sz="2000" b="1" kern="1200">
              <a:solidFill>
                <a:srgbClr val="FFFFFF"/>
              </a:solidFill>
              <a:latin typeface="+mn-lt"/>
              <a:ea typeface="+mn-ea"/>
              <a:cs typeface="+mn-cs"/>
            </a:endParaRPr>
          </a:p>
          <a:p>
            <a:pPr algn="r">
              <a:lnSpc>
                <a:spcPct val="90000"/>
              </a:lnSpc>
              <a:spcBef>
                <a:spcPts val="1000"/>
              </a:spcBef>
            </a:pPr>
            <a:r>
              <a:rPr lang="en-US" sz="2000" b="1" kern="1200">
                <a:solidFill>
                  <a:srgbClr val="FFFFFF"/>
                </a:solidFill>
                <a:latin typeface="+mn-lt"/>
                <a:ea typeface="+mn-ea"/>
                <a:cs typeface="+mn-cs"/>
              </a:rPr>
              <a:t>A4 Model for Cultural Competence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6550" y="394137"/>
            <a:ext cx="5427220" cy="5899152"/>
          </a:xfrm>
          <a:prstGeom prst="rect">
            <a:avLst/>
          </a:prstGeom>
        </p:spPr>
      </p:pic>
    </p:spTree>
    <p:extLst>
      <p:ext uri="{BB962C8B-B14F-4D97-AF65-F5344CB8AC3E}">
        <p14:creationId xmlns:p14="http://schemas.microsoft.com/office/powerpoint/2010/main" val="26471834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Cultural Competence 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87C2B-C0D7-465F-A2C1-383D1D493A00}" type="slidenum">
              <a:rPr kumimoji="0" lang="en-US" sz="1000" b="0" i="0" u="none" strike="noStrike" kern="1200" cap="none" spc="0" normalizeH="0" baseline="0" noProof="0">
                <a:ln>
                  <a:noFill/>
                </a:ln>
                <a:solidFill>
                  <a:srgbClr val="000000">
                    <a:lumMod val="65000"/>
                    <a:lumOff val="35000"/>
                  </a:srgbClr>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000" b="0" i="0" u="none" strike="noStrike" kern="1200" cap="none" spc="0" normalizeH="0" baseline="0" noProof="0">
              <a:ln>
                <a:noFill/>
              </a:ln>
              <a:solidFill>
                <a:srgbClr val="000000">
                  <a:lumMod val="65000"/>
                  <a:lumOff val="35000"/>
                </a:srgbClr>
              </a:solidFill>
              <a:effectLst/>
              <a:uLnTx/>
              <a:uFillTx/>
              <a:latin typeface="Calibri"/>
              <a:ea typeface="+mn-ea"/>
              <a:cs typeface="Arial" panose="020B0604020202020204" pitchFamily="34" charset="0"/>
            </a:endParaRPr>
          </a:p>
        </p:txBody>
      </p:sp>
      <p:sp>
        <p:nvSpPr>
          <p:cNvPr id="5" name="Text Placeholder 4">
            <a:extLst>
              <a:ext uri="{FF2B5EF4-FFF2-40B4-BE49-F238E27FC236}">
                <a16:creationId xmlns:a16="http://schemas.microsoft.com/office/drawing/2014/main" id="{1F9B2D85-2E1F-5C7F-50E5-110D82307CE1}"/>
              </a:ext>
            </a:extLst>
          </p:cNvPr>
          <p:cNvSpPr>
            <a:spLocks noGrp="1"/>
          </p:cNvSpPr>
          <p:nvPr>
            <p:ph type="body" sz="quarter" idx="13"/>
          </p:nvPr>
        </p:nvSpPr>
        <p:spPr/>
        <p:txBody>
          <a:bodyPr/>
          <a:lstStyle/>
          <a:p>
            <a:endParaRPr lang="en-US"/>
          </a:p>
        </p:txBody>
      </p:sp>
      <p:sp>
        <p:nvSpPr>
          <p:cNvPr id="3" name="Content Placeholder 2"/>
          <p:cNvSpPr>
            <a:spLocks noGrp="1"/>
          </p:cNvSpPr>
          <p:nvPr>
            <p:ph sz="quarter" idx="14"/>
          </p:nvPr>
        </p:nvSpPr>
        <p:spPr/>
        <p:txBody>
          <a:bodyPr/>
          <a:lstStyle/>
          <a:p>
            <a:pPr marL="0" indent="0">
              <a:buNone/>
            </a:pPr>
            <a:r>
              <a:rPr lang="en-US" b="1" dirty="0"/>
              <a:t>INDIVIDUAL</a:t>
            </a:r>
          </a:p>
          <a:p>
            <a:r>
              <a:rPr lang="en-US" dirty="0"/>
              <a:t>The ability to effectively relate to, learn from, and collaborate with people from diverse cultural backgrounds.</a:t>
            </a:r>
          </a:p>
          <a:p>
            <a:endParaRPr lang="en-US" dirty="0"/>
          </a:p>
          <a:p>
            <a:pPr marL="0" indent="0">
              <a:buNone/>
            </a:pPr>
            <a:r>
              <a:rPr lang="en-US" b="1" dirty="0"/>
              <a:t>ORGANIZATIONAL</a:t>
            </a:r>
          </a:p>
          <a:p>
            <a:r>
              <a:rPr lang="en-US" dirty="0"/>
              <a:t>The ability to successfully integrate the many individual cultures that exist within it.  </a:t>
            </a:r>
          </a:p>
          <a:p>
            <a:endParaRPr lang="en-US" dirty="0"/>
          </a:p>
        </p:txBody>
      </p:sp>
    </p:spTree>
    <p:extLst>
      <p:ext uri="{BB962C8B-B14F-4D97-AF65-F5344CB8AC3E}">
        <p14:creationId xmlns:p14="http://schemas.microsoft.com/office/powerpoint/2010/main" val="37501672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Cultural Competence 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87C2B-C0D7-465F-A2C1-383D1D493A00}" type="slidenum">
              <a:rPr kumimoji="0" lang="en-US" sz="1000" b="0" i="0" u="none" strike="noStrike" kern="1200" cap="none" spc="0" normalizeH="0" baseline="0" noProof="0" smtClean="0">
                <a:ln>
                  <a:noFill/>
                </a:ln>
                <a:solidFill>
                  <a:srgbClr val="FFFFFF">
                    <a:lumMod val="5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000" b="0" i="0" u="none" strike="noStrike" kern="1200" cap="none" spc="0" normalizeH="0" baseline="0" noProof="0">
              <a:ln>
                <a:noFill/>
              </a:ln>
              <a:solidFill>
                <a:srgbClr val="FFFFFF">
                  <a:lumMod val="50000"/>
                </a:srgbClr>
              </a:solidFill>
              <a:effectLst/>
              <a:uLnTx/>
              <a:uFillTx/>
              <a:latin typeface="Arial" panose="020B0604020202020204" pitchFamily="34" charset="0"/>
              <a:ea typeface="+mn-ea"/>
              <a:cs typeface="Arial" panose="020B0604020202020204" pitchFamily="34" charset="0"/>
            </a:endParaRPr>
          </a:p>
        </p:txBody>
      </p:sp>
      <p:sp>
        <p:nvSpPr>
          <p:cNvPr id="5" name="Text Placeholder 4">
            <a:extLst>
              <a:ext uri="{FF2B5EF4-FFF2-40B4-BE49-F238E27FC236}">
                <a16:creationId xmlns:a16="http://schemas.microsoft.com/office/drawing/2014/main" id="{63869A4A-B0BF-85D6-63C0-54D7A13DDCE9}"/>
              </a:ext>
            </a:extLst>
          </p:cNvPr>
          <p:cNvSpPr>
            <a:spLocks noGrp="1"/>
          </p:cNvSpPr>
          <p:nvPr>
            <p:ph type="body" sz="quarter" idx="13"/>
          </p:nvPr>
        </p:nvSpPr>
        <p:spPr/>
        <p:txBody>
          <a:bodyPr/>
          <a:lstStyle/>
          <a:p>
            <a:endParaRPr lang="en-US"/>
          </a:p>
        </p:txBody>
      </p:sp>
      <p:sp>
        <p:nvSpPr>
          <p:cNvPr id="3" name="Content Placeholder 2"/>
          <p:cNvSpPr>
            <a:spLocks noGrp="1"/>
          </p:cNvSpPr>
          <p:nvPr>
            <p:ph sz="quarter" idx="14"/>
          </p:nvPr>
        </p:nvSpPr>
        <p:spPr/>
        <p:txBody>
          <a:bodyPr>
            <a:normAutofit/>
          </a:bodyPr>
          <a:lstStyle/>
          <a:p>
            <a:pPr marL="0" indent="0">
              <a:buNone/>
            </a:pPr>
            <a:r>
              <a:rPr lang="en-US" dirty="0"/>
              <a:t>An ability to interact effectively with people of different cultures. </a:t>
            </a:r>
          </a:p>
          <a:p>
            <a:pPr marL="0" indent="0">
              <a:buNone/>
            </a:pPr>
            <a:r>
              <a:rPr lang="en-US" dirty="0"/>
              <a:t>A culturally competent individual:</a:t>
            </a:r>
          </a:p>
          <a:p>
            <a:endParaRPr lang="en-US" dirty="0"/>
          </a:p>
          <a:p>
            <a:r>
              <a:rPr lang="en-US" dirty="0"/>
              <a:t>Has an awareness of one’s own cultural worldview;</a:t>
            </a:r>
          </a:p>
          <a:p>
            <a:r>
              <a:rPr lang="en-US" dirty="0"/>
              <a:t>Possesses knowledge of different cultural practices and worldviews; and</a:t>
            </a:r>
          </a:p>
          <a:p>
            <a:r>
              <a:rPr lang="en-US" dirty="0"/>
              <a:t>Possesses cross-cultural skills to better interact with those from other cultures.</a:t>
            </a:r>
          </a:p>
          <a:p>
            <a:pPr marL="0" indent="0">
              <a:buNone/>
            </a:pPr>
            <a:endParaRPr lang="en-US" altLang="en-US" i="1" dirty="0"/>
          </a:p>
          <a:p>
            <a:pPr marL="0" indent="0">
              <a:buNone/>
            </a:pPr>
            <a:r>
              <a:rPr lang="en-US" altLang="en-US" i="1" dirty="0"/>
              <a:t>Policies</a:t>
            </a:r>
            <a:r>
              <a:rPr lang="en-US" altLang="en-US" dirty="0"/>
              <a:t> and </a:t>
            </a:r>
            <a:r>
              <a:rPr lang="en-US" altLang="en-US" i="1" dirty="0"/>
              <a:t>practices</a:t>
            </a:r>
            <a:r>
              <a:rPr lang="en-US" altLang="en-US" dirty="0"/>
              <a:t> at the organizational level and </a:t>
            </a:r>
            <a:r>
              <a:rPr lang="en-US" altLang="en-US" i="1" dirty="0"/>
              <a:t>values, beliefs</a:t>
            </a:r>
            <a:r>
              <a:rPr lang="en-US" altLang="en-US" dirty="0"/>
              <a:t> and </a:t>
            </a:r>
            <a:r>
              <a:rPr lang="en-US" altLang="en-US" i="1" dirty="0"/>
              <a:t>behaviors</a:t>
            </a:r>
            <a:r>
              <a:rPr lang="en-US" altLang="en-US" dirty="0"/>
              <a:t> at the individual level that enables effective cross cultural interactions among employees, clients, and community.</a:t>
            </a:r>
          </a:p>
          <a:p>
            <a:pPr marL="0" indent="0">
              <a:buNone/>
            </a:pPr>
            <a:endParaRPr lang="en-US" dirty="0"/>
          </a:p>
        </p:txBody>
      </p:sp>
    </p:spTree>
    <p:extLst>
      <p:ext uri="{BB962C8B-B14F-4D97-AF65-F5344CB8AC3E}">
        <p14:creationId xmlns:p14="http://schemas.microsoft.com/office/powerpoint/2010/main" val="3848119654"/>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A4 Model for Cultural Competence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87C2B-C0D7-465F-A2C1-383D1D493A00}" type="slidenum">
              <a:rPr kumimoji="0" lang="en-US" sz="1000" b="0" i="0" u="none" strike="noStrike" kern="1200" cap="none" spc="0" normalizeH="0" baseline="0" noProof="0" smtClean="0">
                <a:ln>
                  <a:noFill/>
                </a:ln>
                <a:solidFill>
                  <a:srgbClr val="FFFFFF">
                    <a:lumMod val="5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0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endParaRPr>
          </a:p>
        </p:txBody>
      </p:sp>
      <p:sp>
        <p:nvSpPr>
          <p:cNvPr id="6" name="Text Placeholder 5">
            <a:extLst>
              <a:ext uri="{FF2B5EF4-FFF2-40B4-BE49-F238E27FC236}">
                <a16:creationId xmlns:a16="http://schemas.microsoft.com/office/drawing/2014/main" id="{136B2B12-64A9-2258-28DC-36A3D8BF471D}"/>
              </a:ext>
            </a:extLst>
          </p:cNvPr>
          <p:cNvSpPr>
            <a:spLocks noGrp="1"/>
          </p:cNvSpPr>
          <p:nvPr>
            <p:ph type="body" sz="quarter" idx="13"/>
          </p:nvPr>
        </p:nvSpPr>
        <p:spPr/>
        <p:txBody>
          <a:bodyPr/>
          <a:lstStyle/>
          <a:p>
            <a:endParaRPr lang="en-US"/>
          </a:p>
        </p:txBody>
      </p:sp>
      <p:pic>
        <p:nvPicPr>
          <p:cNvPr id="5" name="Content Placeholder 4"/>
          <p:cNvPicPr>
            <a:picLocks noGrp="1" noChangeAspect="1"/>
          </p:cNvPicPr>
          <p:nvPr>
            <p:ph sz="quarter" idx="14"/>
          </p:nvPr>
        </p:nvPicPr>
        <p:blipFill>
          <a:blip r:embed="rId3"/>
          <a:stretch>
            <a:fillRect/>
          </a:stretch>
        </p:blipFill>
        <p:spPr>
          <a:xfrm>
            <a:off x="2611800" y="1216025"/>
            <a:ext cx="6938238" cy="4800600"/>
          </a:xfrm>
          <a:prstGeom prst="rect">
            <a:avLst/>
          </a:prstGeom>
        </p:spPr>
      </p:pic>
    </p:spTree>
    <p:extLst>
      <p:ext uri="{BB962C8B-B14F-4D97-AF65-F5344CB8AC3E}">
        <p14:creationId xmlns:p14="http://schemas.microsoft.com/office/powerpoint/2010/main" val="270976583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Awareness</a:t>
            </a:r>
          </a:p>
        </p:txBody>
      </p:sp>
      <p:sp>
        <p:nvSpPr>
          <p:cNvPr id="7" name="Content Placeholder 6"/>
          <p:cNvSpPr>
            <a:spLocks noGrp="1"/>
          </p:cNvSpPr>
          <p:nvPr>
            <p:ph idx="1"/>
          </p:nvPr>
        </p:nvSpPr>
        <p:spPr>
          <a:xfrm>
            <a:off x="7230533" y="3044249"/>
            <a:ext cx="3843867" cy="3703205"/>
          </a:xfrm>
        </p:spPr>
        <p:txBody>
          <a:bodyPr/>
          <a:lstStyle/>
          <a:p>
            <a:r>
              <a:rPr lang="en-US" sz="2400" dirty="0">
                <a:solidFill>
                  <a:schemeClr val="accent2"/>
                </a:solidFill>
                <a:latin typeface="+mn-lt"/>
              </a:rPr>
              <a:t>Who am I?</a:t>
            </a:r>
          </a:p>
          <a:p>
            <a:endParaRPr lang="en-US" sz="2400" dirty="0">
              <a:solidFill>
                <a:schemeClr val="accent2"/>
              </a:solidFill>
              <a:latin typeface="+mn-lt"/>
            </a:endParaRPr>
          </a:p>
          <a:p>
            <a:r>
              <a:rPr lang="en-US" sz="2400" dirty="0">
                <a:solidFill>
                  <a:schemeClr val="accent2"/>
                </a:solidFill>
                <a:latin typeface="+mn-lt"/>
              </a:rPr>
              <a:t>Who are the staff with whom I work?</a:t>
            </a:r>
          </a:p>
          <a:p>
            <a:endParaRPr lang="en-US" sz="2400" dirty="0">
              <a:solidFill>
                <a:schemeClr val="accent2"/>
              </a:solidFill>
              <a:latin typeface="+mn-lt"/>
            </a:endParaRPr>
          </a:p>
          <a:p>
            <a:r>
              <a:rPr lang="en-US" sz="2400" dirty="0">
                <a:solidFill>
                  <a:schemeClr val="accent2"/>
                </a:solidFill>
                <a:latin typeface="+mn-lt"/>
              </a:rPr>
              <a:t>Who are the people that I serve? </a:t>
            </a: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87C2B-C0D7-465F-A2C1-383D1D493A00}" type="slidenum">
              <a:rPr kumimoji="0" lang="en-US" sz="1200" b="0" i="0" u="none" strike="noStrike" kern="1200" cap="none" spc="0" normalizeH="0" baseline="0" noProof="0" smtClean="0">
                <a:ln>
                  <a:noFill/>
                </a:ln>
                <a:solidFill>
                  <a:srgbClr val="000000">
                    <a:lumMod val="65000"/>
                    <a:lumOff val="35000"/>
                  </a:srgbClr>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srgbClr val="000000">
                  <a:lumMod val="65000"/>
                  <a:lumOff val="35000"/>
                </a:srgbClr>
              </a:solidFill>
              <a:effectLst/>
              <a:uLnTx/>
              <a:uFillTx/>
              <a:latin typeface="Calibri"/>
              <a:ea typeface="+mn-ea"/>
              <a:cs typeface="Arial" panose="020B0604020202020204" pitchFamily="34" charset="0"/>
            </a:endParaRPr>
          </a:p>
        </p:txBody>
      </p:sp>
      <p:sp>
        <p:nvSpPr>
          <p:cNvPr id="3" name="Content Placeholder 2"/>
          <p:cNvSpPr>
            <a:spLocks noGrp="1"/>
          </p:cNvSpPr>
          <p:nvPr>
            <p:ph sz="half" idx="4294967295"/>
          </p:nvPr>
        </p:nvSpPr>
        <p:spPr>
          <a:xfrm>
            <a:off x="0" y="3044825"/>
            <a:ext cx="5384800" cy="3494088"/>
          </a:xfrm>
        </p:spPr>
        <p:txBody>
          <a:bodyPr/>
          <a:lstStyle/>
          <a:p>
            <a:pPr marL="0" indent="0">
              <a:buNone/>
            </a:pPr>
            <a:r>
              <a:rPr lang="en-US" sz="2400" b="1" i="1" dirty="0">
                <a:latin typeface="+mn-lt"/>
              </a:rPr>
              <a:t>Learning Outcomes: </a:t>
            </a:r>
          </a:p>
          <a:p>
            <a:endParaRPr lang="en-US" sz="2400" dirty="0">
              <a:latin typeface="+mn-lt"/>
            </a:endParaRPr>
          </a:p>
          <a:p>
            <a:r>
              <a:rPr lang="en-US" sz="2400" dirty="0">
                <a:latin typeface="+mn-lt"/>
              </a:rPr>
              <a:t>To define and differentiate key terms related to diversity </a:t>
            </a:r>
          </a:p>
          <a:p>
            <a:r>
              <a:rPr lang="en-US" sz="2400" dirty="0">
                <a:latin typeface="+mn-lt"/>
              </a:rPr>
              <a:t>To increase self-awareness by defining one’s own identity and comparing/contrasting one’s identity with others</a:t>
            </a:r>
          </a:p>
          <a:p>
            <a:endParaRPr lang="en-US" dirty="0"/>
          </a:p>
        </p:txBody>
      </p:sp>
      <p:sp>
        <p:nvSpPr>
          <p:cNvPr id="10" name="Rectangle 9"/>
          <p:cNvSpPr/>
          <p:nvPr/>
        </p:nvSpPr>
        <p:spPr>
          <a:xfrm>
            <a:off x="457200" y="1607760"/>
            <a:ext cx="1082040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Lucida Sans Unicode" panose="020B0602030504020204" pitchFamily="34" charset="0"/>
              </a:rPr>
              <a:t>Goal: Through on-going self-reflection, individuals will develop a better understanding of who they are, become more aware of human diversity and demonstrate a respect for the dignity of others.</a:t>
            </a:r>
          </a:p>
        </p:txBody>
      </p:sp>
    </p:spTree>
    <p:extLst>
      <p:ext uri="{BB962C8B-B14F-4D97-AF65-F5344CB8AC3E}">
        <p14:creationId xmlns:p14="http://schemas.microsoft.com/office/powerpoint/2010/main" val="2216295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Acknowledgment</a:t>
            </a:r>
          </a:p>
        </p:txBody>
      </p:sp>
      <p:sp>
        <p:nvSpPr>
          <p:cNvPr id="2" name="Content Placeholder 1"/>
          <p:cNvSpPr>
            <a:spLocks noGrp="1"/>
          </p:cNvSpPr>
          <p:nvPr>
            <p:ph idx="1"/>
          </p:nvPr>
        </p:nvSpPr>
        <p:spPr>
          <a:xfrm>
            <a:off x="711200" y="2912533"/>
            <a:ext cx="4436533" cy="3136371"/>
          </a:xfrm>
        </p:spPr>
        <p:txBody>
          <a:bodyPr/>
          <a:lstStyle/>
          <a:p>
            <a:pPr marL="0" indent="0">
              <a:buNone/>
            </a:pPr>
            <a:r>
              <a:rPr lang="en-US" b="1" i="1" dirty="0"/>
              <a:t>Learning Outcomes:</a:t>
            </a:r>
          </a:p>
          <a:p>
            <a:r>
              <a:rPr lang="en-US" dirty="0"/>
              <a:t>To discuss how our identities impact those with whom we interact</a:t>
            </a:r>
          </a:p>
          <a:p>
            <a:r>
              <a:rPr lang="en-US" dirty="0"/>
              <a:t>To define intersectionality and explore how our identities are influenced by several cultural categories</a:t>
            </a:r>
          </a:p>
          <a:p>
            <a:r>
              <a:rPr lang="en-US" dirty="0"/>
              <a:t>To explore the concept of privilege and acknowledge our individual privileges</a:t>
            </a: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87C2B-C0D7-465F-A2C1-383D1D493A00}" type="slidenum">
              <a:rPr kumimoji="0" lang="en-US" sz="1200" b="0" i="0" u="none" strike="noStrike" kern="1200" cap="none" spc="0" normalizeH="0" baseline="0" noProof="0" smtClean="0">
                <a:ln>
                  <a:noFill/>
                </a:ln>
                <a:solidFill>
                  <a:srgbClr val="000000">
                    <a:lumMod val="65000"/>
                    <a:lumOff val="35000"/>
                  </a:srgbClr>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srgbClr val="000000">
                  <a:lumMod val="65000"/>
                  <a:lumOff val="35000"/>
                </a:srgbClr>
              </a:solidFill>
              <a:effectLst/>
              <a:uLnTx/>
              <a:uFillTx/>
              <a:latin typeface="Calibri"/>
              <a:ea typeface="+mn-ea"/>
              <a:cs typeface="Arial" panose="020B0604020202020204" pitchFamily="34" charset="0"/>
            </a:endParaRPr>
          </a:p>
        </p:txBody>
      </p:sp>
      <p:sp>
        <p:nvSpPr>
          <p:cNvPr id="8" name="Text Placeholder 7"/>
          <p:cNvSpPr>
            <a:spLocks noGrp="1"/>
          </p:cNvSpPr>
          <p:nvPr>
            <p:ph type="body" sz="quarter" idx="4294967295"/>
          </p:nvPr>
        </p:nvSpPr>
        <p:spPr>
          <a:xfrm>
            <a:off x="711200" y="1493838"/>
            <a:ext cx="11480800" cy="809095"/>
          </a:xfrm>
        </p:spPr>
        <p:txBody>
          <a:bodyPr/>
          <a:lstStyle/>
          <a:p>
            <a:pPr marL="0" lvl="0" indent="0">
              <a:lnSpc>
                <a:spcPct val="107000"/>
              </a:lnSpc>
              <a:spcBef>
                <a:spcPts val="0"/>
              </a:spcBef>
              <a:spcAft>
                <a:spcPts val="600"/>
              </a:spcAft>
              <a:buNone/>
            </a:pPr>
            <a:r>
              <a:rPr lang="en-US" sz="2200" dirty="0">
                <a:solidFill>
                  <a:prstClr val="black"/>
                </a:solidFill>
                <a:latin typeface="+mn-lt"/>
                <a:ea typeface="Calibri" panose="020F0502020204030204" pitchFamily="34" charset="0"/>
                <a:cs typeface="Lucida Sans Unicode" panose="020B0602030504020204" pitchFamily="34" charset="0"/>
              </a:rPr>
              <a:t>Goal: Through on-going self-reflection, individuals will recognize that power and privilege influence relationships on interpersonal, intergroup, and institutional levels and consider how they may have or have not been affected by those dynamics.</a:t>
            </a:r>
          </a:p>
          <a:p>
            <a:pPr algn="ctr"/>
            <a:endParaRPr lang="en-US" sz="2800" dirty="0">
              <a:latin typeface="+mn-lt"/>
            </a:endParaRPr>
          </a:p>
        </p:txBody>
      </p:sp>
      <p:sp>
        <p:nvSpPr>
          <p:cNvPr id="9" name="Content Placeholder 8"/>
          <p:cNvSpPr>
            <a:spLocks noGrp="1"/>
          </p:cNvSpPr>
          <p:nvPr>
            <p:ph sz="quarter" idx="4294967295"/>
          </p:nvPr>
        </p:nvSpPr>
        <p:spPr>
          <a:xfrm>
            <a:off x="6192838" y="2997200"/>
            <a:ext cx="5389562" cy="3522133"/>
          </a:xfrm>
        </p:spPr>
        <p:txBody>
          <a:bodyPr>
            <a:normAutofit fontScale="55000" lnSpcReduction="20000"/>
          </a:bodyPr>
          <a:lstStyle/>
          <a:p>
            <a:r>
              <a:rPr lang="en-US" sz="3200" dirty="0">
                <a:solidFill>
                  <a:schemeClr val="accent2"/>
                </a:solidFill>
                <a:latin typeface="+mn-lt"/>
              </a:rPr>
              <a:t>How am I?</a:t>
            </a:r>
          </a:p>
          <a:p>
            <a:endParaRPr lang="en-US" sz="3200" dirty="0">
              <a:solidFill>
                <a:schemeClr val="accent2"/>
              </a:solidFill>
              <a:latin typeface="+mn-lt"/>
            </a:endParaRPr>
          </a:p>
          <a:p>
            <a:r>
              <a:rPr lang="en-US" sz="3200" dirty="0">
                <a:solidFill>
                  <a:schemeClr val="accent2"/>
                </a:solidFill>
                <a:latin typeface="+mn-lt"/>
              </a:rPr>
              <a:t>How do my social/cultural groups intersect?</a:t>
            </a:r>
          </a:p>
          <a:p>
            <a:endParaRPr lang="en-US" sz="3200" dirty="0">
              <a:solidFill>
                <a:schemeClr val="accent2"/>
              </a:solidFill>
              <a:latin typeface="+mn-lt"/>
            </a:endParaRPr>
          </a:p>
          <a:p>
            <a:r>
              <a:rPr lang="en-US" sz="3200" dirty="0">
                <a:solidFill>
                  <a:schemeClr val="accent2"/>
                </a:solidFill>
                <a:latin typeface="+mn-lt"/>
              </a:rPr>
              <a:t>How am I the same as those with whom I work? How do I differ?</a:t>
            </a:r>
          </a:p>
          <a:p>
            <a:endParaRPr lang="en-US" sz="3200" dirty="0">
              <a:solidFill>
                <a:schemeClr val="accent2"/>
              </a:solidFill>
              <a:latin typeface="+mn-lt"/>
            </a:endParaRPr>
          </a:p>
          <a:p>
            <a:r>
              <a:rPr lang="en-US" sz="3200" dirty="0">
                <a:solidFill>
                  <a:schemeClr val="accent2"/>
                </a:solidFill>
                <a:latin typeface="+mn-lt"/>
              </a:rPr>
              <a:t>How am I the same as the people that I serve? How do I differ?</a:t>
            </a:r>
          </a:p>
          <a:p>
            <a:endParaRPr lang="en-US" sz="3200" dirty="0">
              <a:solidFill>
                <a:schemeClr val="accent2"/>
              </a:solidFill>
              <a:latin typeface="+mn-lt"/>
            </a:endParaRPr>
          </a:p>
          <a:p>
            <a:r>
              <a:rPr lang="en-US" sz="3200" dirty="0">
                <a:solidFill>
                  <a:schemeClr val="accent2"/>
                </a:solidFill>
                <a:latin typeface="+mn-lt"/>
              </a:rPr>
              <a:t>What implications does this knowledge have on the work that I do?</a:t>
            </a:r>
          </a:p>
          <a:p>
            <a:pPr marL="0" indent="0">
              <a:buNone/>
            </a:pPr>
            <a:endParaRPr lang="en-US" dirty="0"/>
          </a:p>
        </p:txBody>
      </p:sp>
    </p:spTree>
    <p:extLst>
      <p:ext uri="{BB962C8B-B14F-4D97-AF65-F5344CB8AC3E}">
        <p14:creationId xmlns:p14="http://schemas.microsoft.com/office/powerpoint/2010/main" val="785603825"/>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Acceptance </a:t>
            </a:r>
          </a:p>
        </p:txBody>
      </p:sp>
      <p:sp>
        <p:nvSpPr>
          <p:cNvPr id="8" name="Content Placeholder 7"/>
          <p:cNvSpPr>
            <a:spLocks noGrp="1"/>
          </p:cNvSpPr>
          <p:nvPr>
            <p:ph idx="1"/>
          </p:nvPr>
        </p:nvSpPr>
        <p:spPr>
          <a:xfrm>
            <a:off x="499797" y="3052764"/>
            <a:ext cx="5469467" cy="4485407"/>
          </a:xfrm>
        </p:spPr>
        <p:txBody>
          <a:bodyPr/>
          <a:lstStyle/>
          <a:p>
            <a:pPr marL="0" indent="0">
              <a:lnSpc>
                <a:spcPct val="107000"/>
              </a:lnSpc>
              <a:spcBef>
                <a:spcPts val="0"/>
              </a:spcBef>
              <a:spcAft>
                <a:spcPts val="600"/>
              </a:spcAft>
              <a:buNone/>
            </a:pPr>
            <a:r>
              <a:rPr lang="en-US" sz="2100" b="1" i="1" dirty="0">
                <a:latin typeface="+mn-lt"/>
                <a:ea typeface="Calibri" panose="020F0502020204030204" pitchFamily="34" charset="0"/>
                <a:cs typeface="Lucida Sans Unicode" panose="020B0602030504020204" pitchFamily="34" charset="0"/>
              </a:rPr>
              <a:t>Learning Outcomes: </a:t>
            </a:r>
          </a:p>
          <a:p>
            <a:pPr lvl="1">
              <a:lnSpc>
                <a:spcPct val="107000"/>
              </a:lnSpc>
              <a:spcBef>
                <a:spcPts val="0"/>
              </a:spcBef>
              <a:buFont typeface="Symbol" panose="05050102010706020507" pitchFamily="18" charset="2"/>
              <a:buChar char=""/>
            </a:pPr>
            <a:r>
              <a:rPr lang="en-US" sz="2100" dirty="0">
                <a:latin typeface="+mn-lt"/>
                <a:ea typeface="Calibri" panose="020F0502020204030204" pitchFamily="34" charset="0"/>
                <a:cs typeface="Lucida Sans Unicode" panose="020B0602030504020204" pitchFamily="34" charset="0"/>
              </a:rPr>
              <a:t>To identify one’s personal biases and how they shape one’s worldview</a:t>
            </a:r>
          </a:p>
          <a:p>
            <a:pPr lvl="1">
              <a:lnSpc>
                <a:spcPct val="107000"/>
              </a:lnSpc>
              <a:spcBef>
                <a:spcPts val="0"/>
              </a:spcBef>
              <a:buFont typeface="Symbol" panose="05050102010706020507" pitchFamily="18" charset="2"/>
              <a:buChar char=""/>
            </a:pPr>
            <a:r>
              <a:rPr lang="en-US" sz="2100" dirty="0">
                <a:latin typeface="+mn-lt"/>
                <a:ea typeface="Calibri" panose="020F0502020204030204" pitchFamily="34" charset="0"/>
                <a:cs typeface="Lucida Sans Unicode" panose="020B0602030504020204" pitchFamily="34" charset="0"/>
              </a:rPr>
              <a:t>To explore the concept of microaggressions and how they can impact members of different cultural groups </a:t>
            </a:r>
          </a:p>
          <a:p>
            <a:pPr lvl="1">
              <a:lnSpc>
                <a:spcPct val="107000"/>
              </a:lnSpc>
              <a:spcBef>
                <a:spcPts val="0"/>
              </a:spcBef>
              <a:spcAft>
                <a:spcPts val="600"/>
              </a:spcAft>
              <a:buFont typeface="Symbol" panose="05050102010706020507" pitchFamily="18" charset="2"/>
              <a:buChar char=""/>
            </a:pPr>
            <a:r>
              <a:rPr lang="en-US" sz="2100" dirty="0">
                <a:latin typeface="+mn-lt"/>
                <a:ea typeface="Calibri" panose="020F0502020204030204" pitchFamily="34" charset="0"/>
                <a:cs typeface="Lucida Sans Unicode" panose="020B0602030504020204" pitchFamily="34" charset="0"/>
              </a:rPr>
              <a:t>To explore opposing views that challenge one’s assumptions and beliefs (e.g., demographics, religion, politics)</a:t>
            </a:r>
          </a:p>
          <a:p>
            <a:endParaRPr lang="en-US" dirty="0"/>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87C2B-C0D7-465F-A2C1-383D1D493A00}" type="slidenum">
              <a:rPr kumimoji="0" lang="en-US" sz="1200" b="0" i="0" u="none" strike="noStrike" kern="1200" cap="none" spc="0" normalizeH="0" baseline="0" noProof="0" smtClean="0">
                <a:ln>
                  <a:noFill/>
                </a:ln>
                <a:solidFill>
                  <a:srgbClr val="000000">
                    <a:lumMod val="65000"/>
                    <a:lumOff val="35000"/>
                  </a:srgbClr>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srgbClr val="000000">
                  <a:lumMod val="65000"/>
                  <a:lumOff val="35000"/>
                </a:srgbClr>
              </a:solidFill>
              <a:effectLst/>
              <a:uLnTx/>
              <a:uFillTx/>
              <a:latin typeface="Calibri"/>
              <a:ea typeface="+mn-ea"/>
              <a:cs typeface="Arial" panose="020B0604020202020204" pitchFamily="34" charset="0"/>
            </a:endParaRPr>
          </a:p>
        </p:txBody>
      </p:sp>
      <p:sp>
        <p:nvSpPr>
          <p:cNvPr id="6" name="Content Placeholder 5"/>
          <p:cNvSpPr>
            <a:spLocks noGrp="1"/>
          </p:cNvSpPr>
          <p:nvPr>
            <p:ph sz="quarter" idx="4294967295"/>
          </p:nvPr>
        </p:nvSpPr>
        <p:spPr>
          <a:xfrm>
            <a:off x="6469063" y="2836863"/>
            <a:ext cx="5722937" cy="3910012"/>
          </a:xfrm>
        </p:spPr>
        <p:txBody>
          <a:bodyPr>
            <a:normAutofit/>
          </a:bodyPr>
          <a:lstStyle/>
          <a:p>
            <a:endParaRPr lang="en-US" dirty="0"/>
          </a:p>
          <a:p>
            <a:endParaRPr lang="en-US" dirty="0">
              <a:solidFill>
                <a:schemeClr val="accent2"/>
              </a:solidFill>
            </a:endParaRPr>
          </a:p>
          <a:p>
            <a:endParaRPr lang="en-US" b="1" dirty="0">
              <a:solidFill>
                <a:schemeClr val="accent2"/>
              </a:solidFill>
            </a:endParaRPr>
          </a:p>
          <a:p>
            <a:endParaRPr lang="en-US" dirty="0">
              <a:solidFill>
                <a:schemeClr val="accent2"/>
              </a:solidFill>
            </a:endParaRPr>
          </a:p>
        </p:txBody>
      </p:sp>
      <p:sp>
        <p:nvSpPr>
          <p:cNvPr id="4" name="Content Placeholder 3"/>
          <p:cNvSpPr>
            <a:spLocks noGrp="1"/>
          </p:cNvSpPr>
          <p:nvPr>
            <p:ph sz="half" idx="4294967295"/>
          </p:nvPr>
        </p:nvSpPr>
        <p:spPr>
          <a:xfrm>
            <a:off x="6638131" y="3358717"/>
            <a:ext cx="5384800" cy="3873500"/>
          </a:xfrm>
        </p:spPr>
        <p:txBody>
          <a:bodyPr>
            <a:normAutofit/>
          </a:bodyPr>
          <a:lstStyle/>
          <a:p>
            <a:r>
              <a:rPr lang="en-US" sz="2400" dirty="0">
                <a:solidFill>
                  <a:schemeClr val="accent2"/>
                </a:solidFill>
                <a:latin typeface="+mn-lt"/>
              </a:rPr>
              <a:t>Why am I?</a:t>
            </a:r>
          </a:p>
          <a:p>
            <a:endParaRPr lang="en-US" sz="2400" dirty="0">
              <a:solidFill>
                <a:schemeClr val="accent2"/>
              </a:solidFill>
              <a:latin typeface="+mn-lt"/>
            </a:endParaRPr>
          </a:p>
          <a:p>
            <a:r>
              <a:rPr lang="en-US" sz="2400" dirty="0">
                <a:solidFill>
                  <a:schemeClr val="accent2"/>
                </a:solidFill>
                <a:latin typeface="+mn-lt"/>
              </a:rPr>
              <a:t>What messages did I receive about people who are  like me? Not like me?</a:t>
            </a:r>
          </a:p>
          <a:p>
            <a:endParaRPr lang="en-US" sz="2400" dirty="0">
              <a:solidFill>
                <a:schemeClr val="accent2"/>
              </a:solidFill>
              <a:latin typeface="+mn-lt"/>
            </a:endParaRPr>
          </a:p>
          <a:p>
            <a:r>
              <a:rPr lang="en-US" sz="2400" dirty="0">
                <a:solidFill>
                  <a:schemeClr val="accent2"/>
                </a:solidFill>
                <a:latin typeface="+mn-lt"/>
              </a:rPr>
              <a:t>How have these messages impacted how I interact with those different than me?</a:t>
            </a:r>
          </a:p>
        </p:txBody>
      </p:sp>
      <p:sp>
        <p:nvSpPr>
          <p:cNvPr id="9" name="Rectangle 8"/>
          <p:cNvSpPr/>
          <p:nvPr/>
        </p:nvSpPr>
        <p:spPr>
          <a:xfrm>
            <a:off x="445955" y="1573257"/>
            <a:ext cx="11046619" cy="127785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Calibri" panose="020F0502020204030204" pitchFamily="34" charset="0"/>
                <a:cs typeface="Lucida Sans Unicode" panose="020B0602030504020204" pitchFamily="34" charset="0"/>
              </a:rPr>
              <a:t>Goal: Through on-going self-reflection, individuals will demonstrate a continual openness to ideas, beliefs, and practices that challenge their own worldview and moves them to embrace a broader perspective.</a:t>
            </a:r>
          </a:p>
        </p:txBody>
      </p:sp>
    </p:spTree>
    <p:extLst>
      <p:ext uri="{BB962C8B-B14F-4D97-AF65-F5344CB8AC3E}">
        <p14:creationId xmlns:p14="http://schemas.microsoft.com/office/powerpoint/2010/main" val="3562738437"/>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Action </a:t>
            </a:r>
          </a:p>
        </p:txBody>
      </p:sp>
      <p:sp>
        <p:nvSpPr>
          <p:cNvPr id="8" name="Content Placeholder 7"/>
          <p:cNvSpPr>
            <a:spLocks noGrp="1"/>
          </p:cNvSpPr>
          <p:nvPr>
            <p:ph idx="1"/>
          </p:nvPr>
        </p:nvSpPr>
        <p:spPr>
          <a:xfrm>
            <a:off x="440267" y="2827867"/>
            <a:ext cx="5312304" cy="3960472"/>
          </a:xfrm>
        </p:spPr>
        <p:txBody>
          <a:bodyPr/>
          <a:lstStyle/>
          <a:p>
            <a:pPr marL="0" indent="0">
              <a:lnSpc>
                <a:spcPct val="107000"/>
              </a:lnSpc>
              <a:spcBef>
                <a:spcPts val="0"/>
              </a:spcBef>
              <a:spcAft>
                <a:spcPts val="600"/>
              </a:spcAft>
              <a:buNone/>
            </a:pPr>
            <a:r>
              <a:rPr lang="en-US" sz="1800" b="1" i="1" dirty="0">
                <a:latin typeface="+mn-lt"/>
                <a:ea typeface="Calibri" panose="020F0502020204030204" pitchFamily="34" charset="0"/>
                <a:cs typeface="Lucida Sans Unicode" panose="020B0602030504020204" pitchFamily="34" charset="0"/>
              </a:rPr>
              <a:t>Learning Outcomes:</a:t>
            </a:r>
          </a:p>
          <a:p>
            <a:pPr lvl="1">
              <a:lnSpc>
                <a:spcPct val="107000"/>
              </a:lnSpc>
              <a:spcBef>
                <a:spcPts val="0"/>
              </a:spcBef>
              <a:buFont typeface="Symbol" panose="05050102010706020507" pitchFamily="18" charset="2"/>
              <a:buChar char=""/>
            </a:pPr>
            <a:r>
              <a:rPr lang="en-US" dirty="0">
                <a:latin typeface="+mn-lt"/>
                <a:ea typeface="Calibri" panose="020F0502020204030204" pitchFamily="34" charset="0"/>
                <a:cs typeface="Lucida Sans Unicode" panose="020B0602030504020204" pitchFamily="34" charset="0"/>
              </a:rPr>
              <a:t>To authentically express one’s individual experiences that honors self without condemning others</a:t>
            </a:r>
          </a:p>
          <a:p>
            <a:pPr lvl="1">
              <a:lnSpc>
                <a:spcPct val="107000"/>
              </a:lnSpc>
              <a:spcBef>
                <a:spcPts val="0"/>
              </a:spcBef>
              <a:buFont typeface="Symbol" panose="05050102010706020507" pitchFamily="18" charset="2"/>
              <a:buChar char=""/>
            </a:pPr>
            <a:r>
              <a:rPr lang="en-US" dirty="0">
                <a:latin typeface="+mn-lt"/>
                <a:ea typeface="Calibri" panose="020F0502020204030204" pitchFamily="34" charset="0"/>
                <a:cs typeface="Lucida Sans Unicode" panose="020B0602030504020204" pitchFamily="34" charset="0"/>
              </a:rPr>
              <a:t>To effectively communicate within and across cultures to foster and sustain open dialogue and navigate difficult conversations </a:t>
            </a:r>
          </a:p>
          <a:p>
            <a:pPr lvl="1">
              <a:lnSpc>
                <a:spcPct val="107000"/>
              </a:lnSpc>
              <a:spcBef>
                <a:spcPts val="0"/>
              </a:spcBef>
              <a:spcAft>
                <a:spcPts val="600"/>
              </a:spcAft>
              <a:buFont typeface="Symbol" panose="05050102010706020507" pitchFamily="18" charset="2"/>
              <a:buChar char=""/>
            </a:pPr>
            <a:r>
              <a:rPr lang="en-US" dirty="0">
                <a:latin typeface="+mn-lt"/>
                <a:ea typeface="Calibri" panose="020F0502020204030204" pitchFamily="34" charset="0"/>
                <a:cs typeface="Lucida Sans Unicode" panose="020B0602030504020204" pitchFamily="34" charset="0"/>
              </a:rPr>
              <a:t>To develop a plan that integrates awareness, acknowledgment and acceptance into a model of action that identifies next steps for leading and promoting justice in a global society. </a:t>
            </a:r>
          </a:p>
          <a:p>
            <a:endParaRPr lang="en-US" dirty="0"/>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87C2B-C0D7-465F-A2C1-383D1D493A00}" type="slidenum">
              <a:rPr kumimoji="0" lang="en-US" sz="1200" b="0" i="0" u="none" strike="noStrike" kern="1200" cap="none" spc="0" normalizeH="0" baseline="0" noProof="0" smtClean="0">
                <a:ln>
                  <a:noFill/>
                </a:ln>
                <a:solidFill>
                  <a:srgbClr val="000000">
                    <a:lumMod val="65000"/>
                    <a:lumOff val="35000"/>
                  </a:srgbClr>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srgbClr val="000000">
                  <a:lumMod val="65000"/>
                  <a:lumOff val="35000"/>
                </a:srgbClr>
              </a:solidFill>
              <a:effectLst/>
              <a:uLnTx/>
              <a:uFillTx/>
              <a:latin typeface="Calibri"/>
              <a:ea typeface="+mn-ea"/>
              <a:cs typeface="Arial" panose="020B0604020202020204" pitchFamily="34" charset="0"/>
            </a:endParaRPr>
          </a:p>
        </p:txBody>
      </p:sp>
      <p:sp>
        <p:nvSpPr>
          <p:cNvPr id="6" name="Content Placeholder 5"/>
          <p:cNvSpPr>
            <a:spLocks noGrp="1"/>
          </p:cNvSpPr>
          <p:nvPr>
            <p:ph sz="quarter" idx="4294967295"/>
          </p:nvPr>
        </p:nvSpPr>
        <p:spPr>
          <a:xfrm>
            <a:off x="6463771" y="2767917"/>
            <a:ext cx="5389562" cy="3884088"/>
          </a:xfrm>
        </p:spPr>
        <p:txBody>
          <a:bodyPr>
            <a:normAutofit fontScale="85000" lnSpcReduction="20000"/>
          </a:bodyPr>
          <a:lstStyle/>
          <a:p>
            <a:r>
              <a:rPr lang="en-US" sz="2400" dirty="0">
                <a:solidFill>
                  <a:schemeClr val="accent2"/>
                </a:solidFill>
                <a:latin typeface="+mn-lt"/>
              </a:rPr>
              <a:t>What knowledge/skills do I need to effectively work with those different than me?</a:t>
            </a:r>
          </a:p>
          <a:p>
            <a:endParaRPr lang="en-US" sz="2400" dirty="0">
              <a:solidFill>
                <a:srgbClr val="C95E28"/>
              </a:solidFill>
              <a:latin typeface="Calibri" panose="020F0502020204030204" pitchFamily="34" charset="0"/>
              <a:cs typeface="Calibri" panose="020F0502020204030204" pitchFamily="34" charset="0"/>
            </a:endParaRPr>
          </a:p>
          <a:p>
            <a:r>
              <a:rPr lang="en-US" sz="2400" dirty="0">
                <a:solidFill>
                  <a:srgbClr val="F37021"/>
                </a:solidFill>
                <a:latin typeface="Calibri" panose="020F0502020204030204" pitchFamily="34" charset="0"/>
                <a:cs typeface="Calibri" panose="020F0502020204030204" pitchFamily="34" charset="0"/>
              </a:rPr>
              <a:t>How can we be intentional about successfully integrating the many individual cultures that exist within our organization?  </a:t>
            </a:r>
          </a:p>
          <a:p>
            <a:pPr marL="0" indent="0">
              <a:buNone/>
            </a:pPr>
            <a:endParaRPr lang="en-US" sz="2400" dirty="0">
              <a:solidFill>
                <a:schemeClr val="accent2"/>
              </a:solidFill>
              <a:latin typeface="+mn-lt"/>
            </a:endParaRPr>
          </a:p>
          <a:p>
            <a:r>
              <a:rPr lang="en-US" sz="2400" dirty="0">
                <a:solidFill>
                  <a:schemeClr val="accent2"/>
                </a:solidFill>
                <a:latin typeface="+mn-lt"/>
              </a:rPr>
              <a:t>How do I/we plan to put this knowledge/skills into action?</a:t>
            </a:r>
          </a:p>
          <a:p>
            <a:endParaRPr lang="en-US" sz="2400" dirty="0">
              <a:solidFill>
                <a:schemeClr val="accent2"/>
              </a:solidFill>
              <a:latin typeface="+mn-lt"/>
            </a:endParaRPr>
          </a:p>
          <a:p>
            <a:r>
              <a:rPr lang="en-US" sz="2400" dirty="0">
                <a:solidFill>
                  <a:schemeClr val="accent2"/>
                </a:solidFill>
                <a:latin typeface="+mn-lt"/>
              </a:rPr>
              <a:t>How will I/we know when I/we have been successful?</a:t>
            </a:r>
          </a:p>
          <a:p>
            <a:endParaRPr lang="en-US" dirty="0"/>
          </a:p>
          <a:p>
            <a:endParaRPr lang="en-US" dirty="0"/>
          </a:p>
          <a:p>
            <a:endParaRPr lang="en-US" dirty="0"/>
          </a:p>
          <a:p>
            <a:endParaRPr lang="en-US" dirty="0"/>
          </a:p>
        </p:txBody>
      </p:sp>
      <p:sp>
        <p:nvSpPr>
          <p:cNvPr id="9" name="Rectangle 8"/>
          <p:cNvSpPr/>
          <p:nvPr/>
        </p:nvSpPr>
        <p:spPr>
          <a:xfrm>
            <a:off x="778933" y="1549072"/>
            <a:ext cx="11074400" cy="981423"/>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Lucida Sans Unicode" panose="020B0602030504020204" pitchFamily="34" charset="0"/>
                <a:ea typeface="Calibri" panose="020F0502020204030204" pitchFamily="34" charset="0"/>
                <a:cs typeface="Lucida Sans Unicode" panose="020B0602030504020204" pitchFamily="34" charset="0"/>
              </a:rPr>
              <a:t>Goal: Through on-going self-reflection, individuals will be able to communicate in ways that indicate an acceptance of and appreciation for individuals different from themselves and</a:t>
            </a:r>
            <a:r>
              <a:rPr kumimoji="0" lang="en-US" sz="1050" b="0" i="0" u="none" strike="noStrike" kern="1200" cap="none" spc="0" normalizeH="0" baseline="0" noProof="0" dirty="0">
                <a:ln>
                  <a:noFill/>
                </a:ln>
                <a:solidFill>
                  <a:srgbClr val="000000"/>
                </a:solidFill>
                <a:effectLst/>
                <a:uLnTx/>
                <a:uFillTx/>
                <a:latin typeface="Lucida Sans Unicode" panose="020B0602030504020204" pitchFamily="34" charset="0"/>
                <a:ea typeface="Calibri" panose="020F0502020204030204" pitchFamily="34" charset="0"/>
                <a:cs typeface="Lucida Sans Unicode" panose="020B0602030504020204" pitchFamily="34" charset="0"/>
              </a:rPr>
              <a:t> </a:t>
            </a:r>
            <a:r>
              <a:rPr kumimoji="0" lang="en-US" sz="1800" b="0" i="0" u="none" strike="noStrike" kern="1200" cap="none" spc="0" normalizeH="0" baseline="0" noProof="0" dirty="0">
                <a:ln>
                  <a:noFill/>
                </a:ln>
                <a:solidFill>
                  <a:srgbClr val="000000"/>
                </a:solidFill>
                <a:effectLst/>
                <a:uLnTx/>
                <a:uFillTx/>
                <a:latin typeface="Lucida Sans Unicode" panose="020B0602030504020204" pitchFamily="34" charset="0"/>
                <a:ea typeface="Calibri" panose="020F0502020204030204" pitchFamily="34" charset="0"/>
                <a:cs typeface="Lucida Sans Unicode" panose="020B0602030504020204" pitchFamily="34" charset="0"/>
              </a:rPr>
              <a:t>recognize their own responsibility in leading and promoting equity and justice in a global society.</a:t>
            </a:r>
            <a:endParaRPr kumimoji="0" lang="en-US" sz="1050" b="0" i="0" u="none" strike="noStrike" kern="1200" cap="none" spc="0" normalizeH="0" baseline="0" noProof="0" dirty="0">
              <a:ln>
                <a:noFill/>
              </a:ln>
              <a:solidFill>
                <a:srgbClr val="000000"/>
              </a:solidFill>
              <a:effectLst/>
              <a:uLnTx/>
              <a:uFillTx/>
              <a:latin typeface="Lucida Sans Unicode" panose="020B0602030504020204" pitchFamily="34" charset="0"/>
              <a:ea typeface="Calibri" panose="020F0502020204030204" pitchFamily="34" charset="0"/>
              <a:cs typeface="Lucida Sans Unicode" panose="020B0602030504020204" pitchFamily="34" charset="0"/>
            </a:endParaRPr>
          </a:p>
        </p:txBody>
      </p:sp>
    </p:spTree>
    <p:extLst>
      <p:ext uri="{BB962C8B-B14F-4D97-AF65-F5344CB8AC3E}">
        <p14:creationId xmlns:p14="http://schemas.microsoft.com/office/powerpoint/2010/main" val="4257348774"/>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DF98E-B9B6-CB4E-D051-AE8005DB0669}"/>
              </a:ext>
            </a:extLst>
          </p:cNvPr>
          <p:cNvSpPr>
            <a:spLocks noGrp="1"/>
          </p:cNvSpPr>
          <p:nvPr>
            <p:ph type="title"/>
          </p:nvPr>
        </p:nvSpPr>
        <p:spPr/>
        <p:txBody>
          <a:bodyPr/>
          <a:lstStyle/>
          <a:p>
            <a:r>
              <a:rPr lang="en-US" dirty="0"/>
              <a:t>Next Steps</a:t>
            </a:r>
          </a:p>
        </p:txBody>
      </p:sp>
      <p:sp>
        <p:nvSpPr>
          <p:cNvPr id="3" name="Slide Number Placeholder 2">
            <a:extLst>
              <a:ext uri="{FF2B5EF4-FFF2-40B4-BE49-F238E27FC236}">
                <a16:creationId xmlns:a16="http://schemas.microsoft.com/office/drawing/2014/main" id="{51F24F5E-BF94-8CD0-92EB-8E97E08DAF81}"/>
              </a:ext>
            </a:extLst>
          </p:cNvPr>
          <p:cNvSpPr>
            <a:spLocks noGrp="1"/>
          </p:cNvSpPr>
          <p:nvPr>
            <p:ph type="sldNum" sz="quarter" idx="11"/>
          </p:nvPr>
        </p:nvSpPr>
        <p:spPr/>
        <p:txBody>
          <a:bodyPr/>
          <a:lstStyle/>
          <a:p>
            <a:fld id="{97A87C2B-C0D7-465F-A2C1-383D1D493A00}" type="slidenum">
              <a:rPr lang="en-US" smtClean="0"/>
              <a:pPr/>
              <a:t>38</a:t>
            </a:fld>
            <a:endParaRPr lang="en-US"/>
          </a:p>
        </p:txBody>
      </p:sp>
      <p:sp>
        <p:nvSpPr>
          <p:cNvPr id="4" name="Text Placeholder 3">
            <a:extLst>
              <a:ext uri="{FF2B5EF4-FFF2-40B4-BE49-F238E27FC236}">
                <a16:creationId xmlns:a16="http://schemas.microsoft.com/office/drawing/2014/main" id="{597AB3B5-39BE-DF65-27A3-677EB5978BC7}"/>
              </a:ext>
            </a:extLst>
          </p:cNvPr>
          <p:cNvSpPr>
            <a:spLocks noGrp="1"/>
          </p:cNvSpPr>
          <p:nvPr>
            <p:ph type="body" sz="quarter" idx="13"/>
          </p:nvPr>
        </p:nvSpPr>
        <p:spPr/>
        <p:txBody>
          <a:bodyPr/>
          <a:lstStyle/>
          <a:p>
            <a:endParaRPr lang="en-US"/>
          </a:p>
        </p:txBody>
      </p:sp>
      <p:sp>
        <p:nvSpPr>
          <p:cNvPr id="5" name="Content Placeholder 4">
            <a:extLst>
              <a:ext uri="{FF2B5EF4-FFF2-40B4-BE49-F238E27FC236}">
                <a16:creationId xmlns:a16="http://schemas.microsoft.com/office/drawing/2014/main" id="{8824478F-6350-1EB7-DCC0-987B308E50BC}"/>
              </a:ext>
            </a:extLst>
          </p:cNvPr>
          <p:cNvSpPr>
            <a:spLocks noGrp="1"/>
          </p:cNvSpPr>
          <p:nvPr>
            <p:ph sz="quarter" idx="14"/>
          </p:nvPr>
        </p:nvSpPr>
        <p:spPr/>
        <p:txBody>
          <a:bodyPr/>
          <a:lstStyle/>
          <a:p>
            <a:r>
              <a:rPr lang="en-US" dirty="0"/>
              <a:t>Assess your diversity, equity, inclusion, and belonging efforts.</a:t>
            </a:r>
          </a:p>
          <a:p>
            <a:endParaRPr lang="en-US" dirty="0"/>
          </a:p>
          <a:p>
            <a:r>
              <a:rPr lang="en-US" dirty="0"/>
              <a:t>Determine your ability/capacity/willingness to see/do things in a different manner.</a:t>
            </a:r>
          </a:p>
          <a:p>
            <a:endParaRPr lang="en-US" dirty="0"/>
          </a:p>
          <a:p>
            <a:r>
              <a:rPr lang="en-US" dirty="0"/>
              <a:t>Find places where diversity, equity, inclusion, and belonging practices can intentionally be increased or implemented.</a:t>
            </a:r>
          </a:p>
        </p:txBody>
      </p:sp>
    </p:spTree>
    <p:extLst>
      <p:ext uri="{BB962C8B-B14F-4D97-AF65-F5344CB8AC3E}">
        <p14:creationId xmlns:p14="http://schemas.microsoft.com/office/powerpoint/2010/main" val="2709389171"/>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Freeform: Shape 27">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0" name="Freeform: Shape 29">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72B43678-D524-8976-910D-840D373BAD5F}"/>
              </a:ext>
            </a:extLst>
          </p:cNvPr>
          <p:cNvSpPr>
            <a:spLocks noGrp="1"/>
          </p:cNvSpPr>
          <p:nvPr>
            <p:ph type="title"/>
          </p:nvPr>
        </p:nvSpPr>
        <p:spPr>
          <a:xfrm>
            <a:off x="1524003" y="1999615"/>
            <a:ext cx="9144000" cy="2764028"/>
          </a:xfrm>
        </p:spPr>
        <p:txBody>
          <a:bodyPr vert="horz" lIns="91440" tIns="45720" rIns="91440" bIns="45720" rtlCol="0" anchor="ctr">
            <a:normAutofit fontScale="90000"/>
          </a:bodyPr>
          <a:lstStyle/>
          <a:p>
            <a:pPr>
              <a:lnSpc>
                <a:spcPct val="90000"/>
              </a:lnSpc>
            </a:pPr>
            <a:r>
              <a:rPr lang="en-US" sz="4500" kern="1200" dirty="0">
                <a:solidFill>
                  <a:schemeClr val="tx1"/>
                </a:solidFill>
                <a:latin typeface="+mj-lt"/>
                <a:ea typeface="+mj-ea"/>
                <a:cs typeface="+mj-cs"/>
              </a:rPr>
              <a:t>Freedom is gained by appreciating difference and finding common ground.”</a:t>
            </a:r>
            <a:br>
              <a:rPr lang="en-US" sz="4500" kern="1200" dirty="0">
                <a:solidFill>
                  <a:schemeClr val="tx1"/>
                </a:solidFill>
                <a:latin typeface="+mj-lt"/>
                <a:ea typeface="+mj-ea"/>
                <a:cs typeface="+mj-cs"/>
              </a:rPr>
            </a:br>
            <a:br>
              <a:rPr lang="en-US" sz="4500" kern="1200" dirty="0">
                <a:solidFill>
                  <a:schemeClr val="tx1"/>
                </a:solidFill>
                <a:latin typeface="+mj-lt"/>
                <a:ea typeface="+mj-ea"/>
                <a:cs typeface="+mj-cs"/>
              </a:rPr>
            </a:br>
            <a:r>
              <a:rPr lang="en-US" sz="4500" kern="1200" dirty="0">
                <a:solidFill>
                  <a:schemeClr val="tx1"/>
                </a:solidFill>
                <a:latin typeface="+mj-lt"/>
                <a:ea typeface="+mj-ea"/>
                <a:cs typeface="+mj-cs"/>
              </a:rPr>
              <a:t>Thank you!</a:t>
            </a:r>
          </a:p>
        </p:txBody>
      </p:sp>
      <p:sp>
        <p:nvSpPr>
          <p:cNvPr id="32" name="Rectangle 31">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08DDDFAE-BD92-8B18-8D30-A1557EC09E36}"/>
              </a:ext>
            </a:extLst>
          </p:cNvPr>
          <p:cNvSpPr>
            <a:spLocks noGrp="1"/>
          </p:cNvSpPr>
          <p:nvPr>
            <p:ph type="sldNum" sz="quarter" idx="10"/>
          </p:nvPr>
        </p:nvSpPr>
        <p:spPr>
          <a:xfrm>
            <a:off x="10489019" y="6356350"/>
            <a:ext cx="1268818" cy="365125"/>
          </a:xfrm>
        </p:spPr>
        <p:txBody>
          <a:bodyPr vert="horz" lIns="91440" tIns="45720" rIns="91440" bIns="45720" rtlCol="0" anchor="ctr">
            <a:normAutofit/>
          </a:bodyPr>
          <a:lstStyle/>
          <a:p>
            <a:pPr>
              <a:spcAft>
                <a:spcPts val="600"/>
              </a:spcAft>
            </a:pPr>
            <a:fld id="{97A87C2B-C0D7-465F-A2C1-383D1D493A00}" type="slidenum">
              <a:rPr lang="en-US" sz="1200">
                <a:solidFill>
                  <a:schemeClr val="tx1">
                    <a:lumMod val="50000"/>
                    <a:lumOff val="50000"/>
                  </a:schemeClr>
                </a:solidFill>
                <a:latin typeface="+mn-lt"/>
                <a:cs typeface="+mn-cs"/>
              </a:rPr>
              <a:pPr>
                <a:spcAft>
                  <a:spcPts val="600"/>
                </a:spcAft>
              </a:pPr>
              <a:t>39</a:t>
            </a:fld>
            <a:endParaRPr lang="en-US" sz="1200">
              <a:solidFill>
                <a:schemeClr val="tx1">
                  <a:lumMod val="50000"/>
                  <a:lumOff val="50000"/>
                </a:schemeClr>
              </a:solidFill>
              <a:latin typeface="+mn-lt"/>
              <a:cs typeface="+mn-cs"/>
            </a:endParaRPr>
          </a:p>
        </p:txBody>
      </p:sp>
    </p:spTree>
    <p:extLst>
      <p:ext uri="{BB962C8B-B14F-4D97-AF65-F5344CB8AC3E}">
        <p14:creationId xmlns:p14="http://schemas.microsoft.com/office/powerpoint/2010/main" val="13254982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Title 1"/>
          <p:cNvSpPr>
            <a:spLocks noGrp="1"/>
          </p:cNvSpPr>
          <p:nvPr>
            <p:ph type="title"/>
          </p:nvPr>
        </p:nvSpPr>
        <p:spPr>
          <a:xfrm>
            <a:off x="638881" y="457200"/>
            <a:ext cx="10909640" cy="1368614"/>
          </a:xfrm>
        </p:spPr>
        <p:txBody>
          <a:bodyPr vert="horz" lIns="91440" tIns="45720" rIns="91440" bIns="45720" rtlCol="0" anchor="ctr">
            <a:normAutofit/>
          </a:bodyPr>
          <a:lstStyle/>
          <a:p>
            <a:pPr algn="ctr">
              <a:lnSpc>
                <a:spcPct val="90000"/>
              </a:lnSpc>
            </a:pPr>
            <a:r>
              <a:rPr lang="en-US" sz="6600">
                <a:solidFill>
                  <a:schemeClr val="tx1"/>
                </a:solidFill>
                <a:latin typeface="+mj-lt"/>
                <a:ea typeface="+mj-ea"/>
                <a:cs typeface="+mj-cs"/>
              </a:rPr>
              <a:t>Rationale</a:t>
            </a:r>
          </a:p>
        </p:txBody>
      </p:sp>
      <p:sp>
        <p:nvSpPr>
          <p:cNvPr id="15"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320040" y="2908561"/>
            <a:ext cx="5614416" cy="3073893"/>
          </a:xfrm>
          <a:prstGeom prst="rect">
            <a:avLst/>
          </a:prstGeom>
        </p:spPr>
      </p:pic>
      <p:pic>
        <p:nvPicPr>
          <p:cNvPr id="8" name="Content Placeholder 7"/>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254496" y="2943651"/>
            <a:ext cx="5614416" cy="3003713"/>
          </a:xfrm>
          <a:prstGeom prst="rect">
            <a:avLst/>
          </a:prstGeom>
        </p:spPr>
      </p:pic>
      <p:sp>
        <p:nvSpPr>
          <p:cNvPr id="4" name="Slide Number Placeholder 3"/>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7A87C2B-C0D7-465F-A2C1-383D1D493A00}" type="slidenum">
              <a:rPr kumimoji="0" lang="en-US" sz="1200" b="0" i="0" u="none" strike="noStrike" kern="1200" cap="none" spc="0" normalizeH="0" baseline="0" noProof="0">
                <a:ln>
                  <a:noFill/>
                </a:ln>
                <a:solidFill>
                  <a:srgbClr val="000000">
                    <a:tint val="75000"/>
                  </a:srgbClr>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4</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59062510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DA216DF-C268-4A25-A2DC-51E15F550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Title 1"/>
          <p:cNvSpPr>
            <a:spLocks noGrp="1"/>
          </p:cNvSpPr>
          <p:nvPr>
            <p:ph type="title"/>
          </p:nvPr>
        </p:nvSpPr>
        <p:spPr>
          <a:xfrm>
            <a:off x="638881" y="4474080"/>
            <a:ext cx="10909640" cy="1065836"/>
          </a:xfrm>
        </p:spPr>
        <p:txBody>
          <a:bodyPr vert="horz" lIns="91440" tIns="45720" rIns="91440" bIns="45720" rtlCol="0" anchor="ctr">
            <a:normAutofit/>
          </a:bodyPr>
          <a:lstStyle/>
          <a:p>
            <a:pPr algn="ctr">
              <a:lnSpc>
                <a:spcPct val="90000"/>
              </a:lnSpc>
            </a:pPr>
            <a:r>
              <a:rPr lang="en-US" sz="6600">
                <a:solidFill>
                  <a:schemeClr val="tx1"/>
                </a:solidFill>
                <a:latin typeface="+mj-lt"/>
                <a:ea typeface="+mj-ea"/>
                <a:cs typeface="+mj-cs"/>
              </a:rPr>
              <a:t>Rationale</a:t>
            </a:r>
          </a:p>
        </p:txBody>
      </p:sp>
      <p:pic>
        <p:nvPicPr>
          <p:cNvPr id="9"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426" y="164592"/>
            <a:ext cx="3126836" cy="4087368"/>
          </a:xfrm>
          <a:prstGeom prst="rect">
            <a:avLst/>
          </a:prstGeom>
        </p:spPr>
      </p:pic>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224528" y="770771"/>
            <a:ext cx="3758184" cy="287501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7304" y="1179473"/>
            <a:ext cx="3758184" cy="2057605"/>
          </a:xfrm>
          <a:prstGeom prst="rect">
            <a:avLst/>
          </a:prstGeom>
        </p:spPr>
      </p:pic>
      <p:sp>
        <p:nvSpPr>
          <p:cNvPr id="16" name="sketch line">
            <a:extLst>
              <a:ext uri="{FF2B5EF4-FFF2-40B4-BE49-F238E27FC236}">
                <a16:creationId xmlns:a16="http://schemas.microsoft.com/office/drawing/2014/main" id="{DE127D07-37F2-4FE3-9F47-F0CD6740D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563476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7A87C2B-C0D7-465F-A2C1-383D1D493A00}" type="slidenum">
              <a:rPr kumimoji="0" lang="en-US" sz="1200" b="0" i="0" u="none" strike="noStrike" kern="1200" cap="none" spc="0" normalizeH="0" baseline="0" noProof="0">
                <a:ln>
                  <a:noFill/>
                </a:ln>
                <a:solidFill>
                  <a:srgbClr val="000000">
                    <a:tint val="75000"/>
                  </a:srgbClr>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5</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17636821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Title 1"/>
          <p:cNvSpPr>
            <a:spLocks noGrp="1"/>
          </p:cNvSpPr>
          <p:nvPr>
            <p:ph type="title"/>
          </p:nvPr>
        </p:nvSpPr>
        <p:spPr>
          <a:xfrm>
            <a:off x="638881" y="457200"/>
            <a:ext cx="10909640" cy="1368614"/>
          </a:xfrm>
        </p:spPr>
        <p:txBody>
          <a:bodyPr vert="horz" lIns="91440" tIns="45720" rIns="91440" bIns="45720" rtlCol="0" anchor="ctr">
            <a:normAutofit/>
          </a:bodyPr>
          <a:lstStyle/>
          <a:p>
            <a:pPr algn="ctr">
              <a:lnSpc>
                <a:spcPct val="90000"/>
              </a:lnSpc>
            </a:pPr>
            <a:r>
              <a:rPr lang="en-US" sz="6600">
                <a:solidFill>
                  <a:schemeClr val="tx1"/>
                </a:solidFill>
                <a:latin typeface="+mj-lt"/>
                <a:ea typeface="+mj-ea"/>
                <a:cs typeface="+mj-cs"/>
              </a:rPr>
              <a:t>Rationale</a:t>
            </a:r>
          </a:p>
        </p:txBody>
      </p:sp>
      <p:sp>
        <p:nvSpPr>
          <p:cNvPr id="14"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0040" y="2866454"/>
            <a:ext cx="5614416" cy="315810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4496" y="3329643"/>
            <a:ext cx="5614416" cy="2231729"/>
          </a:xfrm>
          <a:prstGeom prst="rect">
            <a:avLst/>
          </a:prstGeom>
        </p:spPr>
      </p:pic>
      <p:sp>
        <p:nvSpPr>
          <p:cNvPr id="4" name="Slide Number Placeholder 3"/>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7A87C2B-C0D7-465F-A2C1-383D1D493A00}" type="slidenum">
              <a:rPr kumimoji="0" lang="en-US" sz="1200" b="0" i="0" u="none" strike="noStrike" kern="1200" cap="none" spc="0" normalizeH="0" baseline="0" noProof="0">
                <a:ln>
                  <a:noFill/>
                </a:ln>
                <a:solidFill>
                  <a:srgbClr val="000000">
                    <a:tint val="75000"/>
                  </a:srgbClr>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6</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26550330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3803874-BC64-54BB-050B-46C24E0AF47B}"/>
              </a:ext>
            </a:extLst>
          </p:cNvPr>
          <p:cNvSpPr>
            <a:spLocks noGrp="1"/>
          </p:cNvSpPr>
          <p:nvPr>
            <p:ph type="title"/>
          </p:nvPr>
        </p:nvSpPr>
        <p:spPr>
          <a:xfrm>
            <a:off x="4162567" y="818984"/>
            <a:ext cx="6714699" cy="3178689"/>
          </a:xfrm>
        </p:spPr>
        <p:txBody>
          <a:bodyPr vert="horz" lIns="91440" tIns="45720" rIns="91440" bIns="45720" rtlCol="0" anchor="b">
            <a:normAutofit/>
          </a:bodyPr>
          <a:lstStyle/>
          <a:p>
            <a:r>
              <a:rPr lang="en-US" sz="4800" kern="1200" dirty="0">
                <a:solidFill>
                  <a:srgbClr val="FFFFFF"/>
                </a:solidFill>
                <a:latin typeface="+mj-lt"/>
                <a:ea typeface="+mj-ea"/>
                <a:cs typeface="+mj-cs"/>
              </a:rPr>
              <a:t>Why are diversity, equity, inclusion, and belonging a necessity in higher education?</a:t>
            </a:r>
          </a:p>
        </p:txBody>
      </p:sp>
      <p:sp>
        <p:nvSpPr>
          <p:cNvPr id="22" name="Rectangle 21">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B6AE4D5E-CA24-BC38-E692-89C224A8FE0B}"/>
              </a:ext>
            </a:extLst>
          </p:cNvPr>
          <p:cNvSpPr>
            <a:spLocks noGrp="1"/>
          </p:cNvSpPr>
          <p:nvPr>
            <p:ph type="body" idx="1"/>
          </p:nvPr>
        </p:nvSpPr>
        <p:spPr>
          <a:xfrm>
            <a:off x="4285397" y="4960961"/>
            <a:ext cx="7055893" cy="1078054"/>
          </a:xfrm>
        </p:spPr>
        <p:txBody>
          <a:bodyPr vert="horz" lIns="91440" tIns="45720" rIns="91440" bIns="45720" rtlCol="0">
            <a:normAutofit/>
          </a:bodyPr>
          <a:lstStyle/>
          <a:p>
            <a:endParaRPr lang="en-US" sz="2400" kern="1200">
              <a:solidFill>
                <a:srgbClr val="FFFFFF"/>
              </a:solidFill>
              <a:latin typeface="+mn-lt"/>
              <a:ea typeface="+mn-ea"/>
              <a:cs typeface="+mn-cs"/>
            </a:endParaRPr>
          </a:p>
        </p:txBody>
      </p:sp>
    </p:spTree>
    <p:extLst>
      <p:ext uri="{BB962C8B-B14F-4D97-AF65-F5344CB8AC3E}">
        <p14:creationId xmlns:p14="http://schemas.microsoft.com/office/powerpoint/2010/main" val="3585267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527689-316D-1D6E-9A81-F1221DA875A4}"/>
              </a:ext>
            </a:extLst>
          </p:cNvPr>
          <p:cNvSpPr>
            <a:spLocks noGrp="1"/>
          </p:cNvSpPr>
          <p:nvPr>
            <p:ph type="title"/>
          </p:nvPr>
        </p:nvSpPr>
        <p:spPr/>
        <p:txBody>
          <a:bodyPr>
            <a:normAutofit/>
          </a:bodyPr>
          <a:lstStyle/>
          <a:p>
            <a:r>
              <a:rPr lang="en-US" dirty="0"/>
              <a:t>What is the percentage of diversity among students at Kentucky’s public postsecondary institutions?</a:t>
            </a:r>
          </a:p>
        </p:txBody>
      </p:sp>
      <p:sp>
        <p:nvSpPr>
          <p:cNvPr id="5" name="Content Placeholder 4">
            <a:extLst>
              <a:ext uri="{FF2B5EF4-FFF2-40B4-BE49-F238E27FC236}">
                <a16:creationId xmlns:a16="http://schemas.microsoft.com/office/drawing/2014/main" id="{1CDE1FD5-C468-19DC-0360-6B9910020E77}"/>
              </a:ext>
            </a:extLst>
          </p:cNvPr>
          <p:cNvSpPr>
            <a:spLocks noGrp="1"/>
          </p:cNvSpPr>
          <p:nvPr>
            <p:ph idx="4294967295"/>
          </p:nvPr>
        </p:nvSpPr>
        <p:spPr>
          <a:xfrm>
            <a:off x="641684" y="1617077"/>
            <a:ext cx="10515600" cy="4351338"/>
          </a:xfrm>
        </p:spPr>
        <p:txBody>
          <a:bodyPr>
            <a:normAutofit/>
          </a:bodyPr>
          <a:lstStyle/>
          <a:p>
            <a:r>
              <a:rPr lang="en-US" dirty="0"/>
              <a:t>A. 32%</a:t>
            </a:r>
          </a:p>
          <a:p>
            <a:endParaRPr lang="en-US" dirty="0"/>
          </a:p>
          <a:p>
            <a:r>
              <a:rPr lang="en-US" dirty="0"/>
              <a:t>B. 26%</a:t>
            </a:r>
          </a:p>
          <a:p>
            <a:endParaRPr lang="en-US" dirty="0"/>
          </a:p>
          <a:p>
            <a:r>
              <a:rPr lang="en-US" dirty="0"/>
              <a:t>C. 17%</a:t>
            </a:r>
          </a:p>
          <a:p>
            <a:endParaRPr lang="en-US" dirty="0"/>
          </a:p>
          <a:p>
            <a:r>
              <a:rPr lang="en-US" dirty="0"/>
              <a:t>D. 8%</a:t>
            </a:r>
          </a:p>
          <a:p>
            <a:endParaRPr lang="en-US" dirty="0"/>
          </a:p>
          <a:p>
            <a:r>
              <a:rPr lang="en-US" dirty="0"/>
              <a:t>E. Other</a:t>
            </a:r>
          </a:p>
          <a:p>
            <a:endParaRPr lang="en-US" dirty="0"/>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1327801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anim calcmode="lin" valueType="num">
                                      <p:cBhvr>
                                        <p:cTn id="2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fade">
                                      <p:cBhvr>
                                        <p:cTn id="28" dur="1000"/>
                                        <p:tgtEl>
                                          <p:spTgt spid="5">
                                            <p:txEl>
                                              <p:pRg st="6" end="6"/>
                                            </p:txEl>
                                          </p:spTgt>
                                        </p:tgtEl>
                                      </p:cBhvr>
                                    </p:animEffect>
                                    <p:anim calcmode="lin" valueType="num">
                                      <p:cBhvr>
                                        <p:cTn id="29"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Effect transition="in" filter="fade">
                                      <p:cBhvr>
                                        <p:cTn id="35" dur="1000"/>
                                        <p:tgtEl>
                                          <p:spTgt spid="5">
                                            <p:txEl>
                                              <p:pRg st="8" end="8"/>
                                            </p:txEl>
                                          </p:spTgt>
                                        </p:tgtEl>
                                      </p:cBhvr>
                                    </p:animEffect>
                                    <p:anim calcmode="lin" valueType="num">
                                      <p:cBhvr>
                                        <p:cTn id="36"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5" name="Picture 4" descr="Diagram&#10;&#10;Description automatically generated">
            <a:extLst>
              <a:ext uri="{FF2B5EF4-FFF2-40B4-BE49-F238E27FC236}">
                <a16:creationId xmlns:a16="http://schemas.microsoft.com/office/drawing/2014/main" id="{FD47A924-D84E-6BCE-F59F-621A5314DBD5}"/>
              </a:ext>
            </a:extLst>
          </p:cNvPr>
          <p:cNvPicPr>
            <a:picLocks noChangeAspect="1"/>
          </p:cNvPicPr>
          <p:nvPr/>
        </p:nvPicPr>
        <p:blipFill rotWithShape="1">
          <a:blip r:embed="rId2"/>
          <a:srcRect l="2359"/>
          <a:stretch/>
        </p:blipFill>
        <p:spPr>
          <a:xfrm>
            <a:off x="1" y="10"/>
            <a:ext cx="9669642" cy="6857990"/>
          </a:xfrm>
          <a:prstGeom prst="rect">
            <a:avLst/>
          </a:prstGeom>
        </p:spPr>
      </p:pic>
      <p:sp>
        <p:nvSpPr>
          <p:cNvPr id="25"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6" name="Title 5">
            <a:extLst>
              <a:ext uri="{FF2B5EF4-FFF2-40B4-BE49-F238E27FC236}">
                <a16:creationId xmlns:a16="http://schemas.microsoft.com/office/drawing/2014/main" id="{41D3B151-3783-E12F-FE7B-9F5E7279681F}"/>
              </a:ext>
            </a:extLst>
          </p:cNvPr>
          <p:cNvSpPr>
            <a:spLocks noGrp="1"/>
          </p:cNvSpPr>
          <p:nvPr>
            <p:ph type="title"/>
          </p:nvPr>
        </p:nvSpPr>
        <p:spPr>
          <a:xfrm>
            <a:off x="8071105" y="348778"/>
            <a:ext cx="3822189" cy="1899912"/>
          </a:xfrm>
        </p:spPr>
        <p:txBody>
          <a:bodyPr vert="horz" lIns="91440" tIns="45720" rIns="91440" bIns="45720" rtlCol="0" anchor="ctr">
            <a:normAutofit/>
          </a:bodyPr>
          <a:lstStyle/>
          <a:p>
            <a:pPr algn="ctr">
              <a:lnSpc>
                <a:spcPct val="90000"/>
              </a:lnSpc>
            </a:pPr>
            <a:r>
              <a:rPr lang="en-US" sz="4000" dirty="0">
                <a:solidFill>
                  <a:schemeClr val="tx1"/>
                </a:solidFill>
                <a:latin typeface="+mj-lt"/>
                <a:ea typeface="+mj-ea"/>
                <a:cs typeface="+mj-cs"/>
              </a:rPr>
              <a:t>What is “Diversity”?</a:t>
            </a:r>
          </a:p>
        </p:txBody>
      </p:sp>
      <p:sp>
        <p:nvSpPr>
          <p:cNvPr id="3" name="Content Placeholder 2">
            <a:extLst>
              <a:ext uri="{FF2B5EF4-FFF2-40B4-BE49-F238E27FC236}">
                <a16:creationId xmlns:a16="http://schemas.microsoft.com/office/drawing/2014/main" id="{EFC0D627-8EA6-607B-E371-CB5FEED2357D}"/>
              </a:ext>
            </a:extLst>
          </p:cNvPr>
          <p:cNvSpPr>
            <a:spLocks noGrp="1"/>
          </p:cNvSpPr>
          <p:nvPr>
            <p:ph idx="1"/>
          </p:nvPr>
        </p:nvSpPr>
        <p:spPr>
          <a:xfrm>
            <a:off x="8071105" y="2511843"/>
            <a:ext cx="3822189" cy="3742762"/>
          </a:xfrm>
        </p:spPr>
        <p:txBody>
          <a:bodyPr vert="horz" lIns="91440" tIns="45720" rIns="91440" bIns="45720" rtlCol="0">
            <a:normAutofit/>
          </a:bodyPr>
          <a:lstStyle/>
          <a:p>
            <a:pPr marL="0" indent="0" algn="ctr">
              <a:lnSpc>
                <a:spcPct val="90000"/>
              </a:lnSpc>
              <a:buNone/>
            </a:pPr>
            <a:r>
              <a:rPr lang="en-US" b="1" i="0" dirty="0">
                <a:effectLst/>
                <a:latin typeface="+mn-lt"/>
                <a:ea typeface="+mn-ea"/>
                <a:cs typeface="+mn-cs"/>
              </a:rPr>
              <a:t>Diversity</a:t>
            </a:r>
            <a:r>
              <a:rPr lang="en-US" b="0" i="0" dirty="0">
                <a:effectLst/>
                <a:latin typeface="+mn-lt"/>
                <a:ea typeface="+mn-ea"/>
                <a:cs typeface="+mn-cs"/>
              </a:rPr>
              <a:t> - People with varied human characteristics, ideas, world views, and backgrounds. Diversity in concept expects the creation by institutions of a safe, supportive, and nurturing environment that honors and respects those differences.</a:t>
            </a:r>
          </a:p>
          <a:p>
            <a:pPr indent="-228600">
              <a:lnSpc>
                <a:spcPct val="90000"/>
              </a:lnSpc>
            </a:pPr>
            <a:endParaRPr lang="en-US" dirty="0">
              <a:latin typeface="+mn-lt"/>
              <a:ea typeface="+mn-ea"/>
              <a:cs typeface="+mn-cs"/>
            </a:endParaRPr>
          </a:p>
        </p:txBody>
      </p:sp>
      <p:sp>
        <p:nvSpPr>
          <p:cNvPr id="2" name="Slide Number Placeholder 1">
            <a:extLst>
              <a:ext uri="{FF2B5EF4-FFF2-40B4-BE49-F238E27FC236}">
                <a16:creationId xmlns:a16="http://schemas.microsoft.com/office/drawing/2014/main" id="{0821948F-64C1-07E8-B1AB-63868C71C78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7A87C2B-C0D7-465F-A2C1-383D1D493A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755027512"/>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PE Presentation">
      <a:dk1>
        <a:srgbClr val="000000"/>
      </a:dk1>
      <a:lt1>
        <a:srgbClr val="FFFFFF"/>
      </a:lt1>
      <a:dk2>
        <a:srgbClr val="005495"/>
      </a:dk2>
      <a:lt2>
        <a:srgbClr val="EEEEEE"/>
      </a:lt2>
      <a:accent1>
        <a:srgbClr val="0088C7"/>
      </a:accent1>
      <a:accent2>
        <a:srgbClr val="F37021"/>
      </a:accent2>
      <a:accent3>
        <a:srgbClr val="85AD64"/>
      </a:accent3>
      <a:accent4>
        <a:srgbClr val="4F57A6"/>
      </a:accent4>
      <a:accent5>
        <a:srgbClr val="E39717"/>
      </a:accent5>
      <a:accent6>
        <a:srgbClr val="00757B"/>
      </a:accent6>
      <a:hlink>
        <a:srgbClr val="0088C7"/>
      </a:hlink>
      <a:folHlink>
        <a:srgbClr val="00549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CPE Presentation">
      <a:dk1>
        <a:srgbClr val="000000"/>
      </a:dk1>
      <a:lt1>
        <a:srgbClr val="FFFFFF"/>
      </a:lt1>
      <a:dk2>
        <a:srgbClr val="005495"/>
      </a:dk2>
      <a:lt2>
        <a:srgbClr val="EEEEEE"/>
      </a:lt2>
      <a:accent1>
        <a:srgbClr val="0088C7"/>
      </a:accent1>
      <a:accent2>
        <a:srgbClr val="F37021"/>
      </a:accent2>
      <a:accent3>
        <a:srgbClr val="85AD64"/>
      </a:accent3>
      <a:accent4>
        <a:srgbClr val="4F57A6"/>
      </a:accent4>
      <a:accent5>
        <a:srgbClr val="E39717"/>
      </a:accent5>
      <a:accent6>
        <a:srgbClr val="00757B"/>
      </a:accent6>
      <a:hlink>
        <a:srgbClr val="0088C7"/>
      </a:hlink>
      <a:folHlink>
        <a:srgbClr val="00549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A77229A91BE640963C7E500CC3FB7D" ma:contentTypeVersion="14" ma:contentTypeDescription="Create a new document." ma:contentTypeScope="" ma:versionID="9fd96da1dd47e9ab41542c0e366f0ddd">
  <xsd:schema xmlns:xsd="http://www.w3.org/2001/XMLSchema" xmlns:xs="http://www.w3.org/2001/XMLSchema" xmlns:p="http://schemas.microsoft.com/office/2006/metadata/properties" xmlns:ns3="8a9cb5dc-ad0b-4f4d-b7a4-05b6221d4e38" xmlns:ns4="fab2f6f1-0821-4b71-8c0e-6b042c9ddd41" targetNamespace="http://schemas.microsoft.com/office/2006/metadata/properties" ma:root="true" ma:fieldsID="28e0bd111f31de40abc8a3f7b141cfb4" ns3:_="" ns4:_="">
    <xsd:import namespace="8a9cb5dc-ad0b-4f4d-b7a4-05b6221d4e38"/>
    <xsd:import namespace="fab2f6f1-0821-4b71-8c0e-6b042c9ddd4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Location" minOccurs="0"/>
                <xsd:element ref="ns4:MediaServiceOCR" minOccurs="0"/>
                <xsd:element ref="ns4:MediaLengthInSeconds" minOccurs="0"/>
                <xsd:element ref="ns4:_activity"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9cb5dc-ad0b-4f4d-b7a4-05b6221d4e3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ab2f6f1-0821-4b71-8c0e-6b042c9ddd4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fab2f6f1-0821-4b71-8c0e-6b042c9ddd41" xsi:nil="true"/>
  </documentManagement>
</p:properties>
</file>

<file path=customXml/itemProps1.xml><?xml version="1.0" encoding="utf-8"?>
<ds:datastoreItem xmlns:ds="http://schemas.openxmlformats.org/officeDocument/2006/customXml" ds:itemID="{C944285F-400D-4DF2-8134-81C424D5B0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9cb5dc-ad0b-4f4d-b7a4-05b6221d4e38"/>
    <ds:schemaRef ds:uri="fab2f6f1-0821-4b71-8c0e-6b042c9ddd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3BC1552-E1BD-4670-B319-CB4C291F7D9D}">
  <ds:schemaRefs>
    <ds:schemaRef ds:uri="http://schemas.microsoft.com/sharepoint/v3/contenttype/forms"/>
  </ds:schemaRefs>
</ds:datastoreItem>
</file>

<file path=customXml/itemProps3.xml><?xml version="1.0" encoding="utf-8"?>
<ds:datastoreItem xmlns:ds="http://schemas.openxmlformats.org/officeDocument/2006/customXml" ds:itemID="{E9AF49E2-6585-4189-9DE8-23291C2F9D0E}">
  <ds:schemaRefs>
    <ds:schemaRef ds:uri="http://purl.org/dc/terms/"/>
    <ds:schemaRef ds:uri="http://schemas.microsoft.com/office/infopath/2007/PartnerControls"/>
    <ds:schemaRef ds:uri="http://purl.org/dc/elements/1.1/"/>
    <ds:schemaRef ds:uri="http://schemas.microsoft.com/office/2006/documentManagement/types"/>
    <ds:schemaRef ds:uri="http://www.w3.org/XML/1998/namespace"/>
    <ds:schemaRef ds:uri="http://purl.org/dc/dcmitype/"/>
    <ds:schemaRef ds:uri="http://schemas.openxmlformats.org/package/2006/metadata/core-properties"/>
    <ds:schemaRef ds:uri="fab2f6f1-0821-4b71-8c0e-6b042c9ddd41"/>
    <ds:schemaRef ds:uri="8a9cb5dc-ad0b-4f4d-b7a4-05b6221d4e38"/>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13050</TotalTime>
  <Words>2239</Words>
  <Application>Microsoft Office PowerPoint</Application>
  <PresentationFormat>Widescreen</PresentationFormat>
  <Paragraphs>278</Paragraphs>
  <Slides>39</Slides>
  <Notes>24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39</vt:i4>
      </vt:variant>
    </vt:vector>
  </HeadingPairs>
  <TitlesOfParts>
    <vt:vector size="49" baseType="lpstr">
      <vt:lpstr>Arial</vt:lpstr>
      <vt:lpstr>Arial</vt:lpstr>
      <vt:lpstr>Calibri</vt:lpstr>
      <vt:lpstr>Calibri Light</vt:lpstr>
      <vt:lpstr>Century Gothic</vt:lpstr>
      <vt:lpstr>Lucida Sans Unicode</vt:lpstr>
      <vt:lpstr>Symbol</vt:lpstr>
      <vt:lpstr>Office Theme</vt:lpstr>
      <vt:lpstr>1_Office Theme</vt:lpstr>
      <vt:lpstr>2_Office Theme</vt:lpstr>
      <vt:lpstr>The Necessity of DEIB in Higher Education</vt:lpstr>
      <vt:lpstr>Touch Points</vt:lpstr>
      <vt:lpstr>Why are diversity, equity, inclusion, and belonging a necessity in higher education?</vt:lpstr>
      <vt:lpstr>Rationale</vt:lpstr>
      <vt:lpstr>Rationale</vt:lpstr>
      <vt:lpstr>Rationale</vt:lpstr>
      <vt:lpstr>Why are diversity, equity, inclusion, and belonging a necessity in higher education?</vt:lpstr>
      <vt:lpstr>What is the percentage of diversity among students at Kentucky’s public postsecondary institutions?</vt:lpstr>
      <vt:lpstr>What is “Diversity”?</vt:lpstr>
      <vt:lpstr>What is “Educational Equity”?</vt:lpstr>
      <vt:lpstr>What is “Inclusion”?</vt:lpstr>
      <vt:lpstr>What is “Belonging”?</vt:lpstr>
      <vt:lpstr>Why are diversity, equity, inclusion, and belonging a necessity in higher education?</vt:lpstr>
      <vt:lpstr>Benefits of Diversity, Equity, and Inclusion</vt:lpstr>
      <vt:lpstr>Benefits of Diversity, Equity, and Inclusion in Campus Settings</vt:lpstr>
      <vt:lpstr>Benefits of Belonging in the Campus Setting</vt:lpstr>
      <vt:lpstr>Why are diversity, equity, inclusion, and belonging a necessity in higher education?</vt:lpstr>
      <vt:lpstr>Diversity in the Campus Setting - What Can We Do?</vt:lpstr>
      <vt:lpstr>Equity in the Campus Setting – What Can We Do?</vt:lpstr>
      <vt:lpstr>Inclusive Campus Settings – What Can We Do?</vt:lpstr>
      <vt:lpstr>Belonging in the Campus Setting – What Can We Do?</vt:lpstr>
      <vt:lpstr>Toward Cultural Competence</vt:lpstr>
      <vt:lpstr>Cultural Competence</vt:lpstr>
      <vt:lpstr>Cultural Competence Is…</vt:lpstr>
      <vt:lpstr>Rationale for Cultural Competency</vt:lpstr>
      <vt:lpstr>Rationale for Cultural Competence</vt:lpstr>
      <vt:lpstr>Benefits of Cultural Competency</vt:lpstr>
      <vt:lpstr>PowerPoint Presentation</vt:lpstr>
      <vt:lpstr>Soda vs. Pop vs.  Coke</vt:lpstr>
      <vt:lpstr>Cultivating a Cultural Competence</vt:lpstr>
      <vt:lpstr>Cultural Competence Is…</vt:lpstr>
      <vt:lpstr>Cultural Competence Is…</vt:lpstr>
      <vt:lpstr>A4 Model for Cultural Competence</vt:lpstr>
      <vt:lpstr>Awareness</vt:lpstr>
      <vt:lpstr>Acknowledgment</vt:lpstr>
      <vt:lpstr>Acceptance </vt:lpstr>
      <vt:lpstr>Action </vt:lpstr>
      <vt:lpstr>Next Steps</vt:lpstr>
      <vt:lpstr>Freedom is gained by appreciating difference and finding common ground.”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Foundations and De-Stigmatization</dc:title>
  <dc:creator>Offutt, Dawn C (CPE)</dc:creator>
  <cp:lastModifiedBy>Offutt, Dawn C (CPE)</cp:lastModifiedBy>
  <cp:revision>4</cp:revision>
  <dcterms:created xsi:type="dcterms:W3CDTF">2024-01-23T15:24:06Z</dcterms:created>
  <dcterms:modified xsi:type="dcterms:W3CDTF">2024-04-29T05:46:10Z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0x0101004EA77229A91BE640963C7E500CC3FB7D</vt:lpwstr>
  </property>
</Properties>
</file>