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06" r:id="rId2"/>
    <p:sldId id="449" r:id="rId3"/>
    <p:sldId id="848" r:id="rId4"/>
    <p:sldId id="847" r:id="rId5"/>
    <p:sldId id="869" r:id="rId6"/>
    <p:sldId id="270" r:id="rId7"/>
    <p:sldId id="271" r:id="rId8"/>
    <p:sldId id="862" r:id="rId9"/>
    <p:sldId id="866" r:id="rId10"/>
    <p:sldId id="867" r:id="rId11"/>
    <p:sldId id="868" r:id="rId12"/>
    <p:sldId id="303" r:id="rId13"/>
    <p:sldId id="871" r:id="rId14"/>
    <p:sldId id="872" r:id="rId15"/>
    <p:sldId id="874" r:id="rId16"/>
    <p:sldId id="873"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7AAE1F-7E59-4482-A508-96922E4547C0}" v="18" dt="2024-04-25T12:34:58.151"/>
    <p1510:client id="{CEF81F85-7FBF-4268-837E-B67C7336D8A3}" v="1" dt="2024-04-24T18:46:37.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Marshall" userId="94733e65-5ca5-473f-a811-fe98c4952110" providerId="ADAL" clId="{CEF81F85-7FBF-4268-837E-B67C7336D8A3}"/>
    <pc:docChg chg="modSld">
      <pc:chgData name="Mike Marshall" userId="94733e65-5ca5-473f-a811-fe98c4952110" providerId="ADAL" clId="{CEF81F85-7FBF-4268-837E-B67C7336D8A3}" dt="2024-04-24T18:47:45.406" v="1" actId="404"/>
      <pc:docMkLst>
        <pc:docMk/>
      </pc:docMkLst>
      <pc:sldChg chg="modSp">
        <pc:chgData name="Mike Marshall" userId="94733e65-5ca5-473f-a811-fe98c4952110" providerId="ADAL" clId="{CEF81F85-7FBF-4268-837E-B67C7336D8A3}" dt="2024-04-24T18:46:37.422" v="0" actId="20577"/>
        <pc:sldMkLst>
          <pc:docMk/>
          <pc:sldMk cId="305216209" sldId="449"/>
        </pc:sldMkLst>
        <pc:graphicFrameChg chg="mod">
          <ac:chgData name="Mike Marshall" userId="94733e65-5ca5-473f-a811-fe98c4952110" providerId="ADAL" clId="{CEF81F85-7FBF-4268-837E-B67C7336D8A3}" dt="2024-04-24T18:46:37.422" v="0" actId="20577"/>
          <ac:graphicFrameMkLst>
            <pc:docMk/>
            <pc:sldMk cId="305216209" sldId="449"/>
            <ac:graphicFrameMk id="5" creationId="{54A878E4-1C61-CFD9-56AC-92E6A1717FB9}"/>
          </ac:graphicFrameMkLst>
        </pc:graphicFrameChg>
      </pc:sldChg>
      <pc:sldChg chg="modSp mod">
        <pc:chgData name="Mike Marshall" userId="94733e65-5ca5-473f-a811-fe98c4952110" providerId="ADAL" clId="{CEF81F85-7FBF-4268-837E-B67C7336D8A3}" dt="2024-04-24T18:47:45.406" v="1" actId="404"/>
        <pc:sldMkLst>
          <pc:docMk/>
          <pc:sldMk cId="974122706" sldId="871"/>
        </pc:sldMkLst>
        <pc:spChg chg="mod">
          <ac:chgData name="Mike Marshall" userId="94733e65-5ca5-473f-a811-fe98c4952110" providerId="ADAL" clId="{CEF81F85-7FBF-4268-837E-B67C7336D8A3}" dt="2024-04-24T18:47:45.406" v="1" actId="404"/>
          <ac:spMkLst>
            <pc:docMk/>
            <pc:sldMk cId="974122706" sldId="871"/>
            <ac:spMk id="5" creationId="{03532DDE-8ED6-8965-5906-14502738C9B0}"/>
          </ac:spMkLst>
        </pc:spChg>
      </pc:sldChg>
    </pc:docChg>
  </pc:docChgLst>
  <pc:docChgLst>
    <pc:chgData name="Mike Marshall" userId="S::mmarshall2@bellarmine.edu::94733e65-5ca5-473f-a811-fe98c4952110" providerId="AD" clId="Web-{397AAE1F-7E59-4482-A508-96922E4547C0}"/>
    <pc:docChg chg="modSld">
      <pc:chgData name="Mike Marshall" userId="S::mmarshall2@bellarmine.edu::94733e65-5ca5-473f-a811-fe98c4952110" providerId="AD" clId="Web-{397AAE1F-7E59-4482-A508-96922E4547C0}" dt="2024-04-25T12:34:55.901" v="23" actId="20577"/>
      <pc:docMkLst>
        <pc:docMk/>
      </pc:docMkLst>
      <pc:sldChg chg="modSp">
        <pc:chgData name="Mike Marshall" userId="S::mmarshall2@bellarmine.edu::94733e65-5ca5-473f-a811-fe98c4952110" providerId="AD" clId="Web-{397AAE1F-7E59-4482-A508-96922E4547C0}" dt="2024-04-25T12:33:59.431" v="17" actId="20577"/>
        <pc:sldMkLst>
          <pc:docMk/>
          <pc:sldMk cId="391335384" sldId="270"/>
        </pc:sldMkLst>
        <pc:graphicFrameChg chg="modGraphic">
          <ac:chgData name="Mike Marshall" userId="S::mmarshall2@bellarmine.edu::94733e65-5ca5-473f-a811-fe98c4952110" providerId="AD" clId="Web-{397AAE1F-7E59-4482-A508-96922E4547C0}" dt="2024-04-25T12:33:59.431" v="17" actId="20577"/>
          <ac:graphicFrameMkLst>
            <pc:docMk/>
            <pc:sldMk cId="391335384" sldId="270"/>
            <ac:graphicFrameMk id="7" creationId="{F35307D4-8126-B6C9-DED0-FFD2687822A9}"/>
          </ac:graphicFrameMkLst>
        </pc:graphicFrameChg>
      </pc:sldChg>
      <pc:sldChg chg="modSp">
        <pc:chgData name="Mike Marshall" userId="S::mmarshall2@bellarmine.edu::94733e65-5ca5-473f-a811-fe98c4952110" providerId="AD" clId="Web-{397AAE1F-7E59-4482-A508-96922E4547C0}" dt="2024-04-25T12:32:24.304" v="0" actId="20577"/>
        <pc:sldMkLst>
          <pc:docMk/>
          <pc:sldMk cId="1657256167" sldId="306"/>
        </pc:sldMkLst>
        <pc:spChg chg="mod">
          <ac:chgData name="Mike Marshall" userId="S::mmarshall2@bellarmine.edu::94733e65-5ca5-473f-a811-fe98c4952110" providerId="AD" clId="Web-{397AAE1F-7E59-4482-A508-96922E4547C0}" dt="2024-04-25T12:32:24.304" v="0" actId="20577"/>
          <ac:spMkLst>
            <pc:docMk/>
            <pc:sldMk cId="1657256167" sldId="306"/>
            <ac:spMk id="2" creationId="{17F159F5-7110-867A-FCAC-97AC2B3A3FBA}"/>
          </ac:spMkLst>
        </pc:spChg>
      </pc:sldChg>
      <pc:sldChg chg="modSp">
        <pc:chgData name="Mike Marshall" userId="S::mmarshall2@bellarmine.edu::94733e65-5ca5-473f-a811-fe98c4952110" providerId="AD" clId="Web-{397AAE1F-7E59-4482-A508-96922E4547C0}" dt="2024-04-25T12:32:55.570" v="4" actId="20577"/>
        <pc:sldMkLst>
          <pc:docMk/>
          <pc:sldMk cId="305216209" sldId="449"/>
        </pc:sldMkLst>
        <pc:graphicFrameChg chg="modGraphic">
          <ac:chgData name="Mike Marshall" userId="S::mmarshall2@bellarmine.edu::94733e65-5ca5-473f-a811-fe98c4952110" providerId="AD" clId="Web-{397AAE1F-7E59-4482-A508-96922E4547C0}" dt="2024-04-25T12:32:55.570" v="4" actId="20577"/>
          <ac:graphicFrameMkLst>
            <pc:docMk/>
            <pc:sldMk cId="305216209" sldId="449"/>
            <ac:graphicFrameMk id="5" creationId="{54A878E4-1C61-CFD9-56AC-92E6A1717FB9}"/>
          </ac:graphicFrameMkLst>
        </pc:graphicFrameChg>
      </pc:sldChg>
      <pc:sldChg chg="modSp">
        <pc:chgData name="Mike Marshall" userId="S::mmarshall2@bellarmine.edu::94733e65-5ca5-473f-a811-fe98c4952110" providerId="AD" clId="Web-{397AAE1F-7E59-4482-A508-96922E4547C0}" dt="2024-04-25T12:33:16.368" v="12"/>
        <pc:sldMkLst>
          <pc:docMk/>
          <pc:sldMk cId="0" sldId="848"/>
        </pc:sldMkLst>
        <pc:graphicFrameChg chg="mod modGraphic">
          <ac:chgData name="Mike Marshall" userId="S::mmarshall2@bellarmine.edu::94733e65-5ca5-473f-a811-fe98c4952110" providerId="AD" clId="Web-{397AAE1F-7E59-4482-A508-96922E4547C0}" dt="2024-04-25T12:33:16.368" v="12"/>
          <ac:graphicFrameMkLst>
            <pc:docMk/>
            <pc:sldMk cId="0" sldId="848"/>
            <ac:graphicFrameMk id="2" creationId="{37D3CCF3-25E2-EB30-208E-EE13FA14A572}"/>
          </ac:graphicFrameMkLst>
        </pc:graphicFrameChg>
      </pc:sldChg>
      <pc:sldChg chg="modSp">
        <pc:chgData name="Mike Marshall" userId="S::mmarshall2@bellarmine.edu::94733e65-5ca5-473f-a811-fe98c4952110" providerId="AD" clId="Web-{397AAE1F-7E59-4482-A508-96922E4547C0}" dt="2024-04-25T12:34:18.650" v="19" actId="20577"/>
        <pc:sldMkLst>
          <pc:docMk/>
          <pc:sldMk cId="274704985" sldId="867"/>
        </pc:sldMkLst>
        <pc:graphicFrameChg chg="modGraphic">
          <ac:chgData name="Mike Marshall" userId="S::mmarshall2@bellarmine.edu::94733e65-5ca5-473f-a811-fe98c4952110" providerId="AD" clId="Web-{397AAE1F-7E59-4482-A508-96922E4547C0}" dt="2024-04-25T12:34:18.650" v="19" actId="20577"/>
          <ac:graphicFrameMkLst>
            <pc:docMk/>
            <pc:sldMk cId="274704985" sldId="867"/>
            <ac:graphicFrameMk id="5" creationId="{13ECF16C-D402-8223-81E2-30FDAB9D3BC8}"/>
          </ac:graphicFrameMkLst>
        </pc:graphicFrameChg>
      </pc:sldChg>
      <pc:sldChg chg="modSp">
        <pc:chgData name="Mike Marshall" userId="S::mmarshall2@bellarmine.edu::94733e65-5ca5-473f-a811-fe98c4952110" providerId="AD" clId="Web-{397AAE1F-7E59-4482-A508-96922E4547C0}" dt="2024-04-25T12:34:55.901" v="23" actId="20577"/>
        <pc:sldMkLst>
          <pc:docMk/>
          <pc:sldMk cId="1880421561" sldId="873"/>
        </pc:sldMkLst>
        <pc:spChg chg="mod">
          <ac:chgData name="Mike Marshall" userId="S::mmarshall2@bellarmine.edu::94733e65-5ca5-473f-a811-fe98c4952110" providerId="AD" clId="Web-{397AAE1F-7E59-4482-A508-96922E4547C0}" dt="2024-04-25T12:34:55.901" v="23" actId="20577"/>
          <ac:spMkLst>
            <pc:docMk/>
            <pc:sldMk cId="1880421561" sldId="873"/>
            <ac:spMk id="3" creationId="{342FA62B-BD99-3FD9-61E0-0800A173E34E}"/>
          </ac:spMkLst>
        </pc:spChg>
      </pc:sldChg>
      <pc:sldChg chg="modSp">
        <pc:chgData name="Mike Marshall" userId="S::mmarshall2@bellarmine.edu::94733e65-5ca5-473f-a811-fe98c4952110" providerId="AD" clId="Web-{397AAE1F-7E59-4482-A508-96922E4547C0}" dt="2024-04-25T12:34:43.463" v="20" actId="20577"/>
        <pc:sldMkLst>
          <pc:docMk/>
          <pc:sldMk cId="2466215470" sldId="874"/>
        </pc:sldMkLst>
        <pc:spChg chg="mod">
          <ac:chgData name="Mike Marshall" userId="S::mmarshall2@bellarmine.edu::94733e65-5ca5-473f-a811-fe98c4952110" providerId="AD" clId="Web-{397AAE1F-7E59-4482-A508-96922E4547C0}" dt="2024-04-25T12:34:43.463" v="20" actId="20577"/>
          <ac:spMkLst>
            <pc:docMk/>
            <pc:sldMk cId="2466215470" sldId="874"/>
            <ac:spMk id="2" creationId="{3A0534F2-05B4-FCA2-BA4D-A8CB734A6888}"/>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5.png"/><Relationship Id="rId12" Type="http://schemas.openxmlformats.org/officeDocument/2006/relationships/image" Target="../media/image24.svg"/><Relationship Id="rId2" Type="http://schemas.openxmlformats.org/officeDocument/2006/relationships/image" Target="../media/image15.svg"/><Relationship Id="rId16" Type="http://schemas.openxmlformats.org/officeDocument/2006/relationships/image" Target="../media/image28.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7.svg"/><Relationship Id="rId9" Type="http://schemas.openxmlformats.org/officeDocument/2006/relationships/image" Target="../media/image21.png"/><Relationship Id="rId1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5.png"/><Relationship Id="rId12" Type="http://schemas.openxmlformats.org/officeDocument/2006/relationships/image" Target="../media/image24.svg"/><Relationship Id="rId2" Type="http://schemas.openxmlformats.org/officeDocument/2006/relationships/image" Target="../media/image15.svg"/><Relationship Id="rId16" Type="http://schemas.openxmlformats.org/officeDocument/2006/relationships/image" Target="../media/image28.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7.svg"/><Relationship Id="rId9" Type="http://schemas.openxmlformats.org/officeDocument/2006/relationships/image" Target="../media/image21.png"/><Relationship Id="rId1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6519C8-4DCA-4CAD-93F4-A800A530D43B}"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388764DE-AF35-456D-A727-A92F5363D110}">
      <dgm:prSet/>
      <dgm:spPr/>
      <dgm:t>
        <a:bodyPr/>
        <a:lstStyle/>
        <a:p>
          <a:r>
            <a:rPr lang="en-US" dirty="0"/>
            <a:t>Introduction</a:t>
          </a:r>
        </a:p>
      </dgm:t>
    </dgm:pt>
    <dgm:pt modelId="{29EDE02A-EE98-4EF6-9D02-3726FB991017}" type="parTrans" cxnId="{A938C55F-CE78-42F3-8FF2-D81010B9C037}">
      <dgm:prSet/>
      <dgm:spPr/>
      <dgm:t>
        <a:bodyPr/>
        <a:lstStyle/>
        <a:p>
          <a:endParaRPr lang="en-US"/>
        </a:p>
      </dgm:t>
    </dgm:pt>
    <dgm:pt modelId="{EB6F7EF1-09D3-42D1-9760-F2728AA8585F}" type="sibTrans" cxnId="{A938C55F-CE78-42F3-8FF2-D81010B9C037}">
      <dgm:prSet/>
      <dgm:spPr/>
      <dgm:t>
        <a:bodyPr/>
        <a:lstStyle/>
        <a:p>
          <a:endParaRPr lang="en-US"/>
        </a:p>
      </dgm:t>
    </dgm:pt>
    <dgm:pt modelId="{2B4CB836-90E6-4EB4-A286-3B24B365EF60}">
      <dgm:prSet/>
      <dgm:spPr/>
      <dgm:t>
        <a:bodyPr/>
        <a:lstStyle/>
        <a:p>
          <a:r>
            <a:rPr lang="en-US" dirty="0"/>
            <a:t>Adapted Marketing Pressure Framework</a:t>
          </a:r>
        </a:p>
      </dgm:t>
    </dgm:pt>
    <dgm:pt modelId="{B1DF9868-FCCA-47F3-B6D4-0CF37E4AF535}" type="parTrans" cxnId="{C68816F9-F312-40E4-BED1-E923C526F7C2}">
      <dgm:prSet/>
      <dgm:spPr/>
      <dgm:t>
        <a:bodyPr/>
        <a:lstStyle/>
        <a:p>
          <a:endParaRPr lang="en-US"/>
        </a:p>
      </dgm:t>
    </dgm:pt>
    <dgm:pt modelId="{B78D43F6-8EE0-4657-851C-8B130C8A701C}" type="sibTrans" cxnId="{C68816F9-F312-40E4-BED1-E923C526F7C2}">
      <dgm:prSet/>
      <dgm:spPr/>
      <dgm:t>
        <a:bodyPr/>
        <a:lstStyle/>
        <a:p>
          <a:endParaRPr lang="en-US"/>
        </a:p>
      </dgm:t>
    </dgm:pt>
    <dgm:pt modelId="{DA5034AB-40D7-4835-97C0-B925E82F513A}">
      <dgm:prSet/>
      <dgm:spPr/>
      <dgm:t>
        <a:bodyPr/>
        <a:lstStyle/>
        <a:p>
          <a:r>
            <a:rPr lang="en-US" dirty="0"/>
            <a:t>Learner Profile and Demographic Cliff/Shift</a:t>
          </a:r>
        </a:p>
      </dgm:t>
    </dgm:pt>
    <dgm:pt modelId="{EE746E36-269D-482D-8B6D-E379878D76FB}" type="parTrans" cxnId="{C17C95A2-EE22-420D-A9E9-813D1E2E1B24}">
      <dgm:prSet/>
      <dgm:spPr/>
      <dgm:t>
        <a:bodyPr/>
        <a:lstStyle/>
        <a:p>
          <a:endParaRPr lang="en-US"/>
        </a:p>
      </dgm:t>
    </dgm:pt>
    <dgm:pt modelId="{88D3208B-2875-4FFE-A6D2-83DE7384BF30}" type="sibTrans" cxnId="{C17C95A2-EE22-420D-A9E9-813D1E2E1B24}">
      <dgm:prSet/>
      <dgm:spPr/>
      <dgm:t>
        <a:bodyPr/>
        <a:lstStyle/>
        <a:p>
          <a:endParaRPr lang="en-US"/>
        </a:p>
      </dgm:t>
    </dgm:pt>
    <dgm:pt modelId="{5DC0C088-CE28-4562-8BA5-07EDF01BDA7C}">
      <dgm:prSet/>
      <dgm:spPr/>
      <dgm:t>
        <a:bodyPr/>
        <a:lstStyle/>
        <a:p>
          <a:r>
            <a:rPr lang="en-US" dirty="0"/>
            <a:t>“Student-Ready” Strategies and Calls to Action</a:t>
          </a:r>
        </a:p>
      </dgm:t>
    </dgm:pt>
    <dgm:pt modelId="{007453F8-2E11-4DFD-8C22-C305E7B8E249}" type="parTrans" cxnId="{3159854B-47A7-46D1-9160-183970746981}">
      <dgm:prSet/>
      <dgm:spPr/>
      <dgm:t>
        <a:bodyPr/>
        <a:lstStyle/>
        <a:p>
          <a:endParaRPr lang="en-US"/>
        </a:p>
      </dgm:t>
    </dgm:pt>
    <dgm:pt modelId="{ECFC31DA-F9C9-4464-BCB9-4271897FE03F}" type="sibTrans" cxnId="{3159854B-47A7-46D1-9160-183970746981}">
      <dgm:prSet/>
      <dgm:spPr/>
      <dgm:t>
        <a:bodyPr/>
        <a:lstStyle/>
        <a:p>
          <a:endParaRPr lang="en-US"/>
        </a:p>
      </dgm:t>
    </dgm:pt>
    <dgm:pt modelId="{FA017ECA-3C0F-416A-9469-F36DA101300C}">
      <dgm:prSet/>
      <dgm:spPr/>
      <dgm:t>
        <a:bodyPr/>
        <a:lstStyle/>
        <a:p>
          <a:r>
            <a:rPr lang="en-US" dirty="0"/>
            <a:t>Case-Study Exercises</a:t>
          </a:r>
        </a:p>
      </dgm:t>
    </dgm:pt>
    <dgm:pt modelId="{2D7CEA1F-A6CA-4A3C-9CD5-8A05E1BFB1CA}" type="parTrans" cxnId="{790DC2B4-FC5E-4F18-8033-142249773CD8}">
      <dgm:prSet/>
      <dgm:spPr/>
      <dgm:t>
        <a:bodyPr/>
        <a:lstStyle/>
        <a:p>
          <a:endParaRPr lang="en-US"/>
        </a:p>
      </dgm:t>
    </dgm:pt>
    <dgm:pt modelId="{47816330-BD02-466A-9157-8E871B6EF976}" type="sibTrans" cxnId="{790DC2B4-FC5E-4F18-8033-142249773CD8}">
      <dgm:prSet/>
      <dgm:spPr/>
      <dgm:t>
        <a:bodyPr/>
        <a:lstStyle/>
        <a:p>
          <a:endParaRPr lang="en-US"/>
        </a:p>
      </dgm:t>
    </dgm:pt>
    <dgm:pt modelId="{CE0AD729-D902-42BD-BB64-39087850B84A}">
      <dgm:prSet/>
      <dgm:spPr/>
      <dgm:t>
        <a:bodyPr/>
        <a:lstStyle/>
        <a:p>
          <a:r>
            <a:rPr lang="en-US" dirty="0"/>
            <a:t>Questions/Open Dialogue</a:t>
          </a:r>
        </a:p>
      </dgm:t>
    </dgm:pt>
    <dgm:pt modelId="{7A284C9F-3196-47DB-BB48-019F2F165FFB}" type="parTrans" cxnId="{272E294F-D2A6-46E1-9CA3-DBBC08E43477}">
      <dgm:prSet/>
      <dgm:spPr/>
      <dgm:t>
        <a:bodyPr/>
        <a:lstStyle/>
        <a:p>
          <a:endParaRPr lang="en-US"/>
        </a:p>
      </dgm:t>
    </dgm:pt>
    <dgm:pt modelId="{C99A6C71-23BE-474D-91DD-7EE9396E6C29}" type="sibTrans" cxnId="{272E294F-D2A6-46E1-9CA3-DBBC08E43477}">
      <dgm:prSet/>
      <dgm:spPr/>
      <dgm:t>
        <a:bodyPr/>
        <a:lstStyle/>
        <a:p>
          <a:endParaRPr lang="en-US"/>
        </a:p>
      </dgm:t>
    </dgm:pt>
    <dgm:pt modelId="{09B66602-05EB-405D-8E07-A2C0F4F3FA39}">
      <dgm:prSet/>
      <dgm:spPr/>
      <dgm:t>
        <a:bodyPr/>
        <a:lstStyle/>
        <a:p>
          <a:r>
            <a:rPr lang="en-US" dirty="0"/>
            <a:t>Wrap-up</a:t>
          </a:r>
        </a:p>
      </dgm:t>
    </dgm:pt>
    <dgm:pt modelId="{03595642-9651-46DE-8897-7A669636909B}" type="parTrans" cxnId="{141E59E7-479B-467A-A601-3CEFAE45821E}">
      <dgm:prSet/>
      <dgm:spPr/>
      <dgm:t>
        <a:bodyPr/>
        <a:lstStyle/>
        <a:p>
          <a:endParaRPr lang="en-US"/>
        </a:p>
      </dgm:t>
    </dgm:pt>
    <dgm:pt modelId="{97F35148-567E-41B6-B54A-1E327148C479}" type="sibTrans" cxnId="{141E59E7-479B-467A-A601-3CEFAE45821E}">
      <dgm:prSet/>
      <dgm:spPr/>
      <dgm:t>
        <a:bodyPr/>
        <a:lstStyle/>
        <a:p>
          <a:endParaRPr lang="en-US"/>
        </a:p>
      </dgm:t>
    </dgm:pt>
    <dgm:pt modelId="{C5800C36-5E01-4F87-907D-27688D56CF3D}" type="pres">
      <dgm:prSet presAssocID="{1E6519C8-4DCA-4CAD-93F4-A800A530D43B}" presName="vert0" presStyleCnt="0">
        <dgm:presLayoutVars>
          <dgm:dir/>
          <dgm:animOne val="branch"/>
          <dgm:animLvl val="lvl"/>
        </dgm:presLayoutVars>
      </dgm:prSet>
      <dgm:spPr/>
    </dgm:pt>
    <dgm:pt modelId="{AADF838F-4494-4DD7-B91A-F530AB5B9CFC}" type="pres">
      <dgm:prSet presAssocID="{388764DE-AF35-456D-A727-A92F5363D110}" presName="thickLine" presStyleLbl="alignNode1" presStyleIdx="0" presStyleCnt="7"/>
      <dgm:spPr/>
    </dgm:pt>
    <dgm:pt modelId="{39273FB1-90CF-4BFD-844C-A730EBDF1D1C}" type="pres">
      <dgm:prSet presAssocID="{388764DE-AF35-456D-A727-A92F5363D110}" presName="horz1" presStyleCnt="0"/>
      <dgm:spPr/>
    </dgm:pt>
    <dgm:pt modelId="{CDE07783-D3B5-41C5-B6D1-0B3E9DAF81D8}" type="pres">
      <dgm:prSet presAssocID="{388764DE-AF35-456D-A727-A92F5363D110}" presName="tx1" presStyleLbl="revTx" presStyleIdx="0" presStyleCnt="7"/>
      <dgm:spPr/>
    </dgm:pt>
    <dgm:pt modelId="{A90E766B-5ABF-47D4-89EE-7759EE12E8E7}" type="pres">
      <dgm:prSet presAssocID="{388764DE-AF35-456D-A727-A92F5363D110}" presName="vert1" presStyleCnt="0"/>
      <dgm:spPr/>
    </dgm:pt>
    <dgm:pt modelId="{583822BF-A638-4DD5-8666-971E0D711573}" type="pres">
      <dgm:prSet presAssocID="{2B4CB836-90E6-4EB4-A286-3B24B365EF60}" presName="thickLine" presStyleLbl="alignNode1" presStyleIdx="1" presStyleCnt="7"/>
      <dgm:spPr/>
    </dgm:pt>
    <dgm:pt modelId="{1FD4D3F1-957E-44FA-A226-1EA28653F3F4}" type="pres">
      <dgm:prSet presAssocID="{2B4CB836-90E6-4EB4-A286-3B24B365EF60}" presName="horz1" presStyleCnt="0"/>
      <dgm:spPr/>
    </dgm:pt>
    <dgm:pt modelId="{273C84C8-6391-478F-990A-03AFB99E9362}" type="pres">
      <dgm:prSet presAssocID="{2B4CB836-90E6-4EB4-A286-3B24B365EF60}" presName="tx1" presStyleLbl="revTx" presStyleIdx="1" presStyleCnt="7"/>
      <dgm:spPr/>
    </dgm:pt>
    <dgm:pt modelId="{F9C61605-A789-49E2-9B11-66EE50CA5898}" type="pres">
      <dgm:prSet presAssocID="{2B4CB836-90E6-4EB4-A286-3B24B365EF60}" presName="vert1" presStyleCnt="0"/>
      <dgm:spPr/>
    </dgm:pt>
    <dgm:pt modelId="{D0A2744C-4B4F-4DAD-8067-CCB5D62D5A98}" type="pres">
      <dgm:prSet presAssocID="{DA5034AB-40D7-4835-97C0-B925E82F513A}" presName="thickLine" presStyleLbl="alignNode1" presStyleIdx="2" presStyleCnt="7"/>
      <dgm:spPr/>
    </dgm:pt>
    <dgm:pt modelId="{0FBD0E39-EAC5-497E-8B98-B6D935062911}" type="pres">
      <dgm:prSet presAssocID="{DA5034AB-40D7-4835-97C0-B925E82F513A}" presName="horz1" presStyleCnt="0"/>
      <dgm:spPr/>
    </dgm:pt>
    <dgm:pt modelId="{F0D4D948-2E7A-4AFE-A849-3A031B741C69}" type="pres">
      <dgm:prSet presAssocID="{DA5034AB-40D7-4835-97C0-B925E82F513A}" presName="tx1" presStyleLbl="revTx" presStyleIdx="2" presStyleCnt="7"/>
      <dgm:spPr/>
    </dgm:pt>
    <dgm:pt modelId="{13038304-D3FC-4082-B095-C9C239DABC76}" type="pres">
      <dgm:prSet presAssocID="{DA5034AB-40D7-4835-97C0-B925E82F513A}" presName="vert1" presStyleCnt="0"/>
      <dgm:spPr/>
    </dgm:pt>
    <dgm:pt modelId="{5E622712-DB6E-4849-A75A-FEC258F01177}" type="pres">
      <dgm:prSet presAssocID="{5DC0C088-CE28-4562-8BA5-07EDF01BDA7C}" presName="thickLine" presStyleLbl="alignNode1" presStyleIdx="3" presStyleCnt="7"/>
      <dgm:spPr/>
    </dgm:pt>
    <dgm:pt modelId="{BF516988-F1B5-4C96-ABB9-6E92A750C319}" type="pres">
      <dgm:prSet presAssocID="{5DC0C088-CE28-4562-8BA5-07EDF01BDA7C}" presName="horz1" presStyleCnt="0"/>
      <dgm:spPr/>
    </dgm:pt>
    <dgm:pt modelId="{6578A45F-0439-4351-9FCD-88C58CC8FA7E}" type="pres">
      <dgm:prSet presAssocID="{5DC0C088-CE28-4562-8BA5-07EDF01BDA7C}" presName="tx1" presStyleLbl="revTx" presStyleIdx="3" presStyleCnt="7"/>
      <dgm:spPr/>
    </dgm:pt>
    <dgm:pt modelId="{0832928B-6F9B-4F99-9113-0A106E28010F}" type="pres">
      <dgm:prSet presAssocID="{5DC0C088-CE28-4562-8BA5-07EDF01BDA7C}" presName="vert1" presStyleCnt="0"/>
      <dgm:spPr/>
    </dgm:pt>
    <dgm:pt modelId="{DC08691F-A5B9-4556-9DB9-B1B0548B9033}" type="pres">
      <dgm:prSet presAssocID="{FA017ECA-3C0F-416A-9469-F36DA101300C}" presName="thickLine" presStyleLbl="alignNode1" presStyleIdx="4" presStyleCnt="7"/>
      <dgm:spPr/>
    </dgm:pt>
    <dgm:pt modelId="{ED513CA6-72CF-4EA2-AEC6-18ED4C177755}" type="pres">
      <dgm:prSet presAssocID="{FA017ECA-3C0F-416A-9469-F36DA101300C}" presName="horz1" presStyleCnt="0"/>
      <dgm:spPr/>
    </dgm:pt>
    <dgm:pt modelId="{4C115100-2C0C-473B-A88A-9F52C76AEE89}" type="pres">
      <dgm:prSet presAssocID="{FA017ECA-3C0F-416A-9469-F36DA101300C}" presName="tx1" presStyleLbl="revTx" presStyleIdx="4" presStyleCnt="7"/>
      <dgm:spPr/>
    </dgm:pt>
    <dgm:pt modelId="{58F5226D-3D66-44AD-83F6-3E021338B881}" type="pres">
      <dgm:prSet presAssocID="{FA017ECA-3C0F-416A-9469-F36DA101300C}" presName="vert1" presStyleCnt="0"/>
      <dgm:spPr/>
    </dgm:pt>
    <dgm:pt modelId="{2A3EAFA2-50C0-4572-8A95-7771D3A4BAB9}" type="pres">
      <dgm:prSet presAssocID="{CE0AD729-D902-42BD-BB64-39087850B84A}" presName="thickLine" presStyleLbl="alignNode1" presStyleIdx="5" presStyleCnt="7"/>
      <dgm:spPr/>
    </dgm:pt>
    <dgm:pt modelId="{813EF079-1AB8-4808-8CC8-E4FF5B794743}" type="pres">
      <dgm:prSet presAssocID="{CE0AD729-D902-42BD-BB64-39087850B84A}" presName="horz1" presStyleCnt="0"/>
      <dgm:spPr/>
    </dgm:pt>
    <dgm:pt modelId="{6BBEA1CC-106C-485F-967B-20D2E12C057C}" type="pres">
      <dgm:prSet presAssocID="{CE0AD729-D902-42BD-BB64-39087850B84A}" presName="tx1" presStyleLbl="revTx" presStyleIdx="5" presStyleCnt="7"/>
      <dgm:spPr/>
    </dgm:pt>
    <dgm:pt modelId="{C2300C28-5E40-4E23-9BC1-F4281E9DB39F}" type="pres">
      <dgm:prSet presAssocID="{CE0AD729-D902-42BD-BB64-39087850B84A}" presName="vert1" presStyleCnt="0"/>
      <dgm:spPr/>
    </dgm:pt>
    <dgm:pt modelId="{7F620D79-CF47-4EC9-B91C-76C169829E27}" type="pres">
      <dgm:prSet presAssocID="{09B66602-05EB-405D-8E07-A2C0F4F3FA39}" presName="thickLine" presStyleLbl="alignNode1" presStyleIdx="6" presStyleCnt="7"/>
      <dgm:spPr/>
    </dgm:pt>
    <dgm:pt modelId="{51D6023C-9D44-4041-A712-DC0C09DB6DAB}" type="pres">
      <dgm:prSet presAssocID="{09B66602-05EB-405D-8E07-A2C0F4F3FA39}" presName="horz1" presStyleCnt="0"/>
      <dgm:spPr/>
    </dgm:pt>
    <dgm:pt modelId="{9BB25356-7D2D-4E15-93BC-E5EC3F2A91F8}" type="pres">
      <dgm:prSet presAssocID="{09B66602-05EB-405D-8E07-A2C0F4F3FA39}" presName="tx1" presStyleLbl="revTx" presStyleIdx="6" presStyleCnt="7"/>
      <dgm:spPr/>
    </dgm:pt>
    <dgm:pt modelId="{38530B14-E503-493B-B121-EBF4583D732F}" type="pres">
      <dgm:prSet presAssocID="{09B66602-05EB-405D-8E07-A2C0F4F3FA39}" presName="vert1" presStyleCnt="0"/>
      <dgm:spPr/>
    </dgm:pt>
  </dgm:ptLst>
  <dgm:cxnLst>
    <dgm:cxn modelId="{77AA7E22-09E5-42A8-AE91-D6B9F3E63B6E}" type="presOf" srcId="{09B66602-05EB-405D-8E07-A2C0F4F3FA39}" destId="{9BB25356-7D2D-4E15-93BC-E5EC3F2A91F8}" srcOrd="0" destOrd="0" presId="urn:microsoft.com/office/officeart/2008/layout/LinedList"/>
    <dgm:cxn modelId="{97656D34-2EAD-4F11-ACC4-042ADB9E8030}" type="presOf" srcId="{388764DE-AF35-456D-A727-A92F5363D110}" destId="{CDE07783-D3B5-41C5-B6D1-0B3E9DAF81D8}" srcOrd="0" destOrd="0" presId="urn:microsoft.com/office/officeart/2008/layout/LinedList"/>
    <dgm:cxn modelId="{113A7D39-62C3-40AF-AFF0-3236D0636BFA}" type="presOf" srcId="{1E6519C8-4DCA-4CAD-93F4-A800A530D43B}" destId="{C5800C36-5E01-4F87-907D-27688D56CF3D}" srcOrd="0" destOrd="0" presId="urn:microsoft.com/office/officeart/2008/layout/LinedList"/>
    <dgm:cxn modelId="{A938C55F-CE78-42F3-8FF2-D81010B9C037}" srcId="{1E6519C8-4DCA-4CAD-93F4-A800A530D43B}" destId="{388764DE-AF35-456D-A727-A92F5363D110}" srcOrd="0" destOrd="0" parTransId="{29EDE02A-EE98-4EF6-9D02-3726FB991017}" sibTransId="{EB6F7EF1-09D3-42D1-9760-F2728AA8585F}"/>
    <dgm:cxn modelId="{3159854B-47A7-46D1-9160-183970746981}" srcId="{1E6519C8-4DCA-4CAD-93F4-A800A530D43B}" destId="{5DC0C088-CE28-4562-8BA5-07EDF01BDA7C}" srcOrd="3" destOrd="0" parTransId="{007453F8-2E11-4DFD-8C22-C305E7B8E249}" sibTransId="{ECFC31DA-F9C9-4464-BCB9-4271897FE03F}"/>
    <dgm:cxn modelId="{272E294F-D2A6-46E1-9CA3-DBBC08E43477}" srcId="{1E6519C8-4DCA-4CAD-93F4-A800A530D43B}" destId="{CE0AD729-D902-42BD-BB64-39087850B84A}" srcOrd="5" destOrd="0" parTransId="{7A284C9F-3196-47DB-BB48-019F2F165FFB}" sibTransId="{C99A6C71-23BE-474D-91DD-7EE9396E6C29}"/>
    <dgm:cxn modelId="{2E438799-B285-42DB-B03E-0DD06F628747}" type="presOf" srcId="{CE0AD729-D902-42BD-BB64-39087850B84A}" destId="{6BBEA1CC-106C-485F-967B-20D2E12C057C}" srcOrd="0" destOrd="0" presId="urn:microsoft.com/office/officeart/2008/layout/LinedList"/>
    <dgm:cxn modelId="{5215C599-78B3-4224-B50B-D7D119F1CD58}" type="presOf" srcId="{5DC0C088-CE28-4562-8BA5-07EDF01BDA7C}" destId="{6578A45F-0439-4351-9FCD-88C58CC8FA7E}" srcOrd="0" destOrd="0" presId="urn:microsoft.com/office/officeart/2008/layout/LinedList"/>
    <dgm:cxn modelId="{C17C95A2-EE22-420D-A9E9-813D1E2E1B24}" srcId="{1E6519C8-4DCA-4CAD-93F4-A800A530D43B}" destId="{DA5034AB-40D7-4835-97C0-B925E82F513A}" srcOrd="2" destOrd="0" parTransId="{EE746E36-269D-482D-8B6D-E379878D76FB}" sibTransId="{88D3208B-2875-4FFE-A6D2-83DE7384BF30}"/>
    <dgm:cxn modelId="{790DC2B4-FC5E-4F18-8033-142249773CD8}" srcId="{1E6519C8-4DCA-4CAD-93F4-A800A530D43B}" destId="{FA017ECA-3C0F-416A-9469-F36DA101300C}" srcOrd="4" destOrd="0" parTransId="{2D7CEA1F-A6CA-4A3C-9CD5-8A05E1BFB1CA}" sibTransId="{47816330-BD02-466A-9157-8E871B6EF976}"/>
    <dgm:cxn modelId="{7DB2D9BE-AF66-4A75-8F1A-9D27B83B2C01}" type="presOf" srcId="{DA5034AB-40D7-4835-97C0-B925E82F513A}" destId="{F0D4D948-2E7A-4AFE-A849-3A031B741C69}" srcOrd="0" destOrd="0" presId="urn:microsoft.com/office/officeart/2008/layout/LinedList"/>
    <dgm:cxn modelId="{6B8FCEC9-6C3C-4416-AF74-04858BF9093B}" type="presOf" srcId="{2B4CB836-90E6-4EB4-A286-3B24B365EF60}" destId="{273C84C8-6391-478F-990A-03AFB99E9362}" srcOrd="0" destOrd="0" presId="urn:microsoft.com/office/officeart/2008/layout/LinedList"/>
    <dgm:cxn modelId="{ACEFBBD1-B0D5-4475-A2E2-0488F3168315}" type="presOf" srcId="{FA017ECA-3C0F-416A-9469-F36DA101300C}" destId="{4C115100-2C0C-473B-A88A-9F52C76AEE89}" srcOrd="0" destOrd="0" presId="urn:microsoft.com/office/officeart/2008/layout/LinedList"/>
    <dgm:cxn modelId="{141E59E7-479B-467A-A601-3CEFAE45821E}" srcId="{1E6519C8-4DCA-4CAD-93F4-A800A530D43B}" destId="{09B66602-05EB-405D-8E07-A2C0F4F3FA39}" srcOrd="6" destOrd="0" parTransId="{03595642-9651-46DE-8897-7A669636909B}" sibTransId="{97F35148-567E-41B6-B54A-1E327148C479}"/>
    <dgm:cxn modelId="{C68816F9-F312-40E4-BED1-E923C526F7C2}" srcId="{1E6519C8-4DCA-4CAD-93F4-A800A530D43B}" destId="{2B4CB836-90E6-4EB4-A286-3B24B365EF60}" srcOrd="1" destOrd="0" parTransId="{B1DF9868-FCCA-47F3-B6D4-0CF37E4AF535}" sibTransId="{B78D43F6-8EE0-4657-851C-8B130C8A701C}"/>
    <dgm:cxn modelId="{07D7B20D-16B2-4C05-B2E0-BD1359AA5C02}" type="presParOf" srcId="{C5800C36-5E01-4F87-907D-27688D56CF3D}" destId="{AADF838F-4494-4DD7-B91A-F530AB5B9CFC}" srcOrd="0" destOrd="0" presId="urn:microsoft.com/office/officeart/2008/layout/LinedList"/>
    <dgm:cxn modelId="{96144C37-97B6-4BDA-A866-624FC837982F}" type="presParOf" srcId="{C5800C36-5E01-4F87-907D-27688D56CF3D}" destId="{39273FB1-90CF-4BFD-844C-A730EBDF1D1C}" srcOrd="1" destOrd="0" presId="urn:microsoft.com/office/officeart/2008/layout/LinedList"/>
    <dgm:cxn modelId="{2894F1C1-7051-4180-929B-086A5C0353D9}" type="presParOf" srcId="{39273FB1-90CF-4BFD-844C-A730EBDF1D1C}" destId="{CDE07783-D3B5-41C5-B6D1-0B3E9DAF81D8}" srcOrd="0" destOrd="0" presId="urn:microsoft.com/office/officeart/2008/layout/LinedList"/>
    <dgm:cxn modelId="{8DE321BE-59B4-44D3-83BE-76F6424A5132}" type="presParOf" srcId="{39273FB1-90CF-4BFD-844C-A730EBDF1D1C}" destId="{A90E766B-5ABF-47D4-89EE-7759EE12E8E7}" srcOrd="1" destOrd="0" presId="urn:microsoft.com/office/officeart/2008/layout/LinedList"/>
    <dgm:cxn modelId="{47C545C4-7923-4572-8F71-762DF9AAE0DE}" type="presParOf" srcId="{C5800C36-5E01-4F87-907D-27688D56CF3D}" destId="{583822BF-A638-4DD5-8666-971E0D711573}" srcOrd="2" destOrd="0" presId="urn:microsoft.com/office/officeart/2008/layout/LinedList"/>
    <dgm:cxn modelId="{5D2F9E7B-4DC5-45E5-B766-27B631ED4E72}" type="presParOf" srcId="{C5800C36-5E01-4F87-907D-27688D56CF3D}" destId="{1FD4D3F1-957E-44FA-A226-1EA28653F3F4}" srcOrd="3" destOrd="0" presId="urn:microsoft.com/office/officeart/2008/layout/LinedList"/>
    <dgm:cxn modelId="{88F296E4-AB43-4BD9-BCD4-C3AB40A90925}" type="presParOf" srcId="{1FD4D3F1-957E-44FA-A226-1EA28653F3F4}" destId="{273C84C8-6391-478F-990A-03AFB99E9362}" srcOrd="0" destOrd="0" presId="urn:microsoft.com/office/officeart/2008/layout/LinedList"/>
    <dgm:cxn modelId="{BB1143A2-5A0A-44B8-B8EA-14693E3A2FEA}" type="presParOf" srcId="{1FD4D3F1-957E-44FA-A226-1EA28653F3F4}" destId="{F9C61605-A789-49E2-9B11-66EE50CA5898}" srcOrd="1" destOrd="0" presId="urn:microsoft.com/office/officeart/2008/layout/LinedList"/>
    <dgm:cxn modelId="{1C301E11-824B-4C33-9E16-1A9A3DCEE5AA}" type="presParOf" srcId="{C5800C36-5E01-4F87-907D-27688D56CF3D}" destId="{D0A2744C-4B4F-4DAD-8067-CCB5D62D5A98}" srcOrd="4" destOrd="0" presId="urn:microsoft.com/office/officeart/2008/layout/LinedList"/>
    <dgm:cxn modelId="{69D6F538-1A74-41CF-85E4-64BE421A3D25}" type="presParOf" srcId="{C5800C36-5E01-4F87-907D-27688D56CF3D}" destId="{0FBD0E39-EAC5-497E-8B98-B6D935062911}" srcOrd="5" destOrd="0" presId="urn:microsoft.com/office/officeart/2008/layout/LinedList"/>
    <dgm:cxn modelId="{7A71156B-467A-40DD-A9F7-09C06CB1B3BF}" type="presParOf" srcId="{0FBD0E39-EAC5-497E-8B98-B6D935062911}" destId="{F0D4D948-2E7A-4AFE-A849-3A031B741C69}" srcOrd="0" destOrd="0" presId="urn:microsoft.com/office/officeart/2008/layout/LinedList"/>
    <dgm:cxn modelId="{86302578-BBAE-4E4B-9CB2-B322A42C24A3}" type="presParOf" srcId="{0FBD0E39-EAC5-497E-8B98-B6D935062911}" destId="{13038304-D3FC-4082-B095-C9C239DABC76}" srcOrd="1" destOrd="0" presId="urn:microsoft.com/office/officeart/2008/layout/LinedList"/>
    <dgm:cxn modelId="{12B7B6B9-92D3-4DA5-A220-76B00ED445A5}" type="presParOf" srcId="{C5800C36-5E01-4F87-907D-27688D56CF3D}" destId="{5E622712-DB6E-4849-A75A-FEC258F01177}" srcOrd="6" destOrd="0" presId="urn:microsoft.com/office/officeart/2008/layout/LinedList"/>
    <dgm:cxn modelId="{8B4DBE3C-3EFE-49F3-8DDE-41CD6E28EA49}" type="presParOf" srcId="{C5800C36-5E01-4F87-907D-27688D56CF3D}" destId="{BF516988-F1B5-4C96-ABB9-6E92A750C319}" srcOrd="7" destOrd="0" presId="urn:microsoft.com/office/officeart/2008/layout/LinedList"/>
    <dgm:cxn modelId="{352DCC50-4EA2-403E-ADD4-DF4FF55E6E25}" type="presParOf" srcId="{BF516988-F1B5-4C96-ABB9-6E92A750C319}" destId="{6578A45F-0439-4351-9FCD-88C58CC8FA7E}" srcOrd="0" destOrd="0" presId="urn:microsoft.com/office/officeart/2008/layout/LinedList"/>
    <dgm:cxn modelId="{0B7FB2AB-A54B-48C6-B327-F6E3B48C2524}" type="presParOf" srcId="{BF516988-F1B5-4C96-ABB9-6E92A750C319}" destId="{0832928B-6F9B-4F99-9113-0A106E28010F}" srcOrd="1" destOrd="0" presId="urn:microsoft.com/office/officeart/2008/layout/LinedList"/>
    <dgm:cxn modelId="{6F59C036-7A6B-44FA-8489-319D1C5B7AC4}" type="presParOf" srcId="{C5800C36-5E01-4F87-907D-27688D56CF3D}" destId="{DC08691F-A5B9-4556-9DB9-B1B0548B9033}" srcOrd="8" destOrd="0" presId="urn:microsoft.com/office/officeart/2008/layout/LinedList"/>
    <dgm:cxn modelId="{F6D6B788-23CC-41DB-B382-E69E55EB6686}" type="presParOf" srcId="{C5800C36-5E01-4F87-907D-27688D56CF3D}" destId="{ED513CA6-72CF-4EA2-AEC6-18ED4C177755}" srcOrd="9" destOrd="0" presId="urn:microsoft.com/office/officeart/2008/layout/LinedList"/>
    <dgm:cxn modelId="{C5DEDA27-B78F-4EE4-8264-240F91C8D320}" type="presParOf" srcId="{ED513CA6-72CF-4EA2-AEC6-18ED4C177755}" destId="{4C115100-2C0C-473B-A88A-9F52C76AEE89}" srcOrd="0" destOrd="0" presId="urn:microsoft.com/office/officeart/2008/layout/LinedList"/>
    <dgm:cxn modelId="{9B5907E6-DD86-4E8E-ACF5-E7699B9C6DD0}" type="presParOf" srcId="{ED513CA6-72CF-4EA2-AEC6-18ED4C177755}" destId="{58F5226D-3D66-44AD-83F6-3E021338B881}" srcOrd="1" destOrd="0" presId="urn:microsoft.com/office/officeart/2008/layout/LinedList"/>
    <dgm:cxn modelId="{003156DC-883C-4EBC-8B0A-548264951A9A}" type="presParOf" srcId="{C5800C36-5E01-4F87-907D-27688D56CF3D}" destId="{2A3EAFA2-50C0-4572-8A95-7771D3A4BAB9}" srcOrd="10" destOrd="0" presId="urn:microsoft.com/office/officeart/2008/layout/LinedList"/>
    <dgm:cxn modelId="{DE587713-2F17-4B19-B08D-23225780D23E}" type="presParOf" srcId="{C5800C36-5E01-4F87-907D-27688D56CF3D}" destId="{813EF079-1AB8-4808-8CC8-E4FF5B794743}" srcOrd="11" destOrd="0" presId="urn:microsoft.com/office/officeart/2008/layout/LinedList"/>
    <dgm:cxn modelId="{F731696D-6798-46EA-9EF4-FEA2C6217BB2}" type="presParOf" srcId="{813EF079-1AB8-4808-8CC8-E4FF5B794743}" destId="{6BBEA1CC-106C-485F-967B-20D2E12C057C}" srcOrd="0" destOrd="0" presId="urn:microsoft.com/office/officeart/2008/layout/LinedList"/>
    <dgm:cxn modelId="{E21E130B-F66D-432F-A0A8-8E45EBDD3E64}" type="presParOf" srcId="{813EF079-1AB8-4808-8CC8-E4FF5B794743}" destId="{C2300C28-5E40-4E23-9BC1-F4281E9DB39F}" srcOrd="1" destOrd="0" presId="urn:microsoft.com/office/officeart/2008/layout/LinedList"/>
    <dgm:cxn modelId="{3EA5627E-84E6-40BE-BB1A-0C564C4C7499}" type="presParOf" srcId="{C5800C36-5E01-4F87-907D-27688D56CF3D}" destId="{7F620D79-CF47-4EC9-B91C-76C169829E27}" srcOrd="12" destOrd="0" presId="urn:microsoft.com/office/officeart/2008/layout/LinedList"/>
    <dgm:cxn modelId="{26CEF8A5-83CB-4630-8396-B52B180720D7}" type="presParOf" srcId="{C5800C36-5E01-4F87-907D-27688D56CF3D}" destId="{51D6023C-9D44-4041-A712-DC0C09DB6DAB}" srcOrd="13" destOrd="0" presId="urn:microsoft.com/office/officeart/2008/layout/LinedList"/>
    <dgm:cxn modelId="{8D772254-FAA1-426A-89F3-85845C0FEF04}" type="presParOf" srcId="{51D6023C-9D44-4041-A712-DC0C09DB6DAB}" destId="{9BB25356-7D2D-4E15-93BC-E5EC3F2A91F8}" srcOrd="0" destOrd="0" presId="urn:microsoft.com/office/officeart/2008/layout/LinedList"/>
    <dgm:cxn modelId="{CCFBE0EE-1F55-4891-8ED7-F1CB3F78B830}" type="presParOf" srcId="{51D6023C-9D44-4041-A712-DC0C09DB6DAB}" destId="{38530B14-E503-493B-B121-EBF4583D732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0A1850-FA57-43CD-91EC-DFEC43DA09B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83CBA15-80CD-4441-94E3-8E318834CAE1}">
      <dgm:prSet/>
      <dgm:spPr/>
      <dgm:t>
        <a:bodyPr/>
        <a:lstStyle/>
        <a:p>
          <a:pPr>
            <a:lnSpc>
              <a:spcPct val="100000"/>
            </a:lnSpc>
          </a:pPr>
          <a:r>
            <a:rPr lang="en-US" dirty="0"/>
            <a:t>Pre-pandemic projections for KY showed a 10% increase in 2-year college students and a 20% increase in 4-year college students by 2023</a:t>
          </a:r>
          <a:r>
            <a:rPr lang="en-US" dirty="0">
              <a:latin typeface="Arial" panose="020B0604020202020204"/>
            </a:rPr>
            <a:t>.</a:t>
          </a:r>
          <a:endParaRPr lang="en-US" dirty="0"/>
        </a:p>
      </dgm:t>
    </dgm:pt>
    <dgm:pt modelId="{DF8C22C8-52FC-44DD-9B3E-145D49F5EE38}" type="parTrans" cxnId="{DD255AD1-FA66-4623-A17A-EC8BAD231378}">
      <dgm:prSet/>
      <dgm:spPr/>
      <dgm:t>
        <a:bodyPr/>
        <a:lstStyle/>
        <a:p>
          <a:endParaRPr lang="en-US"/>
        </a:p>
      </dgm:t>
    </dgm:pt>
    <dgm:pt modelId="{23DA0099-8796-4513-84D6-1D7448B33CC5}" type="sibTrans" cxnId="{DD255AD1-FA66-4623-A17A-EC8BAD231378}">
      <dgm:prSet/>
      <dgm:spPr/>
      <dgm:t>
        <a:bodyPr/>
        <a:lstStyle/>
        <a:p>
          <a:endParaRPr lang="en-US"/>
        </a:p>
      </dgm:t>
    </dgm:pt>
    <dgm:pt modelId="{7AD6579D-914C-4471-8CD5-23BD58799175}">
      <dgm:prSet/>
      <dgm:spPr/>
      <dgm:t>
        <a:bodyPr/>
        <a:lstStyle/>
        <a:p>
          <a:pPr>
            <a:lnSpc>
              <a:spcPct val="100000"/>
            </a:lnSpc>
          </a:pPr>
          <a:r>
            <a:rPr lang="en-US" dirty="0"/>
            <a:t>However, by 2029, both 2- and 4-year college projections are expected to decline by 25% relative to 2023</a:t>
          </a:r>
          <a:r>
            <a:rPr lang="en-US" dirty="0">
              <a:latin typeface="Arial" panose="020B0604020202020204"/>
            </a:rPr>
            <a:t>.</a:t>
          </a:r>
          <a:endParaRPr lang="en-US" dirty="0"/>
        </a:p>
      </dgm:t>
    </dgm:pt>
    <dgm:pt modelId="{98E15A0E-3655-4FC8-AF62-4C09F21C64A0}" type="parTrans" cxnId="{345CF28F-9650-4966-AD04-D63F957C9631}">
      <dgm:prSet/>
      <dgm:spPr/>
      <dgm:t>
        <a:bodyPr/>
        <a:lstStyle/>
        <a:p>
          <a:endParaRPr lang="en-US"/>
        </a:p>
      </dgm:t>
    </dgm:pt>
    <dgm:pt modelId="{21815D93-76D4-4573-A942-29EB69F1EDFC}" type="sibTrans" cxnId="{345CF28F-9650-4966-AD04-D63F957C9631}">
      <dgm:prSet/>
      <dgm:spPr/>
      <dgm:t>
        <a:bodyPr/>
        <a:lstStyle/>
        <a:p>
          <a:endParaRPr lang="en-US"/>
        </a:p>
      </dgm:t>
    </dgm:pt>
    <dgm:pt modelId="{624D36E9-13F1-4A6E-BD2C-D97FD9E5ECDD}">
      <dgm:prSet/>
      <dgm:spPr/>
      <dgm:t>
        <a:bodyPr/>
        <a:lstStyle/>
        <a:p>
          <a:pPr>
            <a:lnSpc>
              <a:spcPct val="100000"/>
            </a:lnSpc>
          </a:pPr>
          <a:r>
            <a:rPr lang="en-US" dirty="0"/>
            <a:t>Currently, 75% of students attend 2 and 4-year colleges, with 43% at 4-year institutions and 32% at 2-year institutions</a:t>
          </a:r>
          <a:r>
            <a:rPr lang="en-US" dirty="0">
              <a:latin typeface="Arial" panose="020B0604020202020204"/>
            </a:rPr>
            <a:t>.</a:t>
          </a:r>
          <a:endParaRPr lang="en-US" dirty="0"/>
        </a:p>
      </dgm:t>
    </dgm:pt>
    <dgm:pt modelId="{46B2577E-183D-4A5A-9B92-C32CD3AA6803}" type="parTrans" cxnId="{EE8C34E4-9929-4D46-99A2-6E4E6715649D}">
      <dgm:prSet/>
      <dgm:spPr/>
      <dgm:t>
        <a:bodyPr/>
        <a:lstStyle/>
        <a:p>
          <a:endParaRPr lang="en-US"/>
        </a:p>
      </dgm:t>
    </dgm:pt>
    <dgm:pt modelId="{449ACF1B-5458-4663-9E4F-6D8A5A88DEE1}" type="sibTrans" cxnId="{EE8C34E4-9929-4D46-99A2-6E4E6715649D}">
      <dgm:prSet/>
      <dgm:spPr/>
      <dgm:t>
        <a:bodyPr/>
        <a:lstStyle/>
        <a:p>
          <a:endParaRPr lang="en-US"/>
        </a:p>
      </dgm:t>
    </dgm:pt>
    <dgm:pt modelId="{0577049F-319F-4AE6-88DA-96AD0BA4C9E0}">
      <dgm:prSet/>
      <dgm:spPr/>
      <dgm:t>
        <a:bodyPr/>
        <a:lstStyle/>
        <a:p>
          <a:pPr>
            <a:lnSpc>
              <a:spcPct val="100000"/>
            </a:lnSpc>
          </a:pPr>
          <a:r>
            <a:rPr lang="en-US" dirty="0"/>
            <a:t>The median household income in KY is $47K, with 54% of households earning less than $50K per year</a:t>
          </a:r>
          <a:r>
            <a:rPr lang="en-US" dirty="0">
              <a:latin typeface="Arial" panose="020B0604020202020204"/>
            </a:rPr>
            <a:t>.</a:t>
          </a:r>
          <a:endParaRPr lang="en-US" dirty="0"/>
        </a:p>
      </dgm:t>
    </dgm:pt>
    <dgm:pt modelId="{5CEC34D7-03D1-4EE1-B9D5-F037EA8408D0}" type="parTrans" cxnId="{EF195FCA-61B0-47DE-A865-2D83FD5090E7}">
      <dgm:prSet/>
      <dgm:spPr/>
      <dgm:t>
        <a:bodyPr/>
        <a:lstStyle/>
        <a:p>
          <a:endParaRPr lang="en-US"/>
        </a:p>
      </dgm:t>
    </dgm:pt>
    <dgm:pt modelId="{277EE748-3584-4139-93CF-ABE805CB3BA1}" type="sibTrans" cxnId="{EF195FCA-61B0-47DE-A865-2D83FD5090E7}">
      <dgm:prSet/>
      <dgm:spPr/>
      <dgm:t>
        <a:bodyPr/>
        <a:lstStyle/>
        <a:p>
          <a:endParaRPr lang="en-US"/>
        </a:p>
      </dgm:t>
    </dgm:pt>
    <dgm:pt modelId="{CE5F9712-0DDF-4A1E-A3C8-86445EA31CC3}" type="pres">
      <dgm:prSet presAssocID="{160A1850-FA57-43CD-91EC-DFEC43DA09B4}" presName="root" presStyleCnt="0">
        <dgm:presLayoutVars>
          <dgm:dir/>
          <dgm:resizeHandles val="exact"/>
        </dgm:presLayoutVars>
      </dgm:prSet>
      <dgm:spPr/>
    </dgm:pt>
    <dgm:pt modelId="{056E8C1B-5E5A-491C-A636-4105722172AF}" type="pres">
      <dgm:prSet presAssocID="{583CBA15-80CD-4441-94E3-8E318834CAE1}" presName="compNode" presStyleCnt="0"/>
      <dgm:spPr/>
    </dgm:pt>
    <dgm:pt modelId="{B745030E-EAEA-48F9-A62F-A1F5E270E353}" type="pres">
      <dgm:prSet presAssocID="{583CBA15-80CD-4441-94E3-8E318834CAE1}" presName="bgRect" presStyleLbl="bgShp" presStyleIdx="0" presStyleCnt="4"/>
      <dgm:spPr/>
    </dgm:pt>
    <dgm:pt modelId="{82D69D92-8B3C-4ED9-B5F3-50DBAD18393E}" type="pres">
      <dgm:prSet presAssocID="{583CBA15-80CD-4441-94E3-8E318834CAE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D529943F-10E1-445C-B007-3C63301615E2}" type="pres">
      <dgm:prSet presAssocID="{583CBA15-80CD-4441-94E3-8E318834CAE1}" presName="spaceRect" presStyleCnt="0"/>
      <dgm:spPr/>
    </dgm:pt>
    <dgm:pt modelId="{C5C48045-43C4-4FAE-86A1-44E0A9363A86}" type="pres">
      <dgm:prSet presAssocID="{583CBA15-80CD-4441-94E3-8E318834CAE1}" presName="parTx" presStyleLbl="revTx" presStyleIdx="0" presStyleCnt="4">
        <dgm:presLayoutVars>
          <dgm:chMax val="0"/>
          <dgm:chPref val="0"/>
        </dgm:presLayoutVars>
      </dgm:prSet>
      <dgm:spPr/>
    </dgm:pt>
    <dgm:pt modelId="{ACB8A9BB-29FE-4CCE-8B24-37C12F8A6808}" type="pres">
      <dgm:prSet presAssocID="{23DA0099-8796-4513-84D6-1D7448B33CC5}" presName="sibTrans" presStyleCnt="0"/>
      <dgm:spPr/>
    </dgm:pt>
    <dgm:pt modelId="{5B034850-FFF2-48E3-A257-8680A4505948}" type="pres">
      <dgm:prSet presAssocID="{7AD6579D-914C-4471-8CD5-23BD58799175}" presName="compNode" presStyleCnt="0"/>
      <dgm:spPr/>
    </dgm:pt>
    <dgm:pt modelId="{4F44AC32-C277-42B5-8777-71F388880D78}" type="pres">
      <dgm:prSet presAssocID="{7AD6579D-914C-4471-8CD5-23BD58799175}" presName="bgRect" presStyleLbl="bgShp" presStyleIdx="1" presStyleCnt="4"/>
      <dgm:spPr/>
    </dgm:pt>
    <dgm:pt modelId="{2FF77CC3-F586-4DFC-AD39-B735D4FCA614}" type="pres">
      <dgm:prSet presAssocID="{7AD6579D-914C-4471-8CD5-23BD58799175}"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wnward trend graph with solid fill"/>
        </a:ext>
      </dgm:extLst>
    </dgm:pt>
    <dgm:pt modelId="{71DD9A37-9CDB-4CFB-85CE-3DB1A5153C15}" type="pres">
      <dgm:prSet presAssocID="{7AD6579D-914C-4471-8CD5-23BD58799175}" presName="spaceRect" presStyleCnt="0"/>
      <dgm:spPr/>
    </dgm:pt>
    <dgm:pt modelId="{DE2FB2C5-7A1A-4D5F-B00B-2C0B3F95FEC7}" type="pres">
      <dgm:prSet presAssocID="{7AD6579D-914C-4471-8CD5-23BD58799175}" presName="parTx" presStyleLbl="revTx" presStyleIdx="1" presStyleCnt="4">
        <dgm:presLayoutVars>
          <dgm:chMax val="0"/>
          <dgm:chPref val="0"/>
        </dgm:presLayoutVars>
      </dgm:prSet>
      <dgm:spPr/>
    </dgm:pt>
    <dgm:pt modelId="{BF43D288-A170-4094-A254-3FAAC88943FA}" type="pres">
      <dgm:prSet presAssocID="{21815D93-76D4-4573-A942-29EB69F1EDFC}" presName="sibTrans" presStyleCnt="0"/>
      <dgm:spPr/>
    </dgm:pt>
    <dgm:pt modelId="{40D209AC-60FD-4958-857B-01157EFAB278}" type="pres">
      <dgm:prSet presAssocID="{624D36E9-13F1-4A6E-BD2C-D97FD9E5ECDD}" presName="compNode" presStyleCnt="0"/>
      <dgm:spPr/>
    </dgm:pt>
    <dgm:pt modelId="{5BB05AF3-7A3D-4BCD-A3C0-3884399A70D9}" type="pres">
      <dgm:prSet presAssocID="{624D36E9-13F1-4A6E-BD2C-D97FD9E5ECDD}" presName="bgRect" presStyleLbl="bgShp" presStyleIdx="2" presStyleCnt="4"/>
      <dgm:spPr/>
    </dgm:pt>
    <dgm:pt modelId="{A1A4522D-1686-40F3-81D2-A43AA2274D8E}" type="pres">
      <dgm:prSet presAssocID="{624D36E9-13F1-4A6E-BD2C-D97FD9E5EC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B5DE4D07-F44A-449F-B3C8-A3281D2CED7D}" type="pres">
      <dgm:prSet presAssocID="{624D36E9-13F1-4A6E-BD2C-D97FD9E5ECDD}" presName="spaceRect" presStyleCnt="0"/>
      <dgm:spPr/>
    </dgm:pt>
    <dgm:pt modelId="{2391B782-166C-4192-AB2E-450EE50C1EA0}" type="pres">
      <dgm:prSet presAssocID="{624D36E9-13F1-4A6E-BD2C-D97FD9E5ECDD}" presName="parTx" presStyleLbl="revTx" presStyleIdx="2" presStyleCnt="4">
        <dgm:presLayoutVars>
          <dgm:chMax val="0"/>
          <dgm:chPref val="0"/>
        </dgm:presLayoutVars>
      </dgm:prSet>
      <dgm:spPr/>
    </dgm:pt>
    <dgm:pt modelId="{82AA9500-2992-45EC-855F-73FA5D7119FC}" type="pres">
      <dgm:prSet presAssocID="{449ACF1B-5458-4663-9E4F-6D8A5A88DEE1}" presName="sibTrans" presStyleCnt="0"/>
      <dgm:spPr/>
    </dgm:pt>
    <dgm:pt modelId="{03D5A9BC-8F29-48E3-B862-6ECCC9250C88}" type="pres">
      <dgm:prSet presAssocID="{0577049F-319F-4AE6-88DA-96AD0BA4C9E0}" presName="compNode" presStyleCnt="0"/>
      <dgm:spPr/>
    </dgm:pt>
    <dgm:pt modelId="{08F1937E-FB36-4470-87B4-74B7DD4E9294}" type="pres">
      <dgm:prSet presAssocID="{0577049F-319F-4AE6-88DA-96AD0BA4C9E0}" presName="bgRect" presStyleLbl="bgShp" presStyleIdx="3" presStyleCnt="4"/>
      <dgm:spPr/>
    </dgm:pt>
    <dgm:pt modelId="{8E7C982F-8426-43AA-A321-52F2F642B3F2}" type="pres">
      <dgm:prSet presAssocID="{0577049F-319F-4AE6-88DA-96AD0BA4C9E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burban scene"/>
        </a:ext>
      </dgm:extLst>
    </dgm:pt>
    <dgm:pt modelId="{0186DF65-B848-46E5-B4CB-59117E8B9700}" type="pres">
      <dgm:prSet presAssocID="{0577049F-319F-4AE6-88DA-96AD0BA4C9E0}" presName="spaceRect" presStyleCnt="0"/>
      <dgm:spPr/>
    </dgm:pt>
    <dgm:pt modelId="{B6116C35-B2E2-4F8C-B59F-FE504751EC2F}" type="pres">
      <dgm:prSet presAssocID="{0577049F-319F-4AE6-88DA-96AD0BA4C9E0}" presName="parTx" presStyleLbl="revTx" presStyleIdx="3" presStyleCnt="4">
        <dgm:presLayoutVars>
          <dgm:chMax val="0"/>
          <dgm:chPref val="0"/>
        </dgm:presLayoutVars>
      </dgm:prSet>
      <dgm:spPr/>
    </dgm:pt>
  </dgm:ptLst>
  <dgm:cxnLst>
    <dgm:cxn modelId="{9DC68511-7C32-4E18-8AD5-3AC435A3361F}" type="presOf" srcId="{7AD6579D-914C-4471-8CD5-23BD58799175}" destId="{DE2FB2C5-7A1A-4D5F-B00B-2C0B3F95FEC7}" srcOrd="0" destOrd="0" presId="urn:microsoft.com/office/officeart/2018/2/layout/IconVerticalSolidList"/>
    <dgm:cxn modelId="{E1F51174-9B09-4AF3-A7FA-BDA5DA965689}" type="presOf" srcId="{583CBA15-80CD-4441-94E3-8E318834CAE1}" destId="{C5C48045-43C4-4FAE-86A1-44E0A9363A86}" srcOrd="0" destOrd="0" presId="urn:microsoft.com/office/officeart/2018/2/layout/IconVerticalSolidList"/>
    <dgm:cxn modelId="{0810207F-66C9-44BE-B61E-307BD768DCE5}" type="presOf" srcId="{0577049F-319F-4AE6-88DA-96AD0BA4C9E0}" destId="{B6116C35-B2E2-4F8C-B59F-FE504751EC2F}" srcOrd="0" destOrd="0" presId="urn:microsoft.com/office/officeart/2018/2/layout/IconVerticalSolidList"/>
    <dgm:cxn modelId="{345CF28F-9650-4966-AD04-D63F957C9631}" srcId="{160A1850-FA57-43CD-91EC-DFEC43DA09B4}" destId="{7AD6579D-914C-4471-8CD5-23BD58799175}" srcOrd="1" destOrd="0" parTransId="{98E15A0E-3655-4FC8-AF62-4C09F21C64A0}" sibTransId="{21815D93-76D4-4573-A942-29EB69F1EDFC}"/>
    <dgm:cxn modelId="{EF195FCA-61B0-47DE-A865-2D83FD5090E7}" srcId="{160A1850-FA57-43CD-91EC-DFEC43DA09B4}" destId="{0577049F-319F-4AE6-88DA-96AD0BA4C9E0}" srcOrd="3" destOrd="0" parTransId="{5CEC34D7-03D1-4EE1-B9D5-F037EA8408D0}" sibTransId="{277EE748-3584-4139-93CF-ABE805CB3BA1}"/>
    <dgm:cxn modelId="{DD255AD1-FA66-4623-A17A-EC8BAD231378}" srcId="{160A1850-FA57-43CD-91EC-DFEC43DA09B4}" destId="{583CBA15-80CD-4441-94E3-8E318834CAE1}" srcOrd="0" destOrd="0" parTransId="{DF8C22C8-52FC-44DD-9B3E-145D49F5EE38}" sibTransId="{23DA0099-8796-4513-84D6-1D7448B33CC5}"/>
    <dgm:cxn modelId="{EE8C34E4-9929-4D46-99A2-6E4E6715649D}" srcId="{160A1850-FA57-43CD-91EC-DFEC43DA09B4}" destId="{624D36E9-13F1-4A6E-BD2C-D97FD9E5ECDD}" srcOrd="2" destOrd="0" parTransId="{46B2577E-183D-4A5A-9B92-C32CD3AA6803}" sibTransId="{449ACF1B-5458-4663-9E4F-6D8A5A88DEE1}"/>
    <dgm:cxn modelId="{6C0C0BE8-6A79-474C-89F4-95360EAECF5A}" type="presOf" srcId="{160A1850-FA57-43CD-91EC-DFEC43DA09B4}" destId="{CE5F9712-0DDF-4A1E-A3C8-86445EA31CC3}" srcOrd="0" destOrd="0" presId="urn:microsoft.com/office/officeart/2018/2/layout/IconVerticalSolidList"/>
    <dgm:cxn modelId="{3E0A4DF9-B89F-4395-8B47-F476C59F18FB}" type="presOf" srcId="{624D36E9-13F1-4A6E-BD2C-D97FD9E5ECDD}" destId="{2391B782-166C-4192-AB2E-450EE50C1EA0}" srcOrd="0" destOrd="0" presId="urn:microsoft.com/office/officeart/2018/2/layout/IconVerticalSolidList"/>
    <dgm:cxn modelId="{0CC7C2D0-F079-4479-8B4C-45A75B3EC279}" type="presParOf" srcId="{CE5F9712-0DDF-4A1E-A3C8-86445EA31CC3}" destId="{056E8C1B-5E5A-491C-A636-4105722172AF}" srcOrd="0" destOrd="0" presId="urn:microsoft.com/office/officeart/2018/2/layout/IconVerticalSolidList"/>
    <dgm:cxn modelId="{79FC3477-F71A-4C47-B825-ABA959254517}" type="presParOf" srcId="{056E8C1B-5E5A-491C-A636-4105722172AF}" destId="{B745030E-EAEA-48F9-A62F-A1F5E270E353}" srcOrd="0" destOrd="0" presId="urn:microsoft.com/office/officeart/2018/2/layout/IconVerticalSolidList"/>
    <dgm:cxn modelId="{A6D8A06D-4AE8-4B0C-9C33-B007799B2734}" type="presParOf" srcId="{056E8C1B-5E5A-491C-A636-4105722172AF}" destId="{82D69D92-8B3C-4ED9-B5F3-50DBAD18393E}" srcOrd="1" destOrd="0" presId="urn:microsoft.com/office/officeart/2018/2/layout/IconVerticalSolidList"/>
    <dgm:cxn modelId="{3EACEEB0-D07A-42C9-B84E-93B85A56DECC}" type="presParOf" srcId="{056E8C1B-5E5A-491C-A636-4105722172AF}" destId="{D529943F-10E1-445C-B007-3C63301615E2}" srcOrd="2" destOrd="0" presId="urn:microsoft.com/office/officeart/2018/2/layout/IconVerticalSolidList"/>
    <dgm:cxn modelId="{1A794834-5FC1-49F6-896C-5658912F86B9}" type="presParOf" srcId="{056E8C1B-5E5A-491C-A636-4105722172AF}" destId="{C5C48045-43C4-4FAE-86A1-44E0A9363A86}" srcOrd="3" destOrd="0" presId="urn:microsoft.com/office/officeart/2018/2/layout/IconVerticalSolidList"/>
    <dgm:cxn modelId="{74C2F63B-48B0-4624-9866-ECF218A748E4}" type="presParOf" srcId="{CE5F9712-0DDF-4A1E-A3C8-86445EA31CC3}" destId="{ACB8A9BB-29FE-4CCE-8B24-37C12F8A6808}" srcOrd="1" destOrd="0" presId="urn:microsoft.com/office/officeart/2018/2/layout/IconVerticalSolidList"/>
    <dgm:cxn modelId="{75F3E99D-777A-4E7D-81ED-A214C037CEE5}" type="presParOf" srcId="{CE5F9712-0DDF-4A1E-A3C8-86445EA31CC3}" destId="{5B034850-FFF2-48E3-A257-8680A4505948}" srcOrd="2" destOrd="0" presId="urn:microsoft.com/office/officeart/2018/2/layout/IconVerticalSolidList"/>
    <dgm:cxn modelId="{454A3D8D-E701-41BD-93F6-F56103B6531E}" type="presParOf" srcId="{5B034850-FFF2-48E3-A257-8680A4505948}" destId="{4F44AC32-C277-42B5-8777-71F388880D78}" srcOrd="0" destOrd="0" presId="urn:microsoft.com/office/officeart/2018/2/layout/IconVerticalSolidList"/>
    <dgm:cxn modelId="{52DFD624-E133-42E4-A529-D6377FD5C29F}" type="presParOf" srcId="{5B034850-FFF2-48E3-A257-8680A4505948}" destId="{2FF77CC3-F586-4DFC-AD39-B735D4FCA614}" srcOrd="1" destOrd="0" presId="urn:microsoft.com/office/officeart/2018/2/layout/IconVerticalSolidList"/>
    <dgm:cxn modelId="{CF479D43-E62A-425F-8248-1001F1D42ADB}" type="presParOf" srcId="{5B034850-FFF2-48E3-A257-8680A4505948}" destId="{71DD9A37-9CDB-4CFB-85CE-3DB1A5153C15}" srcOrd="2" destOrd="0" presId="urn:microsoft.com/office/officeart/2018/2/layout/IconVerticalSolidList"/>
    <dgm:cxn modelId="{F3C3BCBB-6F5B-426C-B562-01810ACEEA89}" type="presParOf" srcId="{5B034850-FFF2-48E3-A257-8680A4505948}" destId="{DE2FB2C5-7A1A-4D5F-B00B-2C0B3F95FEC7}" srcOrd="3" destOrd="0" presId="urn:microsoft.com/office/officeart/2018/2/layout/IconVerticalSolidList"/>
    <dgm:cxn modelId="{4D518A7F-8FD0-4625-A21C-4477B5B72F94}" type="presParOf" srcId="{CE5F9712-0DDF-4A1E-A3C8-86445EA31CC3}" destId="{BF43D288-A170-4094-A254-3FAAC88943FA}" srcOrd="3" destOrd="0" presId="urn:microsoft.com/office/officeart/2018/2/layout/IconVerticalSolidList"/>
    <dgm:cxn modelId="{040073D4-82C0-4E6D-A3D9-92BE6D9C5E36}" type="presParOf" srcId="{CE5F9712-0DDF-4A1E-A3C8-86445EA31CC3}" destId="{40D209AC-60FD-4958-857B-01157EFAB278}" srcOrd="4" destOrd="0" presId="urn:microsoft.com/office/officeart/2018/2/layout/IconVerticalSolidList"/>
    <dgm:cxn modelId="{C68B04A3-E6BE-4920-8B8E-FA4B206AF60D}" type="presParOf" srcId="{40D209AC-60FD-4958-857B-01157EFAB278}" destId="{5BB05AF3-7A3D-4BCD-A3C0-3884399A70D9}" srcOrd="0" destOrd="0" presId="urn:microsoft.com/office/officeart/2018/2/layout/IconVerticalSolidList"/>
    <dgm:cxn modelId="{E043DE01-9859-4D3B-8C7B-903015DA07C6}" type="presParOf" srcId="{40D209AC-60FD-4958-857B-01157EFAB278}" destId="{A1A4522D-1686-40F3-81D2-A43AA2274D8E}" srcOrd="1" destOrd="0" presId="urn:microsoft.com/office/officeart/2018/2/layout/IconVerticalSolidList"/>
    <dgm:cxn modelId="{05639037-0956-468F-B2EC-5FABAAE18E18}" type="presParOf" srcId="{40D209AC-60FD-4958-857B-01157EFAB278}" destId="{B5DE4D07-F44A-449F-B3C8-A3281D2CED7D}" srcOrd="2" destOrd="0" presId="urn:microsoft.com/office/officeart/2018/2/layout/IconVerticalSolidList"/>
    <dgm:cxn modelId="{23325D84-C431-409A-A7E8-19BC267B36DE}" type="presParOf" srcId="{40D209AC-60FD-4958-857B-01157EFAB278}" destId="{2391B782-166C-4192-AB2E-450EE50C1EA0}" srcOrd="3" destOrd="0" presId="urn:microsoft.com/office/officeart/2018/2/layout/IconVerticalSolidList"/>
    <dgm:cxn modelId="{A1548D21-05BC-4076-968B-92D38DCED071}" type="presParOf" srcId="{CE5F9712-0DDF-4A1E-A3C8-86445EA31CC3}" destId="{82AA9500-2992-45EC-855F-73FA5D7119FC}" srcOrd="5" destOrd="0" presId="urn:microsoft.com/office/officeart/2018/2/layout/IconVerticalSolidList"/>
    <dgm:cxn modelId="{B89F177C-4975-4D21-BD0B-97DEDE6FD432}" type="presParOf" srcId="{CE5F9712-0DDF-4A1E-A3C8-86445EA31CC3}" destId="{03D5A9BC-8F29-48E3-B862-6ECCC9250C88}" srcOrd="6" destOrd="0" presId="urn:microsoft.com/office/officeart/2018/2/layout/IconVerticalSolidList"/>
    <dgm:cxn modelId="{9548748B-556C-47A1-9053-BE5DB73D6B86}" type="presParOf" srcId="{03D5A9BC-8F29-48E3-B862-6ECCC9250C88}" destId="{08F1937E-FB36-4470-87B4-74B7DD4E9294}" srcOrd="0" destOrd="0" presId="urn:microsoft.com/office/officeart/2018/2/layout/IconVerticalSolidList"/>
    <dgm:cxn modelId="{15E54829-8CE4-4EB3-8C58-A87A0122177C}" type="presParOf" srcId="{03D5A9BC-8F29-48E3-B862-6ECCC9250C88}" destId="{8E7C982F-8426-43AA-A321-52F2F642B3F2}" srcOrd="1" destOrd="0" presId="urn:microsoft.com/office/officeart/2018/2/layout/IconVerticalSolidList"/>
    <dgm:cxn modelId="{65DE2864-C081-4FC7-8DB4-890DD31DD30E}" type="presParOf" srcId="{03D5A9BC-8F29-48E3-B862-6ECCC9250C88}" destId="{0186DF65-B848-46E5-B4CB-59117E8B9700}" srcOrd="2" destOrd="0" presId="urn:microsoft.com/office/officeart/2018/2/layout/IconVerticalSolidList"/>
    <dgm:cxn modelId="{BD74A01E-732B-432D-A27D-12FF601FBAE1}" type="presParOf" srcId="{03D5A9BC-8F29-48E3-B862-6ECCC9250C88}" destId="{B6116C35-B2E2-4F8C-B59F-FE504751EC2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8669E2-454B-459A-899A-BE042B1880E2}" type="doc">
      <dgm:prSet loTypeId="urn:microsoft.com/office/officeart/2005/8/layout/default" loCatId="list" qsTypeId="urn:microsoft.com/office/officeart/2005/8/quickstyle/simple4" qsCatId="simple" csTypeId="urn:microsoft.com/office/officeart/2005/8/colors/accent2_2" csCatId="accent2"/>
      <dgm:spPr/>
      <dgm:t>
        <a:bodyPr/>
        <a:lstStyle/>
        <a:p>
          <a:endParaRPr lang="en-US"/>
        </a:p>
      </dgm:t>
    </dgm:pt>
    <dgm:pt modelId="{24BBE861-0A86-48E6-B7DC-8BD9933A4D86}">
      <dgm:prSet/>
      <dgm:spPr/>
      <dgm:t>
        <a:bodyPr/>
        <a:lstStyle/>
        <a:p>
          <a:r>
            <a:rPr lang="en-US" dirty="0"/>
            <a:t>Declining Birth Rates</a:t>
          </a:r>
        </a:p>
      </dgm:t>
    </dgm:pt>
    <dgm:pt modelId="{856127AC-D7A0-44F6-BA48-868AF3CF9696}" type="parTrans" cxnId="{E93FDE6C-751B-4044-9E13-33E05E10B32A}">
      <dgm:prSet/>
      <dgm:spPr/>
      <dgm:t>
        <a:bodyPr/>
        <a:lstStyle/>
        <a:p>
          <a:endParaRPr lang="en-US"/>
        </a:p>
      </dgm:t>
    </dgm:pt>
    <dgm:pt modelId="{B745FEE8-5F18-4904-BD51-9489B070DE8C}" type="sibTrans" cxnId="{E93FDE6C-751B-4044-9E13-33E05E10B32A}">
      <dgm:prSet/>
      <dgm:spPr/>
      <dgm:t>
        <a:bodyPr/>
        <a:lstStyle/>
        <a:p>
          <a:endParaRPr lang="en-US"/>
        </a:p>
      </dgm:t>
    </dgm:pt>
    <dgm:pt modelId="{BC674AE8-56D5-4573-B5C0-1A05C0A5525C}">
      <dgm:prSet/>
      <dgm:spPr/>
      <dgm:t>
        <a:bodyPr/>
        <a:lstStyle/>
        <a:p>
          <a:r>
            <a:rPr lang="en-US" dirty="0"/>
            <a:t>Change in Migration/Immigration Patterns </a:t>
          </a:r>
        </a:p>
      </dgm:t>
    </dgm:pt>
    <dgm:pt modelId="{DAC42967-3229-4C71-9228-8403CF3DC591}" type="parTrans" cxnId="{AB6B91FC-2847-4EEF-8414-D292613813AC}">
      <dgm:prSet/>
      <dgm:spPr/>
      <dgm:t>
        <a:bodyPr/>
        <a:lstStyle/>
        <a:p>
          <a:endParaRPr lang="en-US"/>
        </a:p>
      </dgm:t>
    </dgm:pt>
    <dgm:pt modelId="{E35987C3-84E2-4387-B860-485F962A8D01}" type="sibTrans" cxnId="{AB6B91FC-2847-4EEF-8414-D292613813AC}">
      <dgm:prSet/>
      <dgm:spPr/>
      <dgm:t>
        <a:bodyPr/>
        <a:lstStyle/>
        <a:p>
          <a:endParaRPr lang="en-US"/>
        </a:p>
      </dgm:t>
    </dgm:pt>
    <dgm:pt modelId="{76D380D6-D3AF-4B8D-AFC4-D84A0AF90C60}">
      <dgm:prSet/>
      <dgm:spPr/>
      <dgm:t>
        <a:bodyPr/>
        <a:lstStyle/>
        <a:p>
          <a:r>
            <a:rPr lang="en-US" dirty="0"/>
            <a:t>Shift in Family Dynamics/Composition</a:t>
          </a:r>
        </a:p>
      </dgm:t>
    </dgm:pt>
    <dgm:pt modelId="{5DCFEA36-03D3-4FDE-910B-A74F4DCCD907}" type="parTrans" cxnId="{D0A4E221-666B-482B-913A-BC3C2DF40750}">
      <dgm:prSet/>
      <dgm:spPr/>
      <dgm:t>
        <a:bodyPr/>
        <a:lstStyle/>
        <a:p>
          <a:endParaRPr lang="en-US"/>
        </a:p>
      </dgm:t>
    </dgm:pt>
    <dgm:pt modelId="{B8323674-B220-4EC5-8C3B-7AD873F6A011}" type="sibTrans" cxnId="{D0A4E221-666B-482B-913A-BC3C2DF40750}">
      <dgm:prSet/>
      <dgm:spPr/>
      <dgm:t>
        <a:bodyPr/>
        <a:lstStyle/>
        <a:p>
          <a:endParaRPr lang="en-US"/>
        </a:p>
      </dgm:t>
    </dgm:pt>
    <dgm:pt modelId="{25E0BE28-FB12-4FDD-A703-90767BA8D1EA}">
      <dgm:prSet/>
      <dgm:spPr/>
      <dgm:t>
        <a:bodyPr/>
        <a:lstStyle/>
        <a:p>
          <a:r>
            <a:rPr lang="en-US" dirty="0"/>
            <a:t>Workforce Demand</a:t>
          </a:r>
        </a:p>
      </dgm:t>
    </dgm:pt>
    <dgm:pt modelId="{A00B05B6-D9DA-418E-B6E7-C24FE5E0A4A5}" type="parTrans" cxnId="{473A06FF-62BE-4839-A3FD-A5957D66D7EC}">
      <dgm:prSet/>
      <dgm:spPr/>
      <dgm:t>
        <a:bodyPr/>
        <a:lstStyle/>
        <a:p>
          <a:endParaRPr lang="en-US"/>
        </a:p>
      </dgm:t>
    </dgm:pt>
    <dgm:pt modelId="{DC77B0C0-D534-4FA3-991B-266CBB03F96A}" type="sibTrans" cxnId="{473A06FF-62BE-4839-A3FD-A5957D66D7EC}">
      <dgm:prSet/>
      <dgm:spPr/>
      <dgm:t>
        <a:bodyPr/>
        <a:lstStyle/>
        <a:p>
          <a:endParaRPr lang="en-US"/>
        </a:p>
      </dgm:t>
    </dgm:pt>
    <dgm:pt modelId="{F430C487-C178-4412-A1F6-9B2EB74EFE63}">
      <dgm:prSet/>
      <dgm:spPr/>
      <dgm:t>
        <a:bodyPr/>
        <a:lstStyle/>
        <a:p>
          <a:r>
            <a:rPr lang="en-US" dirty="0"/>
            <a:t>Alternative/Technological Education Models</a:t>
          </a:r>
        </a:p>
      </dgm:t>
    </dgm:pt>
    <dgm:pt modelId="{A2118CB2-497A-4E63-8120-B026DE9E78B8}" type="parTrans" cxnId="{1A7FFDF9-4CA5-4FE8-A584-F74354F6416B}">
      <dgm:prSet/>
      <dgm:spPr/>
      <dgm:t>
        <a:bodyPr/>
        <a:lstStyle/>
        <a:p>
          <a:endParaRPr lang="en-US"/>
        </a:p>
      </dgm:t>
    </dgm:pt>
    <dgm:pt modelId="{80EBA126-265B-45CE-A50E-6A3F3F2C91A9}" type="sibTrans" cxnId="{1A7FFDF9-4CA5-4FE8-A584-F74354F6416B}">
      <dgm:prSet/>
      <dgm:spPr/>
      <dgm:t>
        <a:bodyPr/>
        <a:lstStyle/>
        <a:p>
          <a:endParaRPr lang="en-US"/>
        </a:p>
      </dgm:t>
    </dgm:pt>
    <dgm:pt modelId="{B45A4FC4-BA43-4CA6-A77F-B2FE5CD0DFEF}">
      <dgm:prSet/>
      <dgm:spPr/>
      <dgm:t>
        <a:bodyPr/>
        <a:lstStyle/>
        <a:p>
          <a:r>
            <a:rPr lang="en-US" dirty="0"/>
            <a:t>Shifting Attitudes toward College</a:t>
          </a:r>
        </a:p>
      </dgm:t>
    </dgm:pt>
    <dgm:pt modelId="{D02F93E2-B479-4EB4-9A20-AEEA42357B23}" type="parTrans" cxnId="{BF7EF87E-5051-49BA-A4C7-645DC56E99DF}">
      <dgm:prSet/>
      <dgm:spPr/>
      <dgm:t>
        <a:bodyPr/>
        <a:lstStyle/>
        <a:p>
          <a:endParaRPr lang="en-US"/>
        </a:p>
      </dgm:t>
    </dgm:pt>
    <dgm:pt modelId="{887A7915-765B-4043-9601-6407FBD2AA17}" type="sibTrans" cxnId="{BF7EF87E-5051-49BA-A4C7-645DC56E99DF}">
      <dgm:prSet/>
      <dgm:spPr/>
      <dgm:t>
        <a:bodyPr/>
        <a:lstStyle/>
        <a:p>
          <a:endParaRPr lang="en-US"/>
        </a:p>
      </dgm:t>
    </dgm:pt>
    <dgm:pt modelId="{C1BA0AE1-BEC5-4B68-8895-DC92CC3905D5}" type="pres">
      <dgm:prSet presAssocID="{E78669E2-454B-459A-899A-BE042B1880E2}" presName="diagram" presStyleCnt="0">
        <dgm:presLayoutVars>
          <dgm:dir/>
          <dgm:resizeHandles val="exact"/>
        </dgm:presLayoutVars>
      </dgm:prSet>
      <dgm:spPr/>
    </dgm:pt>
    <dgm:pt modelId="{3092B535-5B8A-4D73-8130-BFCF6E478859}" type="pres">
      <dgm:prSet presAssocID="{24BBE861-0A86-48E6-B7DC-8BD9933A4D86}" presName="node" presStyleLbl="node1" presStyleIdx="0" presStyleCnt="6">
        <dgm:presLayoutVars>
          <dgm:bulletEnabled val="1"/>
        </dgm:presLayoutVars>
      </dgm:prSet>
      <dgm:spPr/>
    </dgm:pt>
    <dgm:pt modelId="{308DB136-DE8D-42CF-877D-ECD57457469A}" type="pres">
      <dgm:prSet presAssocID="{B745FEE8-5F18-4904-BD51-9489B070DE8C}" presName="sibTrans" presStyleCnt="0"/>
      <dgm:spPr/>
    </dgm:pt>
    <dgm:pt modelId="{4AD2FCC7-7BC9-46F4-AD31-B54A2DE1E8F8}" type="pres">
      <dgm:prSet presAssocID="{BC674AE8-56D5-4573-B5C0-1A05C0A5525C}" presName="node" presStyleLbl="node1" presStyleIdx="1" presStyleCnt="6">
        <dgm:presLayoutVars>
          <dgm:bulletEnabled val="1"/>
        </dgm:presLayoutVars>
      </dgm:prSet>
      <dgm:spPr/>
    </dgm:pt>
    <dgm:pt modelId="{DD725DEC-3568-4517-A806-D4BC0E1D5998}" type="pres">
      <dgm:prSet presAssocID="{E35987C3-84E2-4387-B860-485F962A8D01}" presName="sibTrans" presStyleCnt="0"/>
      <dgm:spPr/>
    </dgm:pt>
    <dgm:pt modelId="{0BEB9660-9E25-4229-9CF5-FECDBF896EE9}" type="pres">
      <dgm:prSet presAssocID="{76D380D6-D3AF-4B8D-AFC4-D84A0AF90C60}" presName="node" presStyleLbl="node1" presStyleIdx="2" presStyleCnt="6">
        <dgm:presLayoutVars>
          <dgm:bulletEnabled val="1"/>
        </dgm:presLayoutVars>
      </dgm:prSet>
      <dgm:spPr/>
    </dgm:pt>
    <dgm:pt modelId="{FC236E92-8218-4B2A-A216-D17BC6FD3611}" type="pres">
      <dgm:prSet presAssocID="{B8323674-B220-4EC5-8C3B-7AD873F6A011}" presName="sibTrans" presStyleCnt="0"/>
      <dgm:spPr/>
    </dgm:pt>
    <dgm:pt modelId="{EA9C3A3B-586B-4B0B-8FB2-7BF4EFB743C7}" type="pres">
      <dgm:prSet presAssocID="{25E0BE28-FB12-4FDD-A703-90767BA8D1EA}" presName="node" presStyleLbl="node1" presStyleIdx="3" presStyleCnt="6">
        <dgm:presLayoutVars>
          <dgm:bulletEnabled val="1"/>
        </dgm:presLayoutVars>
      </dgm:prSet>
      <dgm:spPr/>
    </dgm:pt>
    <dgm:pt modelId="{0A6EBC72-9F49-4D7E-9C58-E7AA36B354A4}" type="pres">
      <dgm:prSet presAssocID="{DC77B0C0-D534-4FA3-991B-266CBB03F96A}" presName="sibTrans" presStyleCnt="0"/>
      <dgm:spPr/>
    </dgm:pt>
    <dgm:pt modelId="{09C0C3AE-DEE9-4C4D-9F54-E9FB3E58D652}" type="pres">
      <dgm:prSet presAssocID="{F430C487-C178-4412-A1F6-9B2EB74EFE63}" presName="node" presStyleLbl="node1" presStyleIdx="4" presStyleCnt="6">
        <dgm:presLayoutVars>
          <dgm:bulletEnabled val="1"/>
        </dgm:presLayoutVars>
      </dgm:prSet>
      <dgm:spPr/>
    </dgm:pt>
    <dgm:pt modelId="{E0B5EC5C-2F4B-4FA1-802C-7A180ED74179}" type="pres">
      <dgm:prSet presAssocID="{80EBA126-265B-45CE-A50E-6A3F3F2C91A9}" presName="sibTrans" presStyleCnt="0"/>
      <dgm:spPr/>
    </dgm:pt>
    <dgm:pt modelId="{41332B01-6687-4B17-ADE2-3CF215442B46}" type="pres">
      <dgm:prSet presAssocID="{B45A4FC4-BA43-4CA6-A77F-B2FE5CD0DFEF}" presName="node" presStyleLbl="node1" presStyleIdx="5" presStyleCnt="6">
        <dgm:presLayoutVars>
          <dgm:bulletEnabled val="1"/>
        </dgm:presLayoutVars>
      </dgm:prSet>
      <dgm:spPr/>
    </dgm:pt>
  </dgm:ptLst>
  <dgm:cxnLst>
    <dgm:cxn modelId="{F14FEB03-3FDA-4CA4-8BC5-8443A18B487F}" type="presOf" srcId="{76D380D6-D3AF-4B8D-AFC4-D84A0AF90C60}" destId="{0BEB9660-9E25-4229-9CF5-FECDBF896EE9}" srcOrd="0" destOrd="0" presId="urn:microsoft.com/office/officeart/2005/8/layout/default"/>
    <dgm:cxn modelId="{AF207919-1AC5-40B5-ADC5-73774BA08609}" type="presOf" srcId="{BC674AE8-56D5-4573-B5C0-1A05C0A5525C}" destId="{4AD2FCC7-7BC9-46F4-AD31-B54A2DE1E8F8}" srcOrd="0" destOrd="0" presId="urn:microsoft.com/office/officeart/2005/8/layout/default"/>
    <dgm:cxn modelId="{9A564921-4601-421B-BBA3-3E642329A873}" type="presOf" srcId="{E78669E2-454B-459A-899A-BE042B1880E2}" destId="{C1BA0AE1-BEC5-4B68-8895-DC92CC3905D5}" srcOrd="0" destOrd="0" presId="urn:microsoft.com/office/officeart/2005/8/layout/default"/>
    <dgm:cxn modelId="{D0A4E221-666B-482B-913A-BC3C2DF40750}" srcId="{E78669E2-454B-459A-899A-BE042B1880E2}" destId="{76D380D6-D3AF-4B8D-AFC4-D84A0AF90C60}" srcOrd="2" destOrd="0" parTransId="{5DCFEA36-03D3-4FDE-910B-A74F4DCCD907}" sibTransId="{B8323674-B220-4EC5-8C3B-7AD873F6A011}"/>
    <dgm:cxn modelId="{51AD8866-C06A-4385-8505-EE49C2B8180B}" type="presOf" srcId="{25E0BE28-FB12-4FDD-A703-90767BA8D1EA}" destId="{EA9C3A3B-586B-4B0B-8FB2-7BF4EFB743C7}" srcOrd="0" destOrd="0" presId="urn:microsoft.com/office/officeart/2005/8/layout/default"/>
    <dgm:cxn modelId="{E93FDE6C-751B-4044-9E13-33E05E10B32A}" srcId="{E78669E2-454B-459A-899A-BE042B1880E2}" destId="{24BBE861-0A86-48E6-B7DC-8BD9933A4D86}" srcOrd="0" destOrd="0" parTransId="{856127AC-D7A0-44F6-BA48-868AF3CF9696}" sibTransId="{B745FEE8-5F18-4904-BD51-9489B070DE8C}"/>
    <dgm:cxn modelId="{BF7EF87E-5051-49BA-A4C7-645DC56E99DF}" srcId="{E78669E2-454B-459A-899A-BE042B1880E2}" destId="{B45A4FC4-BA43-4CA6-A77F-B2FE5CD0DFEF}" srcOrd="5" destOrd="0" parTransId="{D02F93E2-B479-4EB4-9A20-AEEA42357B23}" sibTransId="{887A7915-765B-4043-9601-6407FBD2AA17}"/>
    <dgm:cxn modelId="{CEA8B8DE-3855-4C2C-8F36-30DB6530EF59}" type="presOf" srcId="{24BBE861-0A86-48E6-B7DC-8BD9933A4D86}" destId="{3092B535-5B8A-4D73-8130-BFCF6E478859}" srcOrd="0" destOrd="0" presId="urn:microsoft.com/office/officeart/2005/8/layout/default"/>
    <dgm:cxn modelId="{A538C7F2-3E38-455D-838A-08113C147773}" type="presOf" srcId="{F430C487-C178-4412-A1F6-9B2EB74EFE63}" destId="{09C0C3AE-DEE9-4C4D-9F54-E9FB3E58D652}" srcOrd="0" destOrd="0" presId="urn:microsoft.com/office/officeart/2005/8/layout/default"/>
    <dgm:cxn modelId="{1A7FFDF9-4CA5-4FE8-A584-F74354F6416B}" srcId="{E78669E2-454B-459A-899A-BE042B1880E2}" destId="{F430C487-C178-4412-A1F6-9B2EB74EFE63}" srcOrd="4" destOrd="0" parTransId="{A2118CB2-497A-4E63-8120-B026DE9E78B8}" sibTransId="{80EBA126-265B-45CE-A50E-6A3F3F2C91A9}"/>
    <dgm:cxn modelId="{AB6B91FC-2847-4EEF-8414-D292613813AC}" srcId="{E78669E2-454B-459A-899A-BE042B1880E2}" destId="{BC674AE8-56D5-4573-B5C0-1A05C0A5525C}" srcOrd="1" destOrd="0" parTransId="{DAC42967-3229-4C71-9228-8403CF3DC591}" sibTransId="{E35987C3-84E2-4387-B860-485F962A8D01}"/>
    <dgm:cxn modelId="{6B850FFD-24E2-467F-BAFF-5CF984A087E2}" type="presOf" srcId="{B45A4FC4-BA43-4CA6-A77F-B2FE5CD0DFEF}" destId="{41332B01-6687-4B17-ADE2-3CF215442B46}" srcOrd="0" destOrd="0" presId="urn:microsoft.com/office/officeart/2005/8/layout/default"/>
    <dgm:cxn modelId="{473A06FF-62BE-4839-A3FD-A5957D66D7EC}" srcId="{E78669E2-454B-459A-899A-BE042B1880E2}" destId="{25E0BE28-FB12-4FDD-A703-90767BA8D1EA}" srcOrd="3" destOrd="0" parTransId="{A00B05B6-D9DA-418E-B6E7-C24FE5E0A4A5}" sibTransId="{DC77B0C0-D534-4FA3-991B-266CBB03F96A}"/>
    <dgm:cxn modelId="{65348AB1-5A4E-4087-B063-CA613BC8CC04}" type="presParOf" srcId="{C1BA0AE1-BEC5-4B68-8895-DC92CC3905D5}" destId="{3092B535-5B8A-4D73-8130-BFCF6E478859}" srcOrd="0" destOrd="0" presId="urn:microsoft.com/office/officeart/2005/8/layout/default"/>
    <dgm:cxn modelId="{8196B724-D21C-4FF4-BC72-BCBA2539FD1C}" type="presParOf" srcId="{C1BA0AE1-BEC5-4B68-8895-DC92CC3905D5}" destId="{308DB136-DE8D-42CF-877D-ECD57457469A}" srcOrd="1" destOrd="0" presId="urn:microsoft.com/office/officeart/2005/8/layout/default"/>
    <dgm:cxn modelId="{0787C1C1-8630-436F-97C5-68995FF80CCF}" type="presParOf" srcId="{C1BA0AE1-BEC5-4B68-8895-DC92CC3905D5}" destId="{4AD2FCC7-7BC9-46F4-AD31-B54A2DE1E8F8}" srcOrd="2" destOrd="0" presId="urn:microsoft.com/office/officeart/2005/8/layout/default"/>
    <dgm:cxn modelId="{3FFCDA93-D428-4AD2-A2E5-B10BF7FABD36}" type="presParOf" srcId="{C1BA0AE1-BEC5-4B68-8895-DC92CC3905D5}" destId="{DD725DEC-3568-4517-A806-D4BC0E1D5998}" srcOrd="3" destOrd="0" presId="urn:microsoft.com/office/officeart/2005/8/layout/default"/>
    <dgm:cxn modelId="{F5346179-4B22-4EE3-97E4-1BCE71227500}" type="presParOf" srcId="{C1BA0AE1-BEC5-4B68-8895-DC92CC3905D5}" destId="{0BEB9660-9E25-4229-9CF5-FECDBF896EE9}" srcOrd="4" destOrd="0" presId="urn:microsoft.com/office/officeart/2005/8/layout/default"/>
    <dgm:cxn modelId="{E4AF35D3-D07E-43F3-9F7A-237A6EF36F23}" type="presParOf" srcId="{C1BA0AE1-BEC5-4B68-8895-DC92CC3905D5}" destId="{FC236E92-8218-4B2A-A216-D17BC6FD3611}" srcOrd="5" destOrd="0" presId="urn:microsoft.com/office/officeart/2005/8/layout/default"/>
    <dgm:cxn modelId="{FFBC8DA6-DDCE-4A2F-A2A5-BC279119E82A}" type="presParOf" srcId="{C1BA0AE1-BEC5-4B68-8895-DC92CC3905D5}" destId="{EA9C3A3B-586B-4B0B-8FB2-7BF4EFB743C7}" srcOrd="6" destOrd="0" presId="urn:microsoft.com/office/officeart/2005/8/layout/default"/>
    <dgm:cxn modelId="{C6F0C499-5F47-4412-A3C5-4072BA4B85CC}" type="presParOf" srcId="{C1BA0AE1-BEC5-4B68-8895-DC92CC3905D5}" destId="{0A6EBC72-9F49-4D7E-9C58-E7AA36B354A4}" srcOrd="7" destOrd="0" presId="urn:microsoft.com/office/officeart/2005/8/layout/default"/>
    <dgm:cxn modelId="{CE909900-FF50-4F57-BBC2-688C2644CE0E}" type="presParOf" srcId="{C1BA0AE1-BEC5-4B68-8895-DC92CC3905D5}" destId="{09C0C3AE-DEE9-4C4D-9F54-E9FB3E58D652}" srcOrd="8" destOrd="0" presId="urn:microsoft.com/office/officeart/2005/8/layout/default"/>
    <dgm:cxn modelId="{9589EBE6-34FA-4B19-BE0B-3F899EDF6078}" type="presParOf" srcId="{C1BA0AE1-BEC5-4B68-8895-DC92CC3905D5}" destId="{E0B5EC5C-2F4B-4FA1-802C-7A180ED74179}" srcOrd="9" destOrd="0" presId="urn:microsoft.com/office/officeart/2005/8/layout/default"/>
    <dgm:cxn modelId="{A2D1FD38-237C-46C0-9A39-69FB0D385A2B}" type="presParOf" srcId="{C1BA0AE1-BEC5-4B68-8895-DC92CC3905D5}" destId="{41332B01-6687-4B17-ADE2-3CF215442B4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455BFF-025D-4B9A-A24A-9448823230DA}"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C75A7DCE-359C-441F-8DC7-904BCBF1E7AF}">
      <dgm:prSet/>
      <dgm:spPr/>
      <dgm:t>
        <a:bodyPr/>
        <a:lstStyle/>
        <a:p>
          <a:pPr>
            <a:defRPr cap="all"/>
          </a:pPr>
          <a:r>
            <a:rPr lang="en-US" dirty="0"/>
            <a:t>Segment and Analyze Data viewed through Equity Prism</a:t>
          </a:r>
        </a:p>
      </dgm:t>
    </dgm:pt>
    <dgm:pt modelId="{1D5FEB42-FA43-4911-91F5-5964F919B0B8}" type="parTrans" cxnId="{D2F3A7BF-0D58-419D-A8B2-9FA4C0DAFC66}">
      <dgm:prSet/>
      <dgm:spPr/>
      <dgm:t>
        <a:bodyPr/>
        <a:lstStyle/>
        <a:p>
          <a:endParaRPr lang="en-US"/>
        </a:p>
      </dgm:t>
    </dgm:pt>
    <dgm:pt modelId="{19CD24D6-A2AF-420D-AFEF-12148A2112A1}" type="sibTrans" cxnId="{D2F3A7BF-0D58-419D-A8B2-9FA4C0DAFC66}">
      <dgm:prSet/>
      <dgm:spPr/>
      <dgm:t>
        <a:bodyPr/>
        <a:lstStyle/>
        <a:p>
          <a:endParaRPr lang="en-US"/>
        </a:p>
      </dgm:t>
    </dgm:pt>
    <dgm:pt modelId="{1D6C325E-7E7A-4AA1-B288-346CC92B397A}">
      <dgm:prSet/>
      <dgm:spPr/>
      <dgm:t>
        <a:bodyPr/>
        <a:lstStyle/>
        <a:p>
          <a:pPr>
            <a:defRPr cap="all"/>
          </a:pPr>
          <a:r>
            <a:rPr lang="en-US" dirty="0"/>
            <a:t>Educate and Train Campus Community</a:t>
          </a:r>
        </a:p>
      </dgm:t>
    </dgm:pt>
    <dgm:pt modelId="{294DA052-1537-47CC-95CF-DDF5280E8220}" type="parTrans" cxnId="{A52DB343-6C52-481C-97AE-07D5009FE62D}">
      <dgm:prSet/>
      <dgm:spPr/>
      <dgm:t>
        <a:bodyPr/>
        <a:lstStyle/>
        <a:p>
          <a:endParaRPr lang="en-US"/>
        </a:p>
      </dgm:t>
    </dgm:pt>
    <dgm:pt modelId="{0A6A1916-7B11-4D7F-B010-7E0973148D19}" type="sibTrans" cxnId="{A52DB343-6C52-481C-97AE-07D5009FE62D}">
      <dgm:prSet/>
      <dgm:spPr/>
      <dgm:t>
        <a:bodyPr/>
        <a:lstStyle/>
        <a:p>
          <a:endParaRPr lang="en-US"/>
        </a:p>
      </dgm:t>
    </dgm:pt>
    <dgm:pt modelId="{84FB6114-A3AB-42A6-9FD1-A663EE543590}">
      <dgm:prSet/>
      <dgm:spPr/>
      <dgm:t>
        <a:bodyPr/>
        <a:lstStyle/>
        <a:p>
          <a:pPr>
            <a:defRPr cap="all"/>
          </a:pPr>
          <a:r>
            <a:rPr lang="en-US" dirty="0"/>
            <a:t>Connect Students with Community Resources</a:t>
          </a:r>
        </a:p>
      </dgm:t>
    </dgm:pt>
    <dgm:pt modelId="{0E7D5890-8F3B-4FB8-8AEC-1798F63549DA}" type="parTrans" cxnId="{FAEAE869-6C8F-4AD2-92FE-48B37649FABE}">
      <dgm:prSet/>
      <dgm:spPr/>
      <dgm:t>
        <a:bodyPr/>
        <a:lstStyle/>
        <a:p>
          <a:endParaRPr lang="en-US"/>
        </a:p>
      </dgm:t>
    </dgm:pt>
    <dgm:pt modelId="{58AFB444-D012-4F41-BF58-99211817DC02}" type="sibTrans" cxnId="{FAEAE869-6C8F-4AD2-92FE-48B37649FABE}">
      <dgm:prSet/>
      <dgm:spPr/>
      <dgm:t>
        <a:bodyPr/>
        <a:lstStyle/>
        <a:p>
          <a:endParaRPr lang="en-US"/>
        </a:p>
      </dgm:t>
    </dgm:pt>
    <dgm:pt modelId="{4190CC23-987B-4EDC-B1D3-4D6425B28752}">
      <dgm:prSet/>
      <dgm:spPr/>
      <dgm:t>
        <a:bodyPr/>
        <a:lstStyle/>
        <a:p>
          <a:pPr>
            <a:defRPr cap="all"/>
          </a:pPr>
          <a:r>
            <a:rPr lang="en-US" dirty="0"/>
            <a:t>Enhance Visibility of Financial and Employment Options</a:t>
          </a:r>
        </a:p>
      </dgm:t>
    </dgm:pt>
    <dgm:pt modelId="{BC58CF43-55C7-4EC1-BA46-D01C9130488F}" type="parTrans" cxnId="{98B79B70-A247-497C-8ADB-3A11E714C2C1}">
      <dgm:prSet/>
      <dgm:spPr/>
      <dgm:t>
        <a:bodyPr/>
        <a:lstStyle/>
        <a:p>
          <a:endParaRPr lang="en-US"/>
        </a:p>
      </dgm:t>
    </dgm:pt>
    <dgm:pt modelId="{98C696E0-AABF-43DF-9ED4-80D8FFD52290}" type="sibTrans" cxnId="{98B79B70-A247-497C-8ADB-3A11E714C2C1}">
      <dgm:prSet/>
      <dgm:spPr/>
      <dgm:t>
        <a:bodyPr/>
        <a:lstStyle/>
        <a:p>
          <a:endParaRPr lang="en-US"/>
        </a:p>
      </dgm:t>
    </dgm:pt>
    <dgm:pt modelId="{8A3736E1-8669-467D-910D-7662FCC685BA}">
      <dgm:prSet/>
      <dgm:spPr/>
      <dgm:t>
        <a:bodyPr/>
        <a:lstStyle/>
        <a:p>
          <a:pPr>
            <a:defRPr cap="all"/>
          </a:pPr>
          <a:r>
            <a:rPr lang="en-US" dirty="0"/>
            <a:t>Perforate Administrative </a:t>
          </a:r>
          <a:r>
            <a:rPr lang="en-US" dirty="0">
              <a:latin typeface="Arial" panose="020B0604020202020204"/>
            </a:rPr>
            <a:t>Silos</a:t>
          </a:r>
          <a:endParaRPr lang="en-US" dirty="0"/>
        </a:p>
      </dgm:t>
    </dgm:pt>
    <dgm:pt modelId="{DFACE593-6518-4D55-AEFE-7DCF2E8DED84}" type="parTrans" cxnId="{7B6F959A-7F87-4693-A32E-AA4A3A08C447}">
      <dgm:prSet/>
      <dgm:spPr/>
      <dgm:t>
        <a:bodyPr/>
        <a:lstStyle/>
        <a:p>
          <a:endParaRPr lang="en-US"/>
        </a:p>
      </dgm:t>
    </dgm:pt>
    <dgm:pt modelId="{F6A94EDD-7C32-4678-B689-AC45C9AE051F}" type="sibTrans" cxnId="{7B6F959A-7F87-4693-A32E-AA4A3A08C447}">
      <dgm:prSet/>
      <dgm:spPr/>
      <dgm:t>
        <a:bodyPr/>
        <a:lstStyle/>
        <a:p>
          <a:endParaRPr lang="en-US"/>
        </a:p>
      </dgm:t>
    </dgm:pt>
    <dgm:pt modelId="{00F102B4-B40A-444C-A478-74FC0F55C56D}">
      <dgm:prSet/>
      <dgm:spPr/>
      <dgm:t>
        <a:bodyPr/>
        <a:lstStyle/>
        <a:p>
          <a:pPr>
            <a:defRPr cap="all"/>
          </a:pPr>
          <a:r>
            <a:rPr lang="en-US" dirty="0"/>
            <a:t>Ensure Availability of Emergency Funds </a:t>
          </a:r>
        </a:p>
      </dgm:t>
    </dgm:pt>
    <dgm:pt modelId="{A878AE0E-4ED5-45A1-872C-CA0779F3F1B8}" type="parTrans" cxnId="{6DD5F0E2-2D48-4089-B474-0BC8E1981C52}">
      <dgm:prSet/>
      <dgm:spPr/>
      <dgm:t>
        <a:bodyPr/>
        <a:lstStyle/>
        <a:p>
          <a:endParaRPr lang="en-US"/>
        </a:p>
      </dgm:t>
    </dgm:pt>
    <dgm:pt modelId="{E516A69D-6910-447E-A651-97E7CF146CE3}" type="sibTrans" cxnId="{6DD5F0E2-2D48-4089-B474-0BC8E1981C52}">
      <dgm:prSet/>
      <dgm:spPr/>
      <dgm:t>
        <a:bodyPr/>
        <a:lstStyle/>
        <a:p>
          <a:endParaRPr lang="en-US"/>
        </a:p>
      </dgm:t>
    </dgm:pt>
    <dgm:pt modelId="{843F5397-4A33-4319-9304-552162D7B5F0}">
      <dgm:prSet/>
      <dgm:spPr/>
      <dgm:t>
        <a:bodyPr/>
        <a:lstStyle/>
        <a:p>
          <a:pPr>
            <a:defRPr cap="all"/>
          </a:pPr>
          <a:r>
            <a:rPr lang="en-US" dirty="0"/>
            <a:t>Conduct a Student Journey Audit</a:t>
          </a:r>
        </a:p>
      </dgm:t>
    </dgm:pt>
    <dgm:pt modelId="{D81379C8-2180-4A1F-BD88-429A58BFE718}" type="parTrans" cxnId="{E3ECBB87-2B7D-47F3-82EB-811521F7E645}">
      <dgm:prSet/>
      <dgm:spPr/>
      <dgm:t>
        <a:bodyPr/>
        <a:lstStyle/>
        <a:p>
          <a:endParaRPr lang="en-US"/>
        </a:p>
      </dgm:t>
    </dgm:pt>
    <dgm:pt modelId="{46380986-4E63-41D2-A1D6-E7FE570B2A5C}" type="sibTrans" cxnId="{E3ECBB87-2B7D-47F3-82EB-811521F7E645}">
      <dgm:prSet/>
      <dgm:spPr/>
      <dgm:t>
        <a:bodyPr/>
        <a:lstStyle/>
        <a:p>
          <a:endParaRPr lang="en-US"/>
        </a:p>
      </dgm:t>
    </dgm:pt>
    <dgm:pt modelId="{51B0562F-C2B2-4A13-8CED-23E855E22525}">
      <dgm:prSet/>
      <dgm:spPr/>
      <dgm:t>
        <a:bodyPr/>
        <a:lstStyle/>
        <a:p>
          <a:pPr>
            <a:defRPr cap="all"/>
          </a:pPr>
          <a:r>
            <a:rPr lang="en-US" dirty="0"/>
            <a:t>Re-examine Institutional Billing/ Debt Policies</a:t>
          </a:r>
        </a:p>
      </dgm:t>
    </dgm:pt>
    <dgm:pt modelId="{5BA85538-FA8E-4D6A-8EA7-8CBB1FAE9C6F}" type="parTrans" cxnId="{4214B94C-4942-42B0-90E6-0B794421ACE3}">
      <dgm:prSet/>
      <dgm:spPr/>
      <dgm:t>
        <a:bodyPr/>
        <a:lstStyle/>
        <a:p>
          <a:endParaRPr lang="en-US"/>
        </a:p>
      </dgm:t>
    </dgm:pt>
    <dgm:pt modelId="{40598EAD-01C3-4242-9047-E2F249EE016A}" type="sibTrans" cxnId="{4214B94C-4942-42B0-90E6-0B794421ACE3}">
      <dgm:prSet/>
      <dgm:spPr/>
      <dgm:t>
        <a:bodyPr/>
        <a:lstStyle/>
        <a:p>
          <a:endParaRPr lang="en-US"/>
        </a:p>
      </dgm:t>
    </dgm:pt>
    <dgm:pt modelId="{9245D55C-AA14-4719-9685-56E2CD49D85C}" type="pres">
      <dgm:prSet presAssocID="{AE455BFF-025D-4B9A-A24A-9448823230DA}" presName="root" presStyleCnt="0">
        <dgm:presLayoutVars>
          <dgm:dir/>
          <dgm:resizeHandles val="exact"/>
        </dgm:presLayoutVars>
      </dgm:prSet>
      <dgm:spPr/>
    </dgm:pt>
    <dgm:pt modelId="{0246EF4B-2FDF-4122-BA42-673B4F6CE2EB}" type="pres">
      <dgm:prSet presAssocID="{C75A7DCE-359C-441F-8DC7-904BCBF1E7AF}" presName="compNode" presStyleCnt="0"/>
      <dgm:spPr/>
    </dgm:pt>
    <dgm:pt modelId="{F0C3F2D7-7EBB-4C45-BBB5-CA75697760ED}" type="pres">
      <dgm:prSet presAssocID="{C75A7DCE-359C-441F-8DC7-904BCBF1E7AF}" presName="iconBgRect" presStyleLbl="bgShp" presStyleIdx="0" presStyleCnt="8"/>
      <dgm:spPr/>
    </dgm:pt>
    <dgm:pt modelId="{0CB16EF6-534B-4F52-8DDB-FFEE1B1D0026}" type="pres">
      <dgm:prSet presAssocID="{C75A7DCE-359C-441F-8DC7-904BCBF1E7AF}"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18EDE769-BA01-4557-ABE7-5CEC001CBCAD}" type="pres">
      <dgm:prSet presAssocID="{C75A7DCE-359C-441F-8DC7-904BCBF1E7AF}" presName="spaceRect" presStyleCnt="0"/>
      <dgm:spPr/>
    </dgm:pt>
    <dgm:pt modelId="{C4062EE5-2ED6-4351-A5BC-C0748C80A245}" type="pres">
      <dgm:prSet presAssocID="{C75A7DCE-359C-441F-8DC7-904BCBF1E7AF}" presName="textRect" presStyleLbl="revTx" presStyleIdx="0" presStyleCnt="8">
        <dgm:presLayoutVars>
          <dgm:chMax val="1"/>
          <dgm:chPref val="1"/>
        </dgm:presLayoutVars>
      </dgm:prSet>
      <dgm:spPr/>
    </dgm:pt>
    <dgm:pt modelId="{6E132432-B729-4A70-958C-ADDC62DFC0E5}" type="pres">
      <dgm:prSet presAssocID="{19CD24D6-A2AF-420D-AFEF-12148A2112A1}" presName="sibTrans" presStyleCnt="0"/>
      <dgm:spPr/>
    </dgm:pt>
    <dgm:pt modelId="{9104D02F-C829-422F-B27F-EA462B34417F}" type="pres">
      <dgm:prSet presAssocID="{1D6C325E-7E7A-4AA1-B288-346CC92B397A}" presName="compNode" presStyleCnt="0"/>
      <dgm:spPr/>
    </dgm:pt>
    <dgm:pt modelId="{223B0D7C-C094-474D-87DE-2A339CAA89C7}" type="pres">
      <dgm:prSet presAssocID="{1D6C325E-7E7A-4AA1-B288-346CC92B397A}" presName="iconBgRect" presStyleLbl="bgShp" presStyleIdx="1" presStyleCnt="8"/>
      <dgm:spPr/>
    </dgm:pt>
    <dgm:pt modelId="{557FC85B-DAA5-4645-BA8A-C9AEA111B3F7}" type="pres">
      <dgm:prSet presAssocID="{1D6C325E-7E7A-4AA1-B288-346CC92B397A}"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795FEFF6-1254-4736-8058-F3C7930F28FE}" type="pres">
      <dgm:prSet presAssocID="{1D6C325E-7E7A-4AA1-B288-346CC92B397A}" presName="spaceRect" presStyleCnt="0"/>
      <dgm:spPr/>
    </dgm:pt>
    <dgm:pt modelId="{2CBD2BB0-3645-47B8-95FB-CFD284EFF12E}" type="pres">
      <dgm:prSet presAssocID="{1D6C325E-7E7A-4AA1-B288-346CC92B397A}" presName="textRect" presStyleLbl="revTx" presStyleIdx="1" presStyleCnt="8">
        <dgm:presLayoutVars>
          <dgm:chMax val="1"/>
          <dgm:chPref val="1"/>
        </dgm:presLayoutVars>
      </dgm:prSet>
      <dgm:spPr/>
    </dgm:pt>
    <dgm:pt modelId="{7566948F-3E95-4F5C-884C-71B26A45674C}" type="pres">
      <dgm:prSet presAssocID="{0A6A1916-7B11-4D7F-B010-7E0973148D19}" presName="sibTrans" presStyleCnt="0"/>
      <dgm:spPr/>
    </dgm:pt>
    <dgm:pt modelId="{61A536D6-F516-449C-8E1E-37950A902482}" type="pres">
      <dgm:prSet presAssocID="{84FB6114-A3AB-42A6-9FD1-A663EE543590}" presName="compNode" presStyleCnt="0"/>
      <dgm:spPr/>
    </dgm:pt>
    <dgm:pt modelId="{855F00C6-3148-4476-ADA2-C0DACC55401A}" type="pres">
      <dgm:prSet presAssocID="{84FB6114-A3AB-42A6-9FD1-A663EE543590}" presName="iconBgRect" presStyleLbl="bgShp" presStyleIdx="2" presStyleCnt="8"/>
      <dgm:spPr/>
    </dgm:pt>
    <dgm:pt modelId="{9FB15610-2BDD-4B3F-BEC0-DB2626CB8A8B}" type="pres">
      <dgm:prSet presAssocID="{84FB6114-A3AB-42A6-9FD1-A663EE543590}"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C44FD5E3-726A-4AEB-9415-CD065F96F0DC}" type="pres">
      <dgm:prSet presAssocID="{84FB6114-A3AB-42A6-9FD1-A663EE543590}" presName="spaceRect" presStyleCnt="0"/>
      <dgm:spPr/>
    </dgm:pt>
    <dgm:pt modelId="{58D5BD90-A198-4459-9928-BF7A53A056EA}" type="pres">
      <dgm:prSet presAssocID="{84FB6114-A3AB-42A6-9FD1-A663EE543590}" presName="textRect" presStyleLbl="revTx" presStyleIdx="2" presStyleCnt="8">
        <dgm:presLayoutVars>
          <dgm:chMax val="1"/>
          <dgm:chPref val="1"/>
        </dgm:presLayoutVars>
      </dgm:prSet>
      <dgm:spPr/>
    </dgm:pt>
    <dgm:pt modelId="{2BD0BC01-531A-4840-8A0E-5BA19D2DD2B5}" type="pres">
      <dgm:prSet presAssocID="{58AFB444-D012-4F41-BF58-99211817DC02}" presName="sibTrans" presStyleCnt="0"/>
      <dgm:spPr/>
    </dgm:pt>
    <dgm:pt modelId="{269D70AC-72DB-48D4-AC85-F21F500A79EE}" type="pres">
      <dgm:prSet presAssocID="{4190CC23-987B-4EDC-B1D3-4D6425B28752}" presName="compNode" presStyleCnt="0"/>
      <dgm:spPr/>
    </dgm:pt>
    <dgm:pt modelId="{4011B7C9-2284-4D71-97CF-8367AAA7E074}" type="pres">
      <dgm:prSet presAssocID="{4190CC23-987B-4EDC-B1D3-4D6425B28752}" presName="iconBgRect" presStyleLbl="bgShp" presStyleIdx="3" presStyleCnt="8"/>
      <dgm:spPr/>
    </dgm:pt>
    <dgm:pt modelId="{34145720-A258-4AC3-A573-05718291DA3D}" type="pres">
      <dgm:prSet presAssocID="{4190CC23-987B-4EDC-B1D3-4D6425B28752}"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03F824E9-68FC-4C59-911D-53D9962345D1}" type="pres">
      <dgm:prSet presAssocID="{4190CC23-987B-4EDC-B1D3-4D6425B28752}" presName="spaceRect" presStyleCnt="0"/>
      <dgm:spPr/>
    </dgm:pt>
    <dgm:pt modelId="{AB185A47-0040-48EE-B22D-BB98D51FA082}" type="pres">
      <dgm:prSet presAssocID="{4190CC23-987B-4EDC-B1D3-4D6425B28752}" presName="textRect" presStyleLbl="revTx" presStyleIdx="3" presStyleCnt="8">
        <dgm:presLayoutVars>
          <dgm:chMax val="1"/>
          <dgm:chPref val="1"/>
        </dgm:presLayoutVars>
      </dgm:prSet>
      <dgm:spPr/>
    </dgm:pt>
    <dgm:pt modelId="{7289732D-53C1-417C-9EE1-EA407AC4282A}" type="pres">
      <dgm:prSet presAssocID="{98C696E0-AABF-43DF-9ED4-80D8FFD52290}" presName="sibTrans" presStyleCnt="0"/>
      <dgm:spPr/>
    </dgm:pt>
    <dgm:pt modelId="{2F913C39-ACC2-4200-A140-8383E318804B}" type="pres">
      <dgm:prSet presAssocID="{8A3736E1-8669-467D-910D-7662FCC685BA}" presName="compNode" presStyleCnt="0"/>
      <dgm:spPr/>
    </dgm:pt>
    <dgm:pt modelId="{45237061-EA52-48E5-88F7-740BD565B4E5}" type="pres">
      <dgm:prSet presAssocID="{8A3736E1-8669-467D-910D-7662FCC685BA}" presName="iconBgRect" presStyleLbl="bgShp" presStyleIdx="4" presStyleCnt="8"/>
      <dgm:spPr/>
    </dgm:pt>
    <dgm:pt modelId="{856E2E53-20E6-4BF5-B406-C89EF03FF280}" type="pres">
      <dgm:prSet presAssocID="{8A3736E1-8669-467D-910D-7662FCC685BA}"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nk"/>
        </a:ext>
      </dgm:extLst>
    </dgm:pt>
    <dgm:pt modelId="{91F4CA5A-0B93-4FA8-BF0A-E11B81BD8B27}" type="pres">
      <dgm:prSet presAssocID="{8A3736E1-8669-467D-910D-7662FCC685BA}" presName="spaceRect" presStyleCnt="0"/>
      <dgm:spPr/>
    </dgm:pt>
    <dgm:pt modelId="{9ACB8355-1431-4D10-A69B-BA15C6E96AE1}" type="pres">
      <dgm:prSet presAssocID="{8A3736E1-8669-467D-910D-7662FCC685BA}" presName="textRect" presStyleLbl="revTx" presStyleIdx="4" presStyleCnt="8">
        <dgm:presLayoutVars>
          <dgm:chMax val="1"/>
          <dgm:chPref val="1"/>
        </dgm:presLayoutVars>
      </dgm:prSet>
      <dgm:spPr/>
    </dgm:pt>
    <dgm:pt modelId="{B36958B3-A8DE-4591-9189-DEA19F2EEAC2}" type="pres">
      <dgm:prSet presAssocID="{F6A94EDD-7C32-4678-B689-AC45C9AE051F}" presName="sibTrans" presStyleCnt="0"/>
      <dgm:spPr/>
    </dgm:pt>
    <dgm:pt modelId="{99867FE9-4B96-4E1A-8CE5-AB23DF74E4BC}" type="pres">
      <dgm:prSet presAssocID="{00F102B4-B40A-444C-A478-74FC0F55C56D}" presName="compNode" presStyleCnt="0"/>
      <dgm:spPr/>
    </dgm:pt>
    <dgm:pt modelId="{E01B5768-3EC5-4FFB-9126-EF84BE648C69}" type="pres">
      <dgm:prSet presAssocID="{00F102B4-B40A-444C-A478-74FC0F55C56D}" presName="iconBgRect" presStyleLbl="bgShp" presStyleIdx="5" presStyleCnt="8"/>
      <dgm:spPr/>
    </dgm:pt>
    <dgm:pt modelId="{B8E1BDC5-0B41-43E4-A85A-F38C27B6A1C4}" type="pres">
      <dgm:prSet presAssocID="{00F102B4-B40A-444C-A478-74FC0F55C56D}"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iggy Bank"/>
        </a:ext>
      </dgm:extLst>
    </dgm:pt>
    <dgm:pt modelId="{D44B1864-83D9-42AA-B841-9E2A03430848}" type="pres">
      <dgm:prSet presAssocID="{00F102B4-B40A-444C-A478-74FC0F55C56D}" presName="spaceRect" presStyleCnt="0"/>
      <dgm:spPr/>
    </dgm:pt>
    <dgm:pt modelId="{BD21401B-D415-4470-B5F9-B0F685E7F3D8}" type="pres">
      <dgm:prSet presAssocID="{00F102B4-B40A-444C-A478-74FC0F55C56D}" presName="textRect" presStyleLbl="revTx" presStyleIdx="5" presStyleCnt="8">
        <dgm:presLayoutVars>
          <dgm:chMax val="1"/>
          <dgm:chPref val="1"/>
        </dgm:presLayoutVars>
      </dgm:prSet>
      <dgm:spPr/>
    </dgm:pt>
    <dgm:pt modelId="{DC13550B-C867-4238-83FF-10C986CF95AD}" type="pres">
      <dgm:prSet presAssocID="{E516A69D-6910-447E-A651-97E7CF146CE3}" presName="sibTrans" presStyleCnt="0"/>
      <dgm:spPr/>
    </dgm:pt>
    <dgm:pt modelId="{A776CE54-3164-4997-A13C-F178DA39B460}" type="pres">
      <dgm:prSet presAssocID="{843F5397-4A33-4319-9304-552162D7B5F0}" presName="compNode" presStyleCnt="0"/>
      <dgm:spPr/>
    </dgm:pt>
    <dgm:pt modelId="{799920AB-CF53-467A-83CD-D2915E366C79}" type="pres">
      <dgm:prSet presAssocID="{843F5397-4A33-4319-9304-552162D7B5F0}" presName="iconBgRect" presStyleLbl="bgShp" presStyleIdx="6" presStyleCnt="8"/>
      <dgm:spPr/>
    </dgm:pt>
    <dgm:pt modelId="{CCA81B31-DEF0-42F5-8BA1-D462D5F16B55}" type="pres">
      <dgm:prSet presAssocID="{843F5397-4A33-4319-9304-552162D7B5F0}"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agnifying glass"/>
        </a:ext>
      </dgm:extLst>
    </dgm:pt>
    <dgm:pt modelId="{358C49A3-E88D-46BD-A2C7-6090E9FA57C2}" type="pres">
      <dgm:prSet presAssocID="{843F5397-4A33-4319-9304-552162D7B5F0}" presName="spaceRect" presStyleCnt="0"/>
      <dgm:spPr/>
    </dgm:pt>
    <dgm:pt modelId="{1CE6FB96-5A06-4EAB-AE3A-9DA61C66F68D}" type="pres">
      <dgm:prSet presAssocID="{843F5397-4A33-4319-9304-552162D7B5F0}" presName="textRect" presStyleLbl="revTx" presStyleIdx="6" presStyleCnt="8">
        <dgm:presLayoutVars>
          <dgm:chMax val="1"/>
          <dgm:chPref val="1"/>
        </dgm:presLayoutVars>
      </dgm:prSet>
      <dgm:spPr/>
    </dgm:pt>
    <dgm:pt modelId="{FD102E19-0BE5-4129-82EF-8B679827C62B}" type="pres">
      <dgm:prSet presAssocID="{46380986-4E63-41D2-A1D6-E7FE570B2A5C}" presName="sibTrans" presStyleCnt="0"/>
      <dgm:spPr/>
    </dgm:pt>
    <dgm:pt modelId="{704E37BA-40E3-4E29-A132-E71D63628B5A}" type="pres">
      <dgm:prSet presAssocID="{51B0562F-C2B2-4A13-8CED-23E855E22525}" presName="compNode" presStyleCnt="0"/>
      <dgm:spPr/>
    </dgm:pt>
    <dgm:pt modelId="{D3CDA37B-15AB-482A-AB02-820BEF1A87A4}" type="pres">
      <dgm:prSet presAssocID="{51B0562F-C2B2-4A13-8CED-23E855E22525}" presName="iconBgRect" presStyleLbl="bgShp" presStyleIdx="7" presStyleCnt="8"/>
      <dgm:spPr/>
    </dgm:pt>
    <dgm:pt modelId="{C75C1839-ADBE-4632-9D6D-145E385603B0}" type="pres">
      <dgm:prSet presAssocID="{51B0562F-C2B2-4A13-8CED-23E855E22525}"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Credit card"/>
        </a:ext>
      </dgm:extLst>
    </dgm:pt>
    <dgm:pt modelId="{FF929BBC-C106-4275-AF7A-2622A6F20977}" type="pres">
      <dgm:prSet presAssocID="{51B0562F-C2B2-4A13-8CED-23E855E22525}" presName="spaceRect" presStyleCnt="0"/>
      <dgm:spPr/>
    </dgm:pt>
    <dgm:pt modelId="{5798FCE2-C792-41BD-A491-E8EEBA704C7A}" type="pres">
      <dgm:prSet presAssocID="{51B0562F-C2B2-4A13-8CED-23E855E22525}" presName="textRect" presStyleLbl="revTx" presStyleIdx="7" presStyleCnt="8">
        <dgm:presLayoutVars>
          <dgm:chMax val="1"/>
          <dgm:chPref val="1"/>
        </dgm:presLayoutVars>
      </dgm:prSet>
      <dgm:spPr/>
    </dgm:pt>
  </dgm:ptLst>
  <dgm:cxnLst>
    <dgm:cxn modelId="{97E3FA02-4903-4B14-9ED6-80025A17EC16}" type="presOf" srcId="{4190CC23-987B-4EDC-B1D3-4D6425B28752}" destId="{AB185A47-0040-48EE-B22D-BB98D51FA082}" srcOrd="0" destOrd="0" presId="urn:microsoft.com/office/officeart/2018/5/layout/IconCircleLabelList"/>
    <dgm:cxn modelId="{919CC016-7D37-48B2-97EA-72A060938FD4}" type="presOf" srcId="{00F102B4-B40A-444C-A478-74FC0F55C56D}" destId="{BD21401B-D415-4470-B5F9-B0F685E7F3D8}" srcOrd="0" destOrd="0" presId="urn:microsoft.com/office/officeart/2018/5/layout/IconCircleLabelList"/>
    <dgm:cxn modelId="{A52DB343-6C52-481C-97AE-07D5009FE62D}" srcId="{AE455BFF-025D-4B9A-A24A-9448823230DA}" destId="{1D6C325E-7E7A-4AA1-B288-346CC92B397A}" srcOrd="1" destOrd="0" parTransId="{294DA052-1537-47CC-95CF-DDF5280E8220}" sibTransId="{0A6A1916-7B11-4D7F-B010-7E0973148D19}"/>
    <dgm:cxn modelId="{FAEAE869-6C8F-4AD2-92FE-48B37649FABE}" srcId="{AE455BFF-025D-4B9A-A24A-9448823230DA}" destId="{84FB6114-A3AB-42A6-9FD1-A663EE543590}" srcOrd="2" destOrd="0" parTransId="{0E7D5890-8F3B-4FB8-8AEC-1798F63549DA}" sibTransId="{58AFB444-D012-4F41-BF58-99211817DC02}"/>
    <dgm:cxn modelId="{4214B94C-4942-42B0-90E6-0B794421ACE3}" srcId="{AE455BFF-025D-4B9A-A24A-9448823230DA}" destId="{51B0562F-C2B2-4A13-8CED-23E855E22525}" srcOrd="7" destOrd="0" parTransId="{5BA85538-FA8E-4D6A-8EA7-8CBB1FAE9C6F}" sibTransId="{40598EAD-01C3-4242-9047-E2F249EE016A}"/>
    <dgm:cxn modelId="{0CD1166E-E008-4A4B-AFC5-F1784367D90D}" type="presOf" srcId="{843F5397-4A33-4319-9304-552162D7B5F0}" destId="{1CE6FB96-5A06-4EAB-AE3A-9DA61C66F68D}" srcOrd="0" destOrd="0" presId="urn:microsoft.com/office/officeart/2018/5/layout/IconCircleLabelList"/>
    <dgm:cxn modelId="{98B79B70-A247-497C-8ADB-3A11E714C2C1}" srcId="{AE455BFF-025D-4B9A-A24A-9448823230DA}" destId="{4190CC23-987B-4EDC-B1D3-4D6425B28752}" srcOrd="3" destOrd="0" parTransId="{BC58CF43-55C7-4EC1-BA46-D01C9130488F}" sibTransId="{98C696E0-AABF-43DF-9ED4-80D8FFD52290}"/>
    <dgm:cxn modelId="{22BDF478-2F0A-4A2E-A0EA-D8B656F57B1C}" type="presOf" srcId="{84FB6114-A3AB-42A6-9FD1-A663EE543590}" destId="{58D5BD90-A198-4459-9928-BF7A53A056EA}" srcOrd="0" destOrd="0" presId="urn:microsoft.com/office/officeart/2018/5/layout/IconCircleLabelList"/>
    <dgm:cxn modelId="{E3ECBB87-2B7D-47F3-82EB-811521F7E645}" srcId="{AE455BFF-025D-4B9A-A24A-9448823230DA}" destId="{843F5397-4A33-4319-9304-552162D7B5F0}" srcOrd="6" destOrd="0" parTransId="{D81379C8-2180-4A1F-BD88-429A58BFE718}" sibTransId="{46380986-4E63-41D2-A1D6-E7FE570B2A5C}"/>
    <dgm:cxn modelId="{7312C18E-1E72-4A8E-81FF-C9E82167434D}" type="presOf" srcId="{C75A7DCE-359C-441F-8DC7-904BCBF1E7AF}" destId="{C4062EE5-2ED6-4351-A5BC-C0748C80A245}" srcOrd="0" destOrd="0" presId="urn:microsoft.com/office/officeart/2018/5/layout/IconCircleLabelList"/>
    <dgm:cxn modelId="{85084D98-1351-4D3B-9AD2-E898763ADA50}" type="presOf" srcId="{51B0562F-C2B2-4A13-8CED-23E855E22525}" destId="{5798FCE2-C792-41BD-A491-E8EEBA704C7A}" srcOrd="0" destOrd="0" presId="urn:microsoft.com/office/officeart/2018/5/layout/IconCircleLabelList"/>
    <dgm:cxn modelId="{7B6F959A-7F87-4693-A32E-AA4A3A08C447}" srcId="{AE455BFF-025D-4B9A-A24A-9448823230DA}" destId="{8A3736E1-8669-467D-910D-7662FCC685BA}" srcOrd="4" destOrd="0" parTransId="{DFACE593-6518-4D55-AEFE-7DCF2E8DED84}" sibTransId="{F6A94EDD-7C32-4678-B689-AC45C9AE051F}"/>
    <dgm:cxn modelId="{5CAA96B1-0CBE-43AF-A9D4-0DFF142CFEFC}" type="presOf" srcId="{1D6C325E-7E7A-4AA1-B288-346CC92B397A}" destId="{2CBD2BB0-3645-47B8-95FB-CFD284EFF12E}" srcOrd="0" destOrd="0" presId="urn:microsoft.com/office/officeart/2018/5/layout/IconCircleLabelList"/>
    <dgm:cxn modelId="{B21DEFB2-E641-494B-A8CE-D50F58EBC5B3}" type="presOf" srcId="{AE455BFF-025D-4B9A-A24A-9448823230DA}" destId="{9245D55C-AA14-4719-9685-56E2CD49D85C}" srcOrd="0" destOrd="0" presId="urn:microsoft.com/office/officeart/2018/5/layout/IconCircleLabelList"/>
    <dgm:cxn modelId="{D2F3A7BF-0D58-419D-A8B2-9FA4C0DAFC66}" srcId="{AE455BFF-025D-4B9A-A24A-9448823230DA}" destId="{C75A7DCE-359C-441F-8DC7-904BCBF1E7AF}" srcOrd="0" destOrd="0" parTransId="{1D5FEB42-FA43-4911-91F5-5964F919B0B8}" sibTransId="{19CD24D6-A2AF-420D-AFEF-12148A2112A1}"/>
    <dgm:cxn modelId="{6DD5F0E2-2D48-4089-B474-0BC8E1981C52}" srcId="{AE455BFF-025D-4B9A-A24A-9448823230DA}" destId="{00F102B4-B40A-444C-A478-74FC0F55C56D}" srcOrd="5" destOrd="0" parTransId="{A878AE0E-4ED5-45A1-872C-CA0779F3F1B8}" sibTransId="{E516A69D-6910-447E-A651-97E7CF146CE3}"/>
    <dgm:cxn modelId="{34F083F9-2785-4F95-B176-B4BD442C941F}" type="presOf" srcId="{8A3736E1-8669-467D-910D-7662FCC685BA}" destId="{9ACB8355-1431-4D10-A69B-BA15C6E96AE1}" srcOrd="0" destOrd="0" presId="urn:microsoft.com/office/officeart/2018/5/layout/IconCircleLabelList"/>
    <dgm:cxn modelId="{5EB19E2F-F98D-438B-92B9-A1ACFEC106CA}" type="presParOf" srcId="{9245D55C-AA14-4719-9685-56E2CD49D85C}" destId="{0246EF4B-2FDF-4122-BA42-673B4F6CE2EB}" srcOrd="0" destOrd="0" presId="urn:microsoft.com/office/officeart/2018/5/layout/IconCircleLabelList"/>
    <dgm:cxn modelId="{BB2F7F24-37FB-4D4E-B517-F0DE2D2D1380}" type="presParOf" srcId="{0246EF4B-2FDF-4122-BA42-673B4F6CE2EB}" destId="{F0C3F2D7-7EBB-4C45-BBB5-CA75697760ED}" srcOrd="0" destOrd="0" presId="urn:microsoft.com/office/officeart/2018/5/layout/IconCircleLabelList"/>
    <dgm:cxn modelId="{1887A34A-00DA-4DD5-878C-20C50EA5264A}" type="presParOf" srcId="{0246EF4B-2FDF-4122-BA42-673B4F6CE2EB}" destId="{0CB16EF6-534B-4F52-8DDB-FFEE1B1D0026}" srcOrd="1" destOrd="0" presId="urn:microsoft.com/office/officeart/2018/5/layout/IconCircleLabelList"/>
    <dgm:cxn modelId="{1FFE70AA-37A1-44D1-8DBB-ED51831E8822}" type="presParOf" srcId="{0246EF4B-2FDF-4122-BA42-673B4F6CE2EB}" destId="{18EDE769-BA01-4557-ABE7-5CEC001CBCAD}" srcOrd="2" destOrd="0" presId="urn:microsoft.com/office/officeart/2018/5/layout/IconCircleLabelList"/>
    <dgm:cxn modelId="{D4B96B25-98D2-466F-B2A3-261F5CC08110}" type="presParOf" srcId="{0246EF4B-2FDF-4122-BA42-673B4F6CE2EB}" destId="{C4062EE5-2ED6-4351-A5BC-C0748C80A245}" srcOrd="3" destOrd="0" presId="urn:microsoft.com/office/officeart/2018/5/layout/IconCircleLabelList"/>
    <dgm:cxn modelId="{5D033A9C-CD99-4E66-A0A9-0B098417ACB9}" type="presParOf" srcId="{9245D55C-AA14-4719-9685-56E2CD49D85C}" destId="{6E132432-B729-4A70-958C-ADDC62DFC0E5}" srcOrd="1" destOrd="0" presId="urn:microsoft.com/office/officeart/2018/5/layout/IconCircleLabelList"/>
    <dgm:cxn modelId="{81031328-4382-4763-A7AC-52F7513AC017}" type="presParOf" srcId="{9245D55C-AA14-4719-9685-56E2CD49D85C}" destId="{9104D02F-C829-422F-B27F-EA462B34417F}" srcOrd="2" destOrd="0" presId="urn:microsoft.com/office/officeart/2018/5/layout/IconCircleLabelList"/>
    <dgm:cxn modelId="{FAD2F562-B918-4AE8-9873-1BE6B272921C}" type="presParOf" srcId="{9104D02F-C829-422F-B27F-EA462B34417F}" destId="{223B0D7C-C094-474D-87DE-2A339CAA89C7}" srcOrd="0" destOrd="0" presId="urn:microsoft.com/office/officeart/2018/5/layout/IconCircleLabelList"/>
    <dgm:cxn modelId="{50437EAC-34E9-4BD0-B8CC-689297F277B5}" type="presParOf" srcId="{9104D02F-C829-422F-B27F-EA462B34417F}" destId="{557FC85B-DAA5-4645-BA8A-C9AEA111B3F7}" srcOrd="1" destOrd="0" presId="urn:microsoft.com/office/officeart/2018/5/layout/IconCircleLabelList"/>
    <dgm:cxn modelId="{589D1933-378F-4680-9EDA-67915DBA7E67}" type="presParOf" srcId="{9104D02F-C829-422F-B27F-EA462B34417F}" destId="{795FEFF6-1254-4736-8058-F3C7930F28FE}" srcOrd="2" destOrd="0" presId="urn:microsoft.com/office/officeart/2018/5/layout/IconCircleLabelList"/>
    <dgm:cxn modelId="{A5638BF3-8CF8-4E55-9F47-2B617AE3A7EC}" type="presParOf" srcId="{9104D02F-C829-422F-B27F-EA462B34417F}" destId="{2CBD2BB0-3645-47B8-95FB-CFD284EFF12E}" srcOrd="3" destOrd="0" presId="urn:microsoft.com/office/officeart/2018/5/layout/IconCircleLabelList"/>
    <dgm:cxn modelId="{5C2FE9D5-A23E-45CE-9B6A-222AFE238DFD}" type="presParOf" srcId="{9245D55C-AA14-4719-9685-56E2CD49D85C}" destId="{7566948F-3E95-4F5C-884C-71B26A45674C}" srcOrd="3" destOrd="0" presId="urn:microsoft.com/office/officeart/2018/5/layout/IconCircleLabelList"/>
    <dgm:cxn modelId="{DB25B809-BC20-4397-81CA-7A15BE6D7021}" type="presParOf" srcId="{9245D55C-AA14-4719-9685-56E2CD49D85C}" destId="{61A536D6-F516-449C-8E1E-37950A902482}" srcOrd="4" destOrd="0" presId="urn:microsoft.com/office/officeart/2018/5/layout/IconCircleLabelList"/>
    <dgm:cxn modelId="{0328BDD2-68D2-4A6A-B335-802B380F544B}" type="presParOf" srcId="{61A536D6-F516-449C-8E1E-37950A902482}" destId="{855F00C6-3148-4476-ADA2-C0DACC55401A}" srcOrd="0" destOrd="0" presId="urn:microsoft.com/office/officeart/2018/5/layout/IconCircleLabelList"/>
    <dgm:cxn modelId="{E239F6EF-2BB7-493F-A448-4CF934D83C61}" type="presParOf" srcId="{61A536D6-F516-449C-8E1E-37950A902482}" destId="{9FB15610-2BDD-4B3F-BEC0-DB2626CB8A8B}" srcOrd="1" destOrd="0" presId="urn:microsoft.com/office/officeart/2018/5/layout/IconCircleLabelList"/>
    <dgm:cxn modelId="{9E543D31-6B21-4B9B-9142-1D800F74CFB9}" type="presParOf" srcId="{61A536D6-F516-449C-8E1E-37950A902482}" destId="{C44FD5E3-726A-4AEB-9415-CD065F96F0DC}" srcOrd="2" destOrd="0" presId="urn:microsoft.com/office/officeart/2018/5/layout/IconCircleLabelList"/>
    <dgm:cxn modelId="{D8C4234B-CF1D-47A2-9C64-3984F40F0313}" type="presParOf" srcId="{61A536D6-F516-449C-8E1E-37950A902482}" destId="{58D5BD90-A198-4459-9928-BF7A53A056EA}" srcOrd="3" destOrd="0" presId="urn:microsoft.com/office/officeart/2018/5/layout/IconCircleLabelList"/>
    <dgm:cxn modelId="{1F0DF592-EF2F-41A1-99DF-793FE30B16E0}" type="presParOf" srcId="{9245D55C-AA14-4719-9685-56E2CD49D85C}" destId="{2BD0BC01-531A-4840-8A0E-5BA19D2DD2B5}" srcOrd="5" destOrd="0" presId="urn:microsoft.com/office/officeart/2018/5/layout/IconCircleLabelList"/>
    <dgm:cxn modelId="{89A0C08D-2EC3-4FA6-B025-35860A9DD1A3}" type="presParOf" srcId="{9245D55C-AA14-4719-9685-56E2CD49D85C}" destId="{269D70AC-72DB-48D4-AC85-F21F500A79EE}" srcOrd="6" destOrd="0" presId="urn:microsoft.com/office/officeart/2018/5/layout/IconCircleLabelList"/>
    <dgm:cxn modelId="{535AB22F-D85C-43C2-A5F5-37009BA474F0}" type="presParOf" srcId="{269D70AC-72DB-48D4-AC85-F21F500A79EE}" destId="{4011B7C9-2284-4D71-97CF-8367AAA7E074}" srcOrd="0" destOrd="0" presId="urn:microsoft.com/office/officeart/2018/5/layout/IconCircleLabelList"/>
    <dgm:cxn modelId="{9EDFE16B-FFFF-4E8B-9AB3-8E044A30DF1F}" type="presParOf" srcId="{269D70AC-72DB-48D4-AC85-F21F500A79EE}" destId="{34145720-A258-4AC3-A573-05718291DA3D}" srcOrd="1" destOrd="0" presId="urn:microsoft.com/office/officeart/2018/5/layout/IconCircleLabelList"/>
    <dgm:cxn modelId="{55F9ABD4-17F1-4D87-9915-AC7F3A602857}" type="presParOf" srcId="{269D70AC-72DB-48D4-AC85-F21F500A79EE}" destId="{03F824E9-68FC-4C59-911D-53D9962345D1}" srcOrd="2" destOrd="0" presId="urn:microsoft.com/office/officeart/2018/5/layout/IconCircleLabelList"/>
    <dgm:cxn modelId="{84ACD21C-80B1-4C6C-8217-8392BC4479AF}" type="presParOf" srcId="{269D70AC-72DB-48D4-AC85-F21F500A79EE}" destId="{AB185A47-0040-48EE-B22D-BB98D51FA082}" srcOrd="3" destOrd="0" presId="urn:microsoft.com/office/officeart/2018/5/layout/IconCircleLabelList"/>
    <dgm:cxn modelId="{ECC2EBB9-338E-4B1A-B0DA-A2BA7EA35020}" type="presParOf" srcId="{9245D55C-AA14-4719-9685-56E2CD49D85C}" destId="{7289732D-53C1-417C-9EE1-EA407AC4282A}" srcOrd="7" destOrd="0" presId="urn:microsoft.com/office/officeart/2018/5/layout/IconCircleLabelList"/>
    <dgm:cxn modelId="{61CC0868-5D2A-47F2-98E2-7AFBE45796EE}" type="presParOf" srcId="{9245D55C-AA14-4719-9685-56E2CD49D85C}" destId="{2F913C39-ACC2-4200-A140-8383E318804B}" srcOrd="8" destOrd="0" presId="urn:microsoft.com/office/officeart/2018/5/layout/IconCircleLabelList"/>
    <dgm:cxn modelId="{A878CD6B-4B10-4905-8606-58F099158E35}" type="presParOf" srcId="{2F913C39-ACC2-4200-A140-8383E318804B}" destId="{45237061-EA52-48E5-88F7-740BD565B4E5}" srcOrd="0" destOrd="0" presId="urn:microsoft.com/office/officeart/2018/5/layout/IconCircleLabelList"/>
    <dgm:cxn modelId="{5F970D92-913C-48BD-92D6-E8B8E0920684}" type="presParOf" srcId="{2F913C39-ACC2-4200-A140-8383E318804B}" destId="{856E2E53-20E6-4BF5-B406-C89EF03FF280}" srcOrd="1" destOrd="0" presId="urn:microsoft.com/office/officeart/2018/5/layout/IconCircleLabelList"/>
    <dgm:cxn modelId="{7DC2C8F6-BC35-4CA6-9FE9-57B3E2F410B4}" type="presParOf" srcId="{2F913C39-ACC2-4200-A140-8383E318804B}" destId="{91F4CA5A-0B93-4FA8-BF0A-E11B81BD8B27}" srcOrd="2" destOrd="0" presId="urn:microsoft.com/office/officeart/2018/5/layout/IconCircleLabelList"/>
    <dgm:cxn modelId="{E112632F-ABED-4C6F-97F6-6621E5F6D882}" type="presParOf" srcId="{2F913C39-ACC2-4200-A140-8383E318804B}" destId="{9ACB8355-1431-4D10-A69B-BA15C6E96AE1}" srcOrd="3" destOrd="0" presId="urn:microsoft.com/office/officeart/2018/5/layout/IconCircleLabelList"/>
    <dgm:cxn modelId="{599873A1-6EC9-4AB6-AF6C-7029A289186F}" type="presParOf" srcId="{9245D55C-AA14-4719-9685-56E2CD49D85C}" destId="{B36958B3-A8DE-4591-9189-DEA19F2EEAC2}" srcOrd="9" destOrd="0" presId="urn:microsoft.com/office/officeart/2018/5/layout/IconCircleLabelList"/>
    <dgm:cxn modelId="{51BB62BF-B0CA-4C6D-A585-A455ADBC4B86}" type="presParOf" srcId="{9245D55C-AA14-4719-9685-56E2CD49D85C}" destId="{99867FE9-4B96-4E1A-8CE5-AB23DF74E4BC}" srcOrd="10" destOrd="0" presId="urn:microsoft.com/office/officeart/2018/5/layout/IconCircleLabelList"/>
    <dgm:cxn modelId="{0B677090-8E49-4C35-8E9F-71F36D69B0CA}" type="presParOf" srcId="{99867FE9-4B96-4E1A-8CE5-AB23DF74E4BC}" destId="{E01B5768-3EC5-4FFB-9126-EF84BE648C69}" srcOrd="0" destOrd="0" presId="urn:microsoft.com/office/officeart/2018/5/layout/IconCircleLabelList"/>
    <dgm:cxn modelId="{B4591EAB-643E-47DE-8FE5-0DA02FE6AF21}" type="presParOf" srcId="{99867FE9-4B96-4E1A-8CE5-AB23DF74E4BC}" destId="{B8E1BDC5-0B41-43E4-A85A-F38C27B6A1C4}" srcOrd="1" destOrd="0" presId="urn:microsoft.com/office/officeart/2018/5/layout/IconCircleLabelList"/>
    <dgm:cxn modelId="{F16D362B-1248-4C02-95CB-28FDAD1D356C}" type="presParOf" srcId="{99867FE9-4B96-4E1A-8CE5-AB23DF74E4BC}" destId="{D44B1864-83D9-42AA-B841-9E2A03430848}" srcOrd="2" destOrd="0" presId="urn:microsoft.com/office/officeart/2018/5/layout/IconCircleLabelList"/>
    <dgm:cxn modelId="{2B8A1BAC-9929-48BE-88B0-ACCB81979F9A}" type="presParOf" srcId="{99867FE9-4B96-4E1A-8CE5-AB23DF74E4BC}" destId="{BD21401B-D415-4470-B5F9-B0F685E7F3D8}" srcOrd="3" destOrd="0" presId="urn:microsoft.com/office/officeart/2018/5/layout/IconCircleLabelList"/>
    <dgm:cxn modelId="{33166999-ED2C-4BC4-A134-334C70CA8155}" type="presParOf" srcId="{9245D55C-AA14-4719-9685-56E2CD49D85C}" destId="{DC13550B-C867-4238-83FF-10C986CF95AD}" srcOrd="11" destOrd="0" presId="urn:microsoft.com/office/officeart/2018/5/layout/IconCircleLabelList"/>
    <dgm:cxn modelId="{7B6F62BA-56AA-4BB2-8BE4-A358CF7EB39D}" type="presParOf" srcId="{9245D55C-AA14-4719-9685-56E2CD49D85C}" destId="{A776CE54-3164-4997-A13C-F178DA39B460}" srcOrd="12" destOrd="0" presId="urn:microsoft.com/office/officeart/2018/5/layout/IconCircleLabelList"/>
    <dgm:cxn modelId="{E8B3FFC8-E850-4B33-8820-E8C25B11830B}" type="presParOf" srcId="{A776CE54-3164-4997-A13C-F178DA39B460}" destId="{799920AB-CF53-467A-83CD-D2915E366C79}" srcOrd="0" destOrd="0" presId="urn:microsoft.com/office/officeart/2018/5/layout/IconCircleLabelList"/>
    <dgm:cxn modelId="{743A0926-FC06-487D-9DA1-6CDF05551C36}" type="presParOf" srcId="{A776CE54-3164-4997-A13C-F178DA39B460}" destId="{CCA81B31-DEF0-42F5-8BA1-D462D5F16B55}" srcOrd="1" destOrd="0" presId="urn:microsoft.com/office/officeart/2018/5/layout/IconCircleLabelList"/>
    <dgm:cxn modelId="{29FAEA33-4F3E-43AE-94B9-CCD64BB4A8DC}" type="presParOf" srcId="{A776CE54-3164-4997-A13C-F178DA39B460}" destId="{358C49A3-E88D-46BD-A2C7-6090E9FA57C2}" srcOrd="2" destOrd="0" presId="urn:microsoft.com/office/officeart/2018/5/layout/IconCircleLabelList"/>
    <dgm:cxn modelId="{623EFAFE-4FCB-4D9C-97C7-1719E1CC534C}" type="presParOf" srcId="{A776CE54-3164-4997-A13C-F178DA39B460}" destId="{1CE6FB96-5A06-4EAB-AE3A-9DA61C66F68D}" srcOrd="3" destOrd="0" presId="urn:microsoft.com/office/officeart/2018/5/layout/IconCircleLabelList"/>
    <dgm:cxn modelId="{75A6A1E5-BA0C-43FE-95C8-84062B53DBA6}" type="presParOf" srcId="{9245D55C-AA14-4719-9685-56E2CD49D85C}" destId="{FD102E19-0BE5-4129-82EF-8B679827C62B}" srcOrd="13" destOrd="0" presId="urn:microsoft.com/office/officeart/2018/5/layout/IconCircleLabelList"/>
    <dgm:cxn modelId="{783FC1CF-F3A3-458A-809D-A725317591E0}" type="presParOf" srcId="{9245D55C-AA14-4719-9685-56E2CD49D85C}" destId="{704E37BA-40E3-4E29-A132-E71D63628B5A}" srcOrd="14" destOrd="0" presId="urn:microsoft.com/office/officeart/2018/5/layout/IconCircleLabelList"/>
    <dgm:cxn modelId="{ECDE66B2-A399-414B-A8E2-5E5013F0F26D}" type="presParOf" srcId="{704E37BA-40E3-4E29-A132-E71D63628B5A}" destId="{D3CDA37B-15AB-482A-AB02-820BEF1A87A4}" srcOrd="0" destOrd="0" presId="urn:microsoft.com/office/officeart/2018/5/layout/IconCircleLabelList"/>
    <dgm:cxn modelId="{71EA0BFA-D8B9-4DE4-BE5E-A7845FFB711C}" type="presParOf" srcId="{704E37BA-40E3-4E29-A132-E71D63628B5A}" destId="{C75C1839-ADBE-4632-9D6D-145E385603B0}" srcOrd="1" destOrd="0" presId="urn:microsoft.com/office/officeart/2018/5/layout/IconCircleLabelList"/>
    <dgm:cxn modelId="{0ED23691-0D5A-47CE-9C6B-72F5C46147AD}" type="presParOf" srcId="{704E37BA-40E3-4E29-A132-E71D63628B5A}" destId="{FF929BBC-C106-4275-AF7A-2622A6F20977}" srcOrd="2" destOrd="0" presId="urn:microsoft.com/office/officeart/2018/5/layout/IconCircleLabelList"/>
    <dgm:cxn modelId="{E3C75397-0989-4C37-BBE4-8B0DEFFE0DD4}" type="presParOf" srcId="{704E37BA-40E3-4E29-A132-E71D63628B5A}" destId="{5798FCE2-C792-41BD-A491-E8EEBA704C7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BE3051-FCB5-45EF-B844-32C29839D0F3}" type="doc">
      <dgm:prSet loTypeId="urn:microsoft.com/office/officeart/2005/8/layout/process4" loCatId="process" qsTypeId="urn:microsoft.com/office/officeart/2005/8/quickstyle/simple1" qsCatId="simple" csTypeId="urn:microsoft.com/office/officeart/2005/8/colors/accent2_3" csCatId="accent2"/>
      <dgm:spPr/>
      <dgm:t>
        <a:bodyPr/>
        <a:lstStyle/>
        <a:p>
          <a:endParaRPr lang="en-US"/>
        </a:p>
      </dgm:t>
    </dgm:pt>
    <dgm:pt modelId="{92761456-55DF-4AAA-B38E-52DC33CC7BB2}">
      <dgm:prSet/>
      <dgm:spPr/>
      <dgm:t>
        <a:bodyPr/>
        <a:lstStyle/>
        <a:p>
          <a:r>
            <a:rPr lang="en-US"/>
            <a:t>At Alignment University, students have reported difficulties with the timing of financial aid disbursement and billing, leading to financial stress and potential barriers to academic success. Despite receiving financial aid awards, some students struggle to cover their tuition and fees due to delays or misalignments between aid disbursement and billing cycles. This issue disproportionately affects low-income students and those with limited access to additional financial resources.</a:t>
          </a:r>
        </a:p>
      </dgm:t>
    </dgm:pt>
    <dgm:pt modelId="{76BEBB70-3C8B-45AB-8151-57D937BEEDF6}" type="parTrans" cxnId="{5373EC9D-1029-439E-A366-FD92A727C8E0}">
      <dgm:prSet/>
      <dgm:spPr/>
      <dgm:t>
        <a:bodyPr/>
        <a:lstStyle/>
        <a:p>
          <a:endParaRPr lang="en-US"/>
        </a:p>
      </dgm:t>
    </dgm:pt>
    <dgm:pt modelId="{7FDB56D1-615E-4CBC-887C-A2226AD3A285}" type="sibTrans" cxnId="{5373EC9D-1029-439E-A366-FD92A727C8E0}">
      <dgm:prSet/>
      <dgm:spPr/>
      <dgm:t>
        <a:bodyPr/>
        <a:lstStyle/>
        <a:p>
          <a:endParaRPr lang="en-US"/>
        </a:p>
      </dgm:t>
    </dgm:pt>
    <dgm:pt modelId="{B60660D9-613D-4C7C-B7B6-41EDE0081222}">
      <dgm:prSet/>
      <dgm:spPr/>
      <dgm:t>
        <a:bodyPr/>
        <a:lstStyle/>
        <a:p>
          <a:r>
            <a:rPr lang="en-US"/>
            <a:t>Food for Thought</a:t>
          </a:r>
        </a:p>
      </dgm:t>
    </dgm:pt>
    <dgm:pt modelId="{35A75BF8-B23E-4A7D-8EDC-8A8E97F994CE}" type="parTrans" cxnId="{C106E94E-CA49-4D3E-B5E9-85F39FA3B638}">
      <dgm:prSet/>
      <dgm:spPr/>
      <dgm:t>
        <a:bodyPr/>
        <a:lstStyle/>
        <a:p>
          <a:endParaRPr lang="en-US"/>
        </a:p>
      </dgm:t>
    </dgm:pt>
    <dgm:pt modelId="{D94E6ACB-07CF-4B07-A0A7-AD27E0A54FB9}" type="sibTrans" cxnId="{C106E94E-CA49-4D3E-B5E9-85F39FA3B638}">
      <dgm:prSet/>
      <dgm:spPr/>
      <dgm:t>
        <a:bodyPr/>
        <a:lstStyle/>
        <a:p>
          <a:endParaRPr lang="en-US"/>
        </a:p>
      </dgm:t>
    </dgm:pt>
    <dgm:pt modelId="{C77E19DD-97C3-4C77-8E0B-CD40F718622C}">
      <dgm:prSet/>
      <dgm:spPr/>
      <dgm:t>
        <a:bodyPr/>
        <a:lstStyle/>
        <a:p>
          <a:r>
            <a:rPr lang="en-US"/>
            <a:t>What are the potential consequences of misalignments between financial aid disbursement and billing cycles for students?</a:t>
          </a:r>
        </a:p>
      </dgm:t>
    </dgm:pt>
    <dgm:pt modelId="{EF815DBA-0ED7-4F24-ADF0-18FA74AEF004}" type="parTrans" cxnId="{B24AE18B-C55F-4FA5-ACE2-DC294324B088}">
      <dgm:prSet/>
      <dgm:spPr/>
      <dgm:t>
        <a:bodyPr/>
        <a:lstStyle/>
        <a:p>
          <a:endParaRPr lang="en-US"/>
        </a:p>
      </dgm:t>
    </dgm:pt>
    <dgm:pt modelId="{A6EDF839-A27C-4197-9717-EC15DD421DC5}" type="sibTrans" cxnId="{B24AE18B-C55F-4FA5-ACE2-DC294324B088}">
      <dgm:prSet/>
      <dgm:spPr/>
      <dgm:t>
        <a:bodyPr/>
        <a:lstStyle/>
        <a:p>
          <a:endParaRPr lang="en-US"/>
        </a:p>
      </dgm:t>
    </dgm:pt>
    <dgm:pt modelId="{2777114B-F9C6-404C-A08B-42FEE991AC5E}">
      <dgm:prSet/>
      <dgm:spPr/>
      <dgm:t>
        <a:bodyPr/>
        <a:lstStyle/>
        <a:p>
          <a:r>
            <a:rPr lang="en-US"/>
            <a:t>How might this issue impact student retention and academic success?</a:t>
          </a:r>
        </a:p>
      </dgm:t>
    </dgm:pt>
    <dgm:pt modelId="{17CA8926-48C1-489B-90C1-274045FF0BD0}" type="parTrans" cxnId="{C1DA803B-E50E-4814-9C73-07A23CF93285}">
      <dgm:prSet/>
      <dgm:spPr/>
      <dgm:t>
        <a:bodyPr/>
        <a:lstStyle/>
        <a:p>
          <a:endParaRPr lang="en-US"/>
        </a:p>
      </dgm:t>
    </dgm:pt>
    <dgm:pt modelId="{C712DF0A-A199-4B67-BA5E-4F64ED40EF18}" type="sibTrans" cxnId="{C1DA803B-E50E-4814-9C73-07A23CF93285}">
      <dgm:prSet/>
      <dgm:spPr/>
      <dgm:t>
        <a:bodyPr/>
        <a:lstStyle/>
        <a:p>
          <a:endParaRPr lang="en-US"/>
        </a:p>
      </dgm:t>
    </dgm:pt>
    <dgm:pt modelId="{C85D81E7-280B-403C-97C8-65D4A0F5B11F}">
      <dgm:prSet/>
      <dgm:spPr/>
      <dgm:t>
        <a:bodyPr/>
        <a:lstStyle/>
        <a:p>
          <a:r>
            <a:rPr lang="en-US"/>
            <a:t>What factors contribute to misalignments between aid disbursement and billing at the University?</a:t>
          </a:r>
        </a:p>
      </dgm:t>
    </dgm:pt>
    <dgm:pt modelId="{011F75E0-B97D-45C3-A9FC-E8656E751FF1}" type="parTrans" cxnId="{3282491A-4A5B-4157-AB44-0CA6DCD94CCC}">
      <dgm:prSet/>
      <dgm:spPr/>
      <dgm:t>
        <a:bodyPr/>
        <a:lstStyle/>
        <a:p>
          <a:endParaRPr lang="en-US"/>
        </a:p>
      </dgm:t>
    </dgm:pt>
    <dgm:pt modelId="{BFD4435F-EE10-4CF6-B582-A2F9D6806711}" type="sibTrans" cxnId="{3282491A-4A5B-4157-AB44-0CA6DCD94CCC}">
      <dgm:prSet/>
      <dgm:spPr/>
      <dgm:t>
        <a:bodyPr/>
        <a:lstStyle/>
        <a:p>
          <a:endParaRPr lang="en-US"/>
        </a:p>
      </dgm:t>
    </dgm:pt>
    <dgm:pt modelId="{F906E923-CE1F-45AF-BC5C-8E44F1F29DEE}">
      <dgm:prSet/>
      <dgm:spPr/>
      <dgm:t>
        <a:bodyPr/>
        <a:lstStyle/>
        <a:p>
          <a:r>
            <a:rPr lang="en-US"/>
            <a:t>Are there specific student populations that are disproportionately affected by this issue?</a:t>
          </a:r>
        </a:p>
      </dgm:t>
    </dgm:pt>
    <dgm:pt modelId="{7784EC94-494F-4141-B537-33591773C1CD}" type="parTrans" cxnId="{DAA5C44E-6C46-427A-99AD-FC2F89A11A9C}">
      <dgm:prSet/>
      <dgm:spPr/>
      <dgm:t>
        <a:bodyPr/>
        <a:lstStyle/>
        <a:p>
          <a:endParaRPr lang="en-US"/>
        </a:p>
      </dgm:t>
    </dgm:pt>
    <dgm:pt modelId="{50675A2D-79CB-465B-9C8B-6FCB50B318FC}" type="sibTrans" cxnId="{DAA5C44E-6C46-427A-99AD-FC2F89A11A9C}">
      <dgm:prSet/>
      <dgm:spPr/>
      <dgm:t>
        <a:bodyPr/>
        <a:lstStyle/>
        <a:p>
          <a:endParaRPr lang="en-US"/>
        </a:p>
      </dgm:t>
    </dgm:pt>
    <dgm:pt modelId="{4E8D9334-C27C-45DC-897C-4EEECEE25904}">
      <dgm:prSet/>
      <dgm:spPr/>
      <dgm:t>
        <a:bodyPr/>
        <a:lstStyle/>
        <a:p>
          <a:r>
            <a:rPr lang="en-US"/>
            <a:t>What steps can be taken by A/R professionals to address this challenge and support affected students?</a:t>
          </a:r>
        </a:p>
      </dgm:t>
    </dgm:pt>
    <dgm:pt modelId="{19CB33FE-BCB2-4EDE-BD47-22A134C10806}" type="parTrans" cxnId="{06096E76-8885-4ACE-9F42-997B9D7334DA}">
      <dgm:prSet/>
      <dgm:spPr/>
      <dgm:t>
        <a:bodyPr/>
        <a:lstStyle/>
        <a:p>
          <a:endParaRPr lang="en-US"/>
        </a:p>
      </dgm:t>
    </dgm:pt>
    <dgm:pt modelId="{5F71E52F-3046-4D62-A719-1F5458164A3D}" type="sibTrans" cxnId="{06096E76-8885-4ACE-9F42-997B9D7334DA}">
      <dgm:prSet/>
      <dgm:spPr/>
      <dgm:t>
        <a:bodyPr/>
        <a:lstStyle/>
        <a:p>
          <a:endParaRPr lang="en-US"/>
        </a:p>
      </dgm:t>
    </dgm:pt>
    <dgm:pt modelId="{95B514B2-0B33-4111-9EC5-772D74A5A683}" type="pres">
      <dgm:prSet presAssocID="{21BE3051-FCB5-45EF-B844-32C29839D0F3}" presName="Name0" presStyleCnt="0">
        <dgm:presLayoutVars>
          <dgm:dir/>
          <dgm:animLvl val="lvl"/>
          <dgm:resizeHandles val="exact"/>
        </dgm:presLayoutVars>
      </dgm:prSet>
      <dgm:spPr/>
    </dgm:pt>
    <dgm:pt modelId="{5A293838-3C0D-4CBD-8B96-A17D379ACFD8}" type="pres">
      <dgm:prSet presAssocID="{B60660D9-613D-4C7C-B7B6-41EDE0081222}" presName="boxAndChildren" presStyleCnt="0"/>
      <dgm:spPr/>
    </dgm:pt>
    <dgm:pt modelId="{3690BBF8-B2FF-4712-8A1A-718113639EA1}" type="pres">
      <dgm:prSet presAssocID="{B60660D9-613D-4C7C-B7B6-41EDE0081222}" presName="parentTextBox" presStyleLbl="node1" presStyleIdx="0" presStyleCnt="2"/>
      <dgm:spPr/>
    </dgm:pt>
    <dgm:pt modelId="{213AD3D7-3A54-41FF-9128-B3243CFF7E99}" type="pres">
      <dgm:prSet presAssocID="{B60660D9-613D-4C7C-B7B6-41EDE0081222}" presName="entireBox" presStyleLbl="node1" presStyleIdx="0" presStyleCnt="2"/>
      <dgm:spPr/>
    </dgm:pt>
    <dgm:pt modelId="{C86CF5F5-AECC-4204-A2A3-EA6FF82C97C3}" type="pres">
      <dgm:prSet presAssocID="{B60660D9-613D-4C7C-B7B6-41EDE0081222}" presName="descendantBox" presStyleCnt="0"/>
      <dgm:spPr/>
    </dgm:pt>
    <dgm:pt modelId="{D2650644-1ADD-49FC-B906-1CECAA9DA109}" type="pres">
      <dgm:prSet presAssocID="{C77E19DD-97C3-4C77-8E0B-CD40F718622C}" presName="childTextBox" presStyleLbl="fgAccFollowNode1" presStyleIdx="0" presStyleCnt="5">
        <dgm:presLayoutVars>
          <dgm:bulletEnabled val="1"/>
        </dgm:presLayoutVars>
      </dgm:prSet>
      <dgm:spPr/>
    </dgm:pt>
    <dgm:pt modelId="{84CB08FF-9FBE-44B6-95A3-1A5862BB5AA0}" type="pres">
      <dgm:prSet presAssocID="{2777114B-F9C6-404C-A08B-42FEE991AC5E}" presName="childTextBox" presStyleLbl="fgAccFollowNode1" presStyleIdx="1" presStyleCnt="5">
        <dgm:presLayoutVars>
          <dgm:bulletEnabled val="1"/>
        </dgm:presLayoutVars>
      </dgm:prSet>
      <dgm:spPr/>
    </dgm:pt>
    <dgm:pt modelId="{01D0C335-333D-4536-8961-1F7705C3AF0C}" type="pres">
      <dgm:prSet presAssocID="{C85D81E7-280B-403C-97C8-65D4A0F5B11F}" presName="childTextBox" presStyleLbl="fgAccFollowNode1" presStyleIdx="2" presStyleCnt="5">
        <dgm:presLayoutVars>
          <dgm:bulletEnabled val="1"/>
        </dgm:presLayoutVars>
      </dgm:prSet>
      <dgm:spPr/>
    </dgm:pt>
    <dgm:pt modelId="{2FB12064-2A7D-4B78-9718-68E4711B2A4F}" type="pres">
      <dgm:prSet presAssocID="{F906E923-CE1F-45AF-BC5C-8E44F1F29DEE}" presName="childTextBox" presStyleLbl="fgAccFollowNode1" presStyleIdx="3" presStyleCnt="5">
        <dgm:presLayoutVars>
          <dgm:bulletEnabled val="1"/>
        </dgm:presLayoutVars>
      </dgm:prSet>
      <dgm:spPr/>
    </dgm:pt>
    <dgm:pt modelId="{15ACFE1F-8972-4E2B-B070-B250F5365FBE}" type="pres">
      <dgm:prSet presAssocID="{4E8D9334-C27C-45DC-897C-4EEECEE25904}" presName="childTextBox" presStyleLbl="fgAccFollowNode1" presStyleIdx="4" presStyleCnt="5">
        <dgm:presLayoutVars>
          <dgm:bulletEnabled val="1"/>
        </dgm:presLayoutVars>
      </dgm:prSet>
      <dgm:spPr/>
    </dgm:pt>
    <dgm:pt modelId="{FB4EC1D3-5186-4037-99D7-F4995B373E5A}" type="pres">
      <dgm:prSet presAssocID="{7FDB56D1-615E-4CBC-887C-A2226AD3A285}" presName="sp" presStyleCnt="0"/>
      <dgm:spPr/>
    </dgm:pt>
    <dgm:pt modelId="{8A3CD284-8F96-4D42-910B-CF1A0A560DCE}" type="pres">
      <dgm:prSet presAssocID="{92761456-55DF-4AAA-B38E-52DC33CC7BB2}" presName="arrowAndChildren" presStyleCnt="0"/>
      <dgm:spPr/>
    </dgm:pt>
    <dgm:pt modelId="{E919A82C-EDF2-4E7E-B7E5-FA6EC1651FD1}" type="pres">
      <dgm:prSet presAssocID="{92761456-55DF-4AAA-B38E-52DC33CC7BB2}" presName="parentTextArrow" presStyleLbl="node1" presStyleIdx="1" presStyleCnt="2"/>
      <dgm:spPr/>
    </dgm:pt>
  </dgm:ptLst>
  <dgm:cxnLst>
    <dgm:cxn modelId="{3282491A-4A5B-4157-AB44-0CA6DCD94CCC}" srcId="{B60660D9-613D-4C7C-B7B6-41EDE0081222}" destId="{C85D81E7-280B-403C-97C8-65D4A0F5B11F}" srcOrd="2" destOrd="0" parTransId="{011F75E0-B97D-45C3-A9FC-E8656E751FF1}" sibTransId="{BFD4435F-EE10-4CF6-B582-A2F9D6806711}"/>
    <dgm:cxn modelId="{75C16E2C-08CD-47C0-8124-209C86748EC4}" type="presOf" srcId="{2777114B-F9C6-404C-A08B-42FEE991AC5E}" destId="{84CB08FF-9FBE-44B6-95A3-1A5862BB5AA0}" srcOrd="0" destOrd="0" presId="urn:microsoft.com/office/officeart/2005/8/layout/process4"/>
    <dgm:cxn modelId="{C1DA803B-E50E-4814-9C73-07A23CF93285}" srcId="{B60660D9-613D-4C7C-B7B6-41EDE0081222}" destId="{2777114B-F9C6-404C-A08B-42FEE991AC5E}" srcOrd="1" destOrd="0" parTransId="{17CA8926-48C1-489B-90C1-274045FF0BD0}" sibTransId="{C712DF0A-A199-4B67-BA5E-4F64ED40EF18}"/>
    <dgm:cxn modelId="{76307662-48FB-4A22-B5F6-E5268504E041}" type="presOf" srcId="{C77E19DD-97C3-4C77-8E0B-CD40F718622C}" destId="{D2650644-1ADD-49FC-B906-1CECAA9DA109}" srcOrd="0" destOrd="0" presId="urn:microsoft.com/office/officeart/2005/8/layout/process4"/>
    <dgm:cxn modelId="{DAA5C44E-6C46-427A-99AD-FC2F89A11A9C}" srcId="{B60660D9-613D-4C7C-B7B6-41EDE0081222}" destId="{F906E923-CE1F-45AF-BC5C-8E44F1F29DEE}" srcOrd="3" destOrd="0" parTransId="{7784EC94-494F-4141-B537-33591773C1CD}" sibTransId="{50675A2D-79CB-465B-9C8B-6FCB50B318FC}"/>
    <dgm:cxn modelId="{C106E94E-CA49-4D3E-B5E9-85F39FA3B638}" srcId="{21BE3051-FCB5-45EF-B844-32C29839D0F3}" destId="{B60660D9-613D-4C7C-B7B6-41EDE0081222}" srcOrd="1" destOrd="0" parTransId="{35A75BF8-B23E-4A7D-8EDC-8A8E97F994CE}" sibTransId="{D94E6ACB-07CF-4B07-A0A7-AD27E0A54FB9}"/>
    <dgm:cxn modelId="{06096E76-8885-4ACE-9F42-997B9D7334DA}" srcId="{B60660D9-613D-4C7C-B7B6-41EDE0081222}" destId="{4E8D9334-C27C-45DC-897C-4EEECEE25904}" srcOrd="4" destOrd="0" parTransId="{19CB33FE-BCB2-4EDE-BD47-22A134C10806}" sibTransId="{5F71E52F-3046-4D62-A719-1F5458164A3D}"/>
    <dgm:cxn modelId="{8C84B37B-C423-4C8B-B8A2-0D13D3FCADFC}" type="presOf" srcId="{B60660D9-613D-4C7C-B7B6-41EDE0081222}" destId="{213AD3D7-3A54-41FF-9128-B3243CFF7E99}" srcOrd="1" destOrd="0" presId="urn:microsoft.com/office/officeart/2005/8/layout/process4"/>
    <dgm:cxn modelId="{B24AE18B-C55F-4FA5-ACE2-DC294324B088}" srcId="{B60660D9-613D-4C7C-B7B6-41EDE0081222}" destId="{C77E19DD-97C3-4C77-8E0B-CD40F718622C}" srcOrd="0" destOrd="0" parTransId="{EF815DBA-0ED7-4F24-ADF0-18FA74AEF004}" sibTransId="{A6EDF839-A27C-4197-9717-EC15DD421DC5}"/>
    <dgm:cxn modelId="{9F9D3696-4206-42CB-A1ED-802AC4EEF93E}" type="presOf" srcId="{4E8D9334-C27C-45DC-897C-4EEECEE25904}" destId="{15ACFE1F-8972-4E2B-B070-B250F5365FBE}" srcOrd="0" destOrd="0" presId="urn:microsoft.com/office/officeart/2005/8/layout/process4"/>
    <dgm:cxn modelId="{5373EC9D-1029-439E-A366-FD92A727C8E0}" srcId="{21BE3051-FCB5-45EF-B844-32C29839D0F3}" destId="{92761456-55DF-4AAA-B38E-52DC33CC7BB2}" srcOrd="0" destOrd="0" parTransId="{76BEBB70-3C8B-45AB-8151-57D937BEEDF6}" sibTransId="{7FDB56D1-615E-4CBC-887C-A2226AD3A285}"/>
    <dgm:cxn modelId="{2B18F0B2-AA07-458D-91AA-01815BC6E16A}" type="presOf" srcId="{F906E923-CE1F-45AF-BC5C-8E44F1F29DEE}" destId="{2FB12064-2A7D-4B78-9718-68E4711B2A4F}" srcOrd="0" destOrd="0" presId="urn:microsoft.com/office/officeart/2005/8/layout/process4"/>
    <dgm:cxn modelId="{030799B9-C5E6-4DBE-AA24-BD09637C36AF}" type="presOf" srcId="{C85D81E7-280B-403C-97C8-65D4A0F5B11F}" destId="{01D0C335-333D-4536-8961-1F7705C3AF0C}" srcOrd="0" destOrd="0" presId="urn:microsoft.com/office/officeart/2005/8/layout/process4"/>
    <dgm:cxn modelId="{4B12C8C4-01B3-4318-9BFE-3EA7DC8DDA2B}" type="presOf" srcId="{B60660D9-613D-4C7C-B7B6-41EDE0081222}" destId="{3690BBF8-B2FF-4712-8A1A-718113639EA1}" srcOrd="0" destOrd="0" presId="urn:microsoft.com/office/officeart/2005/8/layout/process4"/>
    <dgm:cxn modelId="{39621CE3-05B9-4E4C-9915-4D0859D1069B}" type="presOf" srcId="{92761456-55DF-4AAA-B38E-52DC33CC7BB2}" destId="{E919A82C-EDF2-4E7E-B7E5-FA6EC1651FD1}" srcOrd="0" destOrd="0" presId="urn:microsoft.com/office/officeart/2005/8/layout/process4"/>
    <dgm:cxn modelId="{F9FA34FB-C798-45CD-AAD2-2FB3CF17BCAB}" type="presOf" srcId="{21BE3051-FCB5-45EF-B844-32C29839D0F3}" destId="{95B514B2-0B33-4111-9EC5-772D74A5A683}" srcOrd="0" destOrd="0" presId="urn:microsoft.com/office/officeart/2005/8/layout/process4"/>
    <dgm:cxn modelId="{75E28902-2CFD-4126-87A7-7EAE074B778D}" type="presParOf" srcId="{95B514B2-0B33-4111-9EC5-772D74A5A683}" destId="{5A293838-3C0D-4CBD-8B96-A17D379ACFD8}" srcOrd="0" destOrd="0" presId="urn:microsoft.com/office/officeart/2005/8/layout/process4"/>
    <dgm:cxn modelId="{921B6EF3-BBA0-4721-9F2F-6F4D69F0A8FC}" type="presParOf" srcId="{5A293838-3C0D-4CBD-8B96-A17D379ACFD8}" destId="{3690BBF8-B2FF-4712-8A1A-718113639EA1}" srcOrd="0" destOrd="0" presId="urn:microsoft.com/office/officeart/2005/8/layout/process4"/>
    <dgm:cxn modelId="{1C124317-1216-4601-83C5-CC6FB6C35E6E}" type="presParOf" srcId="{5A293838-3C0D-4CBD-8B96-A17D379ACFD8}" destId="{213AD3D7-3A54-41FF-9128-B3243CFF7E99}" srcOrd="1" destOrd="0" presId="urn:microsoft.com/office/officeart/2005/8/layout/process4"/>
    <dgm:cxn modelId="{4FC0FA1B-082A-409C-ABD9-7AC36E5B046C}" type="presParOf" srcId="{5A293838-3C0D-4CBD-8B96-A17D379ACFD8}" destId="{C86CF5F5-AECC-4204-A2A3-EA6FF82C97C3}" srcOrd="2" destOrd="0" presId="urn:microsoft.com/office/officeart/2005/8/layout/process4"/>
    <dgm:cxn modelId="{A47242DE-0F4C-4B49-AFE5-81CDACE0EFA5}" type="presParOf" srcId="{C86CF5F5-AECC-4204-A2A3-EA6FF82C97C3}" destId="{D2650644-1ADD-49FC-B906-1CECAA9DA109}" srcOrd="0" destOrd="0" presId="urn:microsoft.com/office/officeart/2005/8/layout/process4"/>
    <dgm:cxn modelId="{21CAB5CB-C060-4D15-BA76-D48833420B4C}" type="presParOf" srcId="{C86CF5F5-AECC-4204-A2A3-EA6FF82C97C3}" destId="{84CB08FF-9FBE-44B6-95A3-1A5862BB5AA0}" srcOrd="1" destOrd="0" presId="urn:microsoft.com/office/officeart/2005/8/layout/process4"/>
    <dgm:cxn modelId="{6B2889A7-F160-4C8F-927F-EA2404D0DAAC}" type="presParOf" srcId="{C86CF5F5-AECC-4204-A2A3-EA6FF82C97C3}" destId="{01D0C335-333D-4536-8961-1F7705C3AF0C}" srcOrd="2" destOrd="0" presId="urn:microsoft.com/office/officeart/2005/8/layout/process4"/>
    <dgm:cxn modelId="{5FA92897-888E-493B-B08A-06C5C5CF92CB}" type="presParOf" srcId="{C86CF5F5-AECC-4204-A2A3-EA6FF82C97C3}" destId="{2FB12064-2A7D-4B78-9718-68E4711B2A4F}" srcOrd="3" destOrd="0" presId="urn:microsoft.com/office/officeart/2005/8/layout/process4"/>
    <dgm:cxn modelId="{D0A7B14D-15F1-4954-B2EA-F66DCCF087AA}" type="presParOf" srcId="{C86CF5F5-AECC-4204-A2A3-EA6FF82C97C3}" destId="{15ACFE1F-8972-4E2B-B070-B250F5365FBE}" srcOrd="4" destOrd="0" presId="urn:microsoft.com/office/officeart/2005/8/layout/process4"/>
    <dgm:cxn modelId="{15069153-AD58-4A67-ABE7-1CE9E289CEB6}" type="presParOf" srcId="{95B514B2-0B33-4111-9EC5-772D74A5A683}" destId="{FB4EC1D3-5186-4037-99D7-F4995B373E5A}" srcOrd="1" destOrd="0" presId="urn:microsoft.com/office/officeart/2005/8/layout/process4"/>
    <dgm:cxn modelId="{A963C4AC-4EEC-48B7-BAEC-7B34CA63B246}" type="presParOf" srcId="{95B514B2-0B33-4111-9EC5-772D74A5A683}" destId="{8A3CD284-8F96-4D42-910B-CF1A0A560DCE}" srcOrd="2" destOrd="0" presId="urn:microsoft.com/office/officeart/2005/8/layout/process4"/>
    <dgm:cxn modelId="{B2C24D9E-BE16-4D50-9F73-49BEF7267482}" type="presParOf" srcId="{8A3CD284-8F96-4D42-910B-CF1A0A560DCE}" destId="{E919A82C-EDF2-4E7E-B7E5-FA6EC1651FD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27A117-2BAA-4F28-968C-10681DC394C2}" type="doc">
      <dgm:prSet loTypeId="urn:microsoft.com/office/officeart/2005/8/layout/process4" loCatId="process" qsTypeId="urn:microsoft.com/office/officeart/2005/8/quickstyle/simple5" qsCatId="simple" csTypeId="urn:microsoft.com/office/officeart/2005/8/colors/accent5_3" csCatId="accent5"/>
      <dgm:spPr/>
      <dgm:t>
        <a:bodyPr/>
        <a:lstStyle/>
        <a:p>
          <a:endParaRPr lang="en-US"/>
        </a:p>
      </dgm:t>
    </dgm:pt>
    <dgm:pt modelId="{8F366325-070B-4D41-9C44-8BF4791424BA}">
      <dgm:prSet/>
      <dgm:spPr/>
      <dgm:t>
        <a:bodyPr/>
        <a:lstStyle/>
        <a:p>
          <a:r>
            <a:rPr lang="en-US"/>
            <a:t>At Impact College, a significant number of students experience unmet financial need, meaning that their financial aid awards do not fully cover the cost of attendance, including tuition, fees, and living expenses. As a result, these students face challenges in meeting their basic needs and may resort to borrowing additional loans, working multiple jobs, or even dropping out of college due to financial strain. The impact of unmet financial need extends beyond individual students, affecting student diversity, retention rates, and overall student success.</a:t>
          </a:r>
        </a:p>
      </dgm:t>
    </dgm:pt>
    <dgm:pt modelId="{E33317C7-4436-47BF-B864-3AD8DBF7FBDE}" type="parTrans" cxnId="{3B22C0AA-D1D4-43BD-A08C-9DF53528110E}">
      <dgm:prSet/>
      <dgm:spPr/>
      <dgm:t>
        <a:bodyPr/>
        <a:lstStyle/>
        <a:p>
          <a:endParaRPr lang="en-US"/>
        </a:p>
      </dgm:t>
    </dgm:pt>
    <dgm:pt modelId="{25B1D3A8-2EF5-4693-B4AC-55B1DC2DF26A}" type="sibTrans" cxnId="{3B22C0AA-D1D4-43BD-A08C-9DF53528110E}">
      <dgm:prSet/>
      <dgm:spPr/>
      <dgm:t>
        <a:bodyPr/>
        <a:lstStyle/>
        <a:p>
          <a:endParaRPr lang="en-US"/>
        </a:p>
      </dgm:t>
    </dgm:pt>
    <dgm:pt modelId="{BB386D2A-20DE-4997-B237-E8784C588E0F}">
      <dgm:prSet/>
      <dgm:spPr/>
      <dgm:t>
        <a:bodyPr/>
        <a:lstStyle/>
        <a:p>
          <a:r>
            <a:rPr lang="en-US"/>
            <a:t>Food for Thought</a:t>
          </a:r>
        </a:p>
      </dgm:t>
    </dgm:pt>
    <dgm:pt modelId="{A93F0D07-796B-4D9D-8185-E51ADC3041E5}" type="parTrans" cxnId="{E6538D35-E78C-43CE-AD3C-E5DD87FF0357}">
      <dgm:prSet/>
      <dgm:spPr/>
      <dgm:t>
        <a:bodyPr/>
        <a:lstStyle/>
        <a:p>
          <a:endParaRPr lang="en-US"/>
        </a:p>
      </dgm:t>
    </dgm:pt>
    <dgm:pt modelId="{31F1E551-192C-450C-9588-1200D85F9170}" type="sibTrans" cxnId="{E6538D35-E78C-43CE-AD3C-E5DD87FF0357}">
      <dgm:prSet/>
      <dgm:spPr/>
      <dgm:t>
        <a:bodyPr/>
        <a:lstStyle/>
        <a:p>
          <a:endParaRPr lang="en-US"/>
        </a:p>
      </dgm:t>
    </dgm:pt>
    <dgm:pt modelId="{18825079-6D3F-41D5-BB64-C4B59E7C59C5}">
      <dgm:prSet/>
      <dgm:spPr/>
      <dgm:t>
        <a:bodyPr/>
        <a:lstStyle/>
        <a:p>
          <a:r>
            <a:rPr lang="en-US"/>
            <a:t>What are the potential consequences of unmet financial need for students at Impact College?</a:t>
          </a:r>
        </a:p>
      </dgm:t>
    </dgm:pt>
    <dgm:pt modelId="{3A79BE71-34AB-4F68-BD99-319C437A38C0}" type="parTrans" cxnId="{695385B6-012C-4C7D-BD32-E20FDFD996EB}">
      <dgm:prSet/>
      <dgm:spPr/>
      <dgm:t>
        <a:bodyPr/>
        <a:lstStyle/>
        <a:p>
          <a:endParaRPr lang="en-US"/>
        </a:p>
      </dgm:t>
    </dgm:pt>
    <dgm:pt modelId="{8C469EA3-42C9-4B9B-BA03-0C0975B6EFC5}" type="sibTrans" cxnId="{695385B6-012C-4C7D-BD32-E20FDFD996EB}">
      <dgm:prSet/>
      <dgm:spPr/>
      <dgm:t>
        <a:bodyPr/>
        <a:lstStyle/>
        <a:p>
          <a:endParaRPr lang="en-US"/>
        </a:p>
      </dgm:t>
    </dgm:pt>
    <dgm:pt modelId="{1690B93D-C6B4-41D1-8E3A-07F1E4C531CB}">
      <dgm:prSet/>
      <dgm:spPr/>
      <dgm:t>
        <a:bodyPr/>
        <a:lstStyle/>
        <a:p>
          <a:r>
            <a:rPr lang="en-US"/>
            <a:t>How might this issue contribute to disparities in student retention, graduation rates, and academic success?</a:t>
          </a:r>
        </a:p>
      </dgm:t>
    </dgm:pt>
    <dgm:pt modelId="{E433301E-2206-411C-9201-6B611F71528F}" type="parTrans" cxnId="{8F82A517-B4CC-44A3-925D-4ECD0A6BC786}">
      <dgm:prSet/>
      <dgm:spPr/>
      <dgm:t>
        <a:bodyPr/>
        <a:lstStyle/>
        <a:p>
          <a:endParaRPr lang="en-US"/>
        </a:p>
      </dgm:t>
    </dgm:pt>
    <dgm:pt modelId="{10E36F9C-151E-4573-BC7D-2E2CCEC99BDE}" type="sibTrans" cxnId="{8F82A517-B4CC-44A3-925D-4ECD0A6BC786}">
      <dgm:prSet/>
      <dgm:spPr/>
      <dgm:t>
        <a:bodyPr/>
        <a:lstStyle/>
        <a:p>
          <a:endParaRPr lang="en-US"/>
        </a:p>
      </dgm:t>
    </dgm:pt>
    <dgm:pt modelId="{A3E265B5-70CA-4164-A1A9-14018B51563A}">
      <dgm:prSet/>
      <dgm:spPr/>
      <dgm:t>
        <a:bodyPr/>
        <a:lstStyle/>
        <a:p>
          <a:r>
            <a:rPr lang="en-US"/>
            <a:t>What factors contribute to the prevalence of unmet financial need among students?</a:t>
          </a:r>
        </a:p>
      </dgm:t>
    </dgm:pt>
    <dgm:pt modelId="{A72CF262-3B62-40CD-AEF4-B21172FBB1D8}" type="parTrans" cxnId="{ECC23EC3-E28B-47A6-9E38-BEBF2C816A05}">
      <dgm:prSet/>
      <dgm:spPr/>
      <dgm:t>
        <a:bodyPr/>
        <a:lstStyle/>
        <a:p>
          <a:endParaRPr lang="en-US"/>
        </a:p>
      </dgm:t>
    </dgm:pt>
    <dgm:pt modelId="{8F4D77BC-2207-4EB4-9084-CDAAA4F96AF9}" type="sibTrans" cxnId="{ECC23EC3-E28B-47A6-9E38-BEBF2C816A05}">
      <dgm:prSet/>
      <dgm:spPr/>
      <dgm:t>
        <a:bodyPr/>
        <a:lstStyle/>
        <a:p>
          <a:endParaRPr lang="en-US"/>
        </a:p>
      </dgm:t>
    </dgm:pt>
    <dgm:pt modelId="{E9624CE2-CEF2-44AE-8932-63CDE30E6A5A}">
      <dgm:prSet/>
      <dgm:spPr/>
      <dgm:t>
        <a:bodyPr/>
        <a:lstStyle/>
        <a:p>
          <a:r>
            <a:rPr lang="en-US"/>
            <a:t>Are there specific student populations that are disproportionately affected by this issue?</a:t>
          </a:r>
        </a:p>
      </dgm:t>
    </dgm:pt>
    <dgm:pt modelId="{DA00506B-BBC0-4FCD-BB96-854B2CD37992}" type="parTrans" cxnId="{5058AAC7-691C-4755-807A-8E5FE658F729}">
      <dgm:prSet/>
      <dgm:spPr/>
      <dgm:t>
        <a:bodyPr/>
        <a:lstStyle/>
        <a:p>
          <a:endParaRPr lang="en-US"/>
        </a:p>
      </dgm:t>
    </dgm:pt>
    <dgm:pt modelId="{8564D63B-04B8-42B9-AA7C-9A62B7CF4366}" type="sibTrans" cxnId="{5058AAC7-691C-4755-807A-8E5FE658F729}">
      <dgm:prSet/>
      <dgm:spPr/>
      <dgm:t>
        <a:bodyPr/>
        <a:lstStyle/>
        <a:p>
          <a:endParaRPr lang="en-US"/>
        </a:p>
      </dgm:t>
    </dgm:pt>
    <dgm:pt modelId="{0972AE23-4CBF-4E52-88B9-5BA5CB987B40}">
      <dgm:prSet/>
      <dgm:spPr/>
      <dgm:t>
        <a:bodyPr/>
        <a:lstStyle/>
        <a:p>
          <a:r>
            <a:rPr lang="en-US"/>
            <a:t>What steps can be taken by A/R professionals to address unmet financial need and support affected students?</a:t>
          </a:r>
        </a:p>
      </dgm:t>
    </dgm:pt>
    <dgm:pt modelId="{9B8ECCB4-6A52-4FA9-864C-7B7679678D67}" type="parTrans" cxnId="{FF691BEE-2DFD-43B0-9BB3-F86B261CD459}">
      <dgm:prSet/>
      <dgm:spPr/>
      <dgm:t>
        <a:bodyPr/>
        <a:lstStyle/>
        <a:p>
          <a:endParaRPr lang="en-US"/>
        </a:p>
      </dgm:t>
    </dgm:pt>
    <dgm:pt modelId="{04C13B1E-A5D8-4905-96E4-F928014E6CCF}" type="sibTrans" cxnId="{FF691BEE-2DFD-43B0-9BB3-F86B261CD459}">
      <dgm:prSet/>
      <dgm:spPr/>
      <dgm:t>
        <a:bodyPr/>
        <a:lstStyle/>
        <a:p>
          <a:endParaRPr lang="en-US"/>
        </a:p>
      </dgm:t>
    </dgm:pt>
    <dgm:pt modelId="{DF2F0E1C-62D5-46E0-9D2D-CA4E4658822C}" type="pres">
      <dgm:prSet presAssocID="{6127A117-2BAA-4F28-968C-10681DC394C2}" presName="Name0" presStyleCnt="0">
        <dgm:presLayoutVars>
          <dgm:dir/>
          <dgm:animLvl val="lvl"/>
          <dgm:resizeHandles val="exact"/>
        </dgm:presLayoutVars>
      </dgm:prSet>
      <dgm:spPr/>
    </dgm:pt>
    <dgm:pt modelId="{5C241673-7D9E-4D03-9032-8308AA86D509}" type="pres">
      <dgm:prSet presAssocID="{BB386D2A-20DE-4997-B237-E8784C588E0F}" presName="boxAndChildren" presStyleCnt="0"/>
      <dgm:spPr/>
    </dgm:pt>
    <dgm:pt modelId="{7BCBAFA8-AA14-4474-8CAD-87D3941753BA}" type="pres">
      <dgm:prSet presAssocID="{BB386D2A-20DE-4997-B237-E8784C588E0F}" presName="parentTextBox" presStyleLbl="node1" presStyleIdx="0" presStyleCnt="2"/>
      <dgm:spPr/>
    </dgm:pt>
    <dgm:pt modelId="{03469684-B130-4DAC-88E8-3E8356C991E8}" type="pres">
      <dgm:prSet presAssocID="{BB386D2A-20DE-4997-B237-E8784C588E0F}" presName="entireBox" presStyleLbl="node1" presStyleIdx="0" presStyleCnt="2"/>
      <dgm:spPr/>
    </dgm:pt>
    <dgm:pt modelId="{559875B2-5FF0-410C-8E6B-EBB150552375}" type="pres">
      <dgm:prSet presAssocID="{BB386D2A-20DE-4997-B237-E8784C588E0F}" presName="descendantBox" presStyleCnt="0"/>
      <dgm:spPr/>
    </dgm:pt>
    <dgm:pt modelId="{9E513302-5999-4EE5-B6F2-DD894AFF479B}" type="pres">
      <dgm:prSet presAssocID="{18825079-6D3F-41D5-BB64-C4B59E7C59C5}" presName="childTextBox" presStyleLbl="fgAccFollowNode1" presStyleIdx="0" presStyleCnt="5">
        <dgm:presLayoutVars>
          <dgm:bulletEnabled val="1"/>
        </dgm:presLayoutVars>
      </dgm:prSet>
      <dgm:spPr/>
    </dgm:pt>
    <dgm:pt modelId="{CB1E394F-48FB-4105-B3E7-632402F23D9D}" type="pres">
      <dgm:prSet presAssocID="{1690B93D-C6B4-41D1-8E3A-07F1E4C531CB}" presName="childTextBox" presStyleLbl="fgAccFollowNode1" presStyleIdx="1" presStyleCnt="5">
        <dgm:presLayoutVars>
          <dgm:bulletEnabled val="1"/>
        </dgm:presLayoutVars>
      </dgm:prSet>
      <dgm:spPr/>
    </dgm:pt>
    <dgm:pt modelId="{42AA679C-74B0-4D91-92CC-75B602BFA7E9}" type="pres">
      <dgm:prSet presAssocID="{A3E265B5-70CA-4164-A1A9-14018B51563A}" presName="childTextBox" presStyleLbl="fgAccFollowNode1" presStyleIdx="2" presStyleCnt="5">
        <dgm:presLayoutVars>
          <dgm:bulletEnabled val="1"/>
        </dgm:presLayoutVars>
      </dgm:prSet>
      <dgm:spPr/>
    </dgm:pt>
    <dgm:pt modelId="{EBE2A436-6335-480F-9756-783F21F7C391}" type="pres">
      <dgm:prSet presAssocID="{E9624CE2-CEF2-44AE-8932-63CDE30E6A5A}" presName="childTextBox" presStyleLbl="fgAccFollowNode1" presStyleIdx="3" presStyleCnt="5">
        <dgm:presLayoutVars>
          <dgm:bulletEnabled val="1"/>
        </dgm:presLayoutVars>
      </dgm:prSet>
      <dgm:spPr/>
    </dgm:pt>
    <dgm:pt modelId="{95B99566-887C-40F7-A340-A26DC0269986}" type="pres">
      <dgm:prSet presAssocID="{0972AE23-4CBF-4E52-88B9-5BA5CB987B40}" presName="childTextBox" presStyleLbl="fgAccFollowNode1" presStyleIdx="4" presStyleCnt="5">
        <dgm:presLayoutVars>
          <dgm:bulletEnabled val="1"/>
        </dgm:presLayoutVars>
      </dgm:prSet>
      <dgm:spPr/>
    </dgm:pt>
    <dgm:pt modelId="{2202E7DC-8835-4975-AA5B-8701F7D801A2}" type="pres">
      <dgm:prSet presAssocID="{25B1D3A8-2EF5-4693-B4AC-55B1DC2DF26A}" presName="sp" presStyleCnt="0"/>
      <dgm:spPr/>
    </dgm:pt>
    <dgm:pt modelId="{5F6F6174-3E7A-4BC1-878D-60DADD319772}" type="pres">
      <dgm:prSet presAssocID="{8F366325-070B-4D41-9C44-8BF4791424BA}" presName="arrowAndChildren" presStyleCnt="0"/>
      <dgm:spPr/>
    </dgm:pt>
    <dgm:pt modelId="{1A893D2F-95E8-4ECC-A819-6659102A4D76}" type="pres">
      <dgm:prSet presAssocID="{8F366325-070B-4D41-9C44-8BF4791424BA}" presName="parentTextArrow" presStyleLbl="node1" presStyleIdx="1" presStyleCnt="2"/>
      <dgm:spPr/>
    </dgm:pt>
  </dgm:ptLst>
  <dgm:cxnLst>
    <dgm:cxn modelId="{68F38201-3ECE-43BC-AE58-321994C266C2}" type="presOf" srcId="{6127A117-2BAA-4F28-968C-10681DC394C2}" destId="{DF2F0E1C-62D5-46E0-9D2D-CA4E4658822C}" srcOrd="0" destOrd="0" presId="urn:microsoft.com/office/officeart/2005/8/layout/process4"/>
    <dgm:cxn modelId="{026BDC10-709D-4833-92D9-50CCCB0C484B}" type="presOf" srcId="{0972AE23-4CBF-4E52-88B9-5BA5CB987B40}" destId="{95B99566-887C-40F7-A340-A26DC0269986}" srcOrd="0" destOrd="0" presId="urn:microsoft.com/office/officeart/2005/8/layout/process4"/>
    <dgm:cxn modelId="{8F82A517-B4CC-44A3-925D-4ECD0A6BC786}" srcId="{BB386D2A-20DE-4997-B237-E8784C588E0F}" destId="{1690B93D-C6B4-41D1-8E3A-07F1E4C531CB}" srcOrd="1" destOrd="0" parTransId="{E433301E-2206-411C-9201-6B611F71528F}" sibTransId="{10E36F9C-151E-4573-BC7D-2E2CCEC99BDE}"/>
    <dgm:cxn modelId="{5DABB123-FC3F-47BC-AD13-0C58FB0321CC}" type="presOf" srcId="{1690B93D-C6B4-41D1-8E3A-07F1E4C531CB}" destId="{CB1E394F-48FB-4105-B3E7-632402F23D9D}" srcOrd="0" destOrd="0" presId="urn:microsoft.com/office/officeart/2005/8/layout/process4"/>
    <dgm:cxn modelId="{E6538D35-E78C-43CE-AD3C-E5DD87FF0357}" srcId="{6127A117-2BAA-4F28-968C-10681DC394C2}" destId="{BB386D2A-20DE-4997-B237-E8784C588E0F}" srcOrd="1" destOrd="0" parTransId="{A93F0D07-796B-4D9D-8185-E51ADC3041E5}" sibTransId="{31F1E551-192C-450C-9588-1200D85F9170}"/>
    <dgm:cxn modelId="{653C805C-E1DC-45F2-BC9C-17CCACF1B80D}" type="presOf" srcId="{18825079-6D3F-41D5-BB64-C4B59E7C59C5}" destId="{9E513302-5999-4EE5-B6F2-DD894AFF479B}" srcOrd="0" destOrd="0" presId="urn:microsoft.com/office/officeart/2005/8/layout/process4"/>
    <dgm:cxn modelId="{B9665452-6DBB-48A4-B4DF-41A3B6C0D2D7}" type="presOf" srcId="{E9624CE2-CEF2-44AE-8932-63CDE30E6A5A}" destId="{EBE2A436-6335-480F-9756-783F21F7C391}" srcOrd="0" destOrd="0" presId="urn:microsoft.com/office/officeart/2005/8/layout/process4"/>
    <dgm:cxn modelId="{9DD40875-3E58-4FBD-B7E5-F364A5626BB8}" type="presOf" srcId="{A3E265B5-70CA-4164-A1A9-14018B51563A}" destId="{42AA679C-74B0-4D91-92CC-75B602BFA7E9}" srcOrd="0" destOrd="0" presId="urn:microsoft.com/office/officeart/2005/8/layout/process4"/>
    <dgm:cxn modelId="{25AF1BAA-BCC1-4000-BA69-B053C7EB7AEA}" type="presOf" srcId="{8F366325-070B-4D41-9C44-8BF4791424BA}" destId="{1A893D2F-95E8-4ECC-A819-6659102A4D76}" srcOrd="0" destOrd="0" presId="urn:microsoft.com/office/officeart/2005/8/layout/process4"/>
    <dgm:cxn modelId="{3B22C0AA-D1D4-43BD-A08C-9DF53528110E}" srcId="{6127A117-2BAA-4F28-968C-10681DC394C2}" destId="{8F366325-070B-4D41-9C44-8BF4791424BA}" srcOrd="0" destOrd="0" parTransId="{E33317C7-4436-47BF-B864-3AD8DBF7FBDE}" sibTransId="{25B1D3A8-2EF5-4693-B4AC-55B1DC2DF26A}"/>
    <dgm:cxn modelId="{695385B6-012C-4C7D-BD32-E20FDFD996EB}" srcId="{BB386D2A-20DE-4997-B237-E8784C588E0F}" destId="{18825079-6D3F-41D5-BB64-C4B59E7C59C5}" srcOrd="0" destOrd="0" parTransId="{3A79BE71-34AB-4F68-BD99-319C437A38C0}" sibTransId="{8C469EA3-42C9-4B9B-BA03-0C0975B6EFC5}"/>
    <dgm:cxn modelId="{7EF863BD-2BFF-42D1-9617-B3D25067FF7D}" type="presOf" srcId="{BB386D2A-20DE-4997-B237-E8784C588E0F}" destId="{7BCBAFA8-AA14-4474-8CAD-87D3941753BA}" srcOrd="0" destOrd="0" presId="urn:microsoft.com/office/officeart/2005/8/layout/process4"/>
    <dgm:cxn modelId="{ECC23EC3-E28B-47A6-9E38-BEBF2C816A05}" srcId="{BB386D2A-20DE-4997-B237-E8784C588E0F}" destId="{A3E265B5-70CA-4164-A1A9-14018B51563A}" srcOrd="2" destOrd="0" parTransId="{A72CF262-3B62-40CD-AEF4-B21172FBB1D8}" sibTransId="{8F4D77BC-2207-4EB4-9084-CDAAA4F96AF9}"/>
    <dgm:cxn modelId="{5058AAC7-691C-4755-807A-8E5FE658F729}" srcId="{BB386D2A-20DE-4997-B237-E8784C588E0F}" destId="{E9624CE2-CEF2-44AE-8932-63CDE30E6A5A}" srcOrd="3" destOrd="0" parTransId="{DA00506B-BBC0-4FCD-BB96-854B2CD37992}" sibTransId="{8564D63B-04B8-42B9-AA7C-9A62B7CF4366}"/>
    <dgm:cxn modelId="{B161CEE5-E8AE-4D19-8B63-315F50FAFF65}" type="presOf" srcId="{BB386D2A-20DE-4997-B237-E8784C588E0F}" destId="{03469684-B130-4DAC-88E8-3E8356C991E8}" srcOrd="1" destOrd="0" presId="urn:microsoft.com/office/officeart/2005/8/layout/process4"/>
    <dgm:cxn modelId="{FF691BEE-2DFD-43B0-9BB3-F86B261CD459}" srcId="{BB386D2A-20DE-4997-B237-E8784C588E0F}" destId="{0972AE23-4CBF-4E52-88B9-5BA5CB987B40}" srcOrd="4" destOrd="0" parTransId="{9B8ECCB4-6A52-4FA9-864C-7B7679678D67}" sibTransId="{04C13B1E-A5D8-4905-96E4-F928014E6CCF}"/>
    <dgm:cxn modelId="{4FCD51A2-8F0B-42ED-B572-F564368CA765}" type="presParOf" srcId="{DF2F0E1C-62D5-46E0-9D2D-CA4E4658822C}" destId="{5C241673-7D9E-4D03-9032-8308AA86D509}" srcOrd="0" destOrd="0" presId="urn:microsoft.com/office/officeart/2005/8/layout/process4"/>
    <dgm:cxn modelId="{F6D97048-3C60-4B3F-AE49-56DDFD216042}" type="presParOf" srcId="{5C241673-7D9E-4D03-9032-8308AA86D509}" destId="{7BCBAFA8-AA14-4474-8CAD-87D3941753BA}" srcOrd="0" destOrd="0" presId="urn:microsoft.com/office/officeart/2005/8/layout/process4"/>
    <dgm:cxn modelId="{C4B91BFC-0296-4059-98B6-1AA36B42C330}" type="presParOf" srcId="{5C241673-7D9E-4D03-9032-8308AA86D509}" destId="{03469684-B130-4DAC-88E8-3E8356C991E8}" srcOrd="1" destOrd="0" presId="urn:microsoft.com/office/officeart/2005/8/layout/process4"/>
    <dgm:cxn modelId="{C3CC137B-2111-400B-AF87-4BCCBC45407A}" type="presParOf" srcId="{5C241673-7D9E-4D03-9032-8308AA86D509}" destId="{559875B2-5FF0-410C-8E6B-EBB150552375}" srcOrd="2" destOrd="0" presId="urn:microsoft.com/office/officeart/2005/8/layout/process4"/>
    <dgm:cxn modelId="{C0315FD5-CE39-40AF-AB3B-B4F3E30EC3CA}" type="presParOf" srcId="{559875B2-5FF0-410C-8E6B-EBB150552375}" destId="{9E513302-5999-4EE5-B6F2-DD894AFF479B}" srcOrd="0" destOrd="0" presId="urn:microsoft.com/office/officeart/2005/8/layout/process4"/>
    <dgm:cxn modelId="{74AE0760-02B7-470E-BC53-AD4989C3973F}" type="presParOf" srcId="{559875B2-5FF0-410C-8E6B-EBB150552375}" destId="{CB1E394F-48FB-4105-B3E7-632402F23D9D}" srcOrd="1" destOrd="0" presId="urn:microsoft.com/office/officeart/2005/8/layout/process4"/>
    <dgm:cxn modelId="{BF145419-6B72-4738-8B5F-B4776E521F31}" type="presParOf" srcId="{559875B2-5FF0-410C-8E6B-EBB150552375}" destId="{42AA679C-74B0-4D91-92CC-75B602BFA7E9}" srcOrd="2" destOrd="0" presId="urn:microsoft.com/office/officeart/2005/8/layout/process4"/>
    <dgm:cxn modelId="{4184333A-7E4E-487D-A35A-E61CB3249250}" type="presParOf" srcId="{559875B2-5FF0-410C-8E6B-EBB150552375}" destId="{EBE2A436-6335-480F-9756-783F21F7C391}" srcOrd="3" destOrd="0" presId="urn:microsoft.com/office/officeart/2005/8/layout/process4"/>
    <dgm:cxn modelId="{3F15A0B3-545D-435A-BE97-889890385E32}" type="presParOf" srcId="{559875B2-5FF0-410C-8E6B-EBB150552375}" destId="{95B99566-887C-40F7-A340-A26DC0269986}" srcOrd="4" destOrd="0" presId="urn:microsoft.com/office/officeart/2005/8/layout/process4"/>
    <dgm:cxn modelId="{E20E625D-5D86-48B0-91C3-88A684E6594F}" type="presParOf" srcId="{DF2F0E1C-62D5-46E0-9D2D-CA4E4658822C}" destId="{2202E7DC-8835-4975-AA5B-8701F7D801A2}" srcOrd="1" destOrd="0" presId="urn:microsoft.com/office/officeart/2005/8/layout/process4"/>
    <dgm:cxn modelId="{D769AF5F-1C47-4795-BCD7-70BC432FC1E4}" type="presParOf" srcId="{DF2F0E1C-62D5-46E0-9D2D-CA4E4658822C}" destId="{5F6F6174-3E7A-4BC1-878D-60DADD319772}" srcOrd="2" destOrd="0" presId="urn:microsoft.com/office/officeart/2005/8/layout/process4"/>
    <dgm:cxn modelId="{AF8B9D13-94CE-401E-A2C7-57F4B9D83063}" type="presParOf" srcId="{5F6F6174-3E7A-4BC1-878D-60DADD319772}" destId="{1A893D2F-95E8-4ECC-A819-6659102A4D7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F838F-4494-4DD7-B91A-F530AB5B9CFC}">
      <dsp:nvSpPr>
        <dsp:cNvPr id="0" name=""/>
        <dsp:cNvSpPr/>
      </dsp:nvSpPr>
      <dsp:spPr>
        <a:xfrm>
          <a:off x="0" y="594"/>
          <a:ext cx="617219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DE07783-D3B5-41C5-B6D1-0B3E9DAF81D8}">
      <dsp:nvSpPr>
        <dsp:cNvPr id="0" name=""/>
        <dsp:cNvSpPr/>
      </dsp:nvSpPr>
      <dsp:spPr>
        <a:xfrm>
          <a:off x="0" y="594"/>
          <a:ext cx="6172199" cy="69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Introduction</a:t>
          </a:r>
        </a:p>
      </dsp:txBody>
      <dsp:txXfrm>
        <a:off x="0" y="594"/>
        <a:ext cx="6172199" cy="696062"/>
      </dsp:txXfrm>
    </dsp:sp>
    <dsp:sp modelId="{583822BF-A638-4DD5-8666-971E0D711573}">
      <dsp:nvSpPr>
        <dsp:cNvPr id="0" name=""/>
        <dsp:cNvSpPr/>
      </dsp:nvSpPr>
      <dsp:spPr>
        <a:xfrm>
          <a:off x="0" y="696657"/>
          <a:ext cx="617219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73C84C8-6391-478F-990A-03AFB99E9362}">
      <dsp:nvSpPr>
        <dsp:cNvPr id="0" name=""/>
        <dsp:cNvSpPr/>
      </dsp:nvSpPr>
      <dsp:spPr>
        <a:xfrm>
          <a:off x="0" y="696657"/>
          <a:ext cx="6172199" cy="69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Adapted Marketing Pressure Framework</a:t>
          </a:r>
        </a:p>
      </dsp:txBody>
      <dsp:txXfrm>
        <a:off x="0" y="696657"/>
        <a:ext cx="6172199" cy="696062"/>
      </dsp:txXfrm>
    </dsp:sp>
    <dsp:sp modelId="{D0A2744C-4B4F-4DAD-8067-CCB5D62D5A98}">
      <dsp:nvSpPr>
        <dsp:cNvPr id="0" name=""/>
        <dsp:cNvSpPr/>
      </dsp:nvSpPr>
      <dsp:spPr>
        <a:xfrm>
          <a:off x="0" y="1392719"/>
          <a:ext cx="617219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0D4D948-2E7A-4AFE-A849-3A031B741C69}">
      <dsp:nvSpPr>
        <dsp:cNvPr id="0" name=""/>
        <dsp:cNvSpPr/>
      </dsp:nvSpPr>
      <dsp:spPr>
        <a:xfrm>
          <a:off x="0" y="1392719"/>
          <a:ext cx="6172199" cy="69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Learner Profile and Demographic Cliff/Shift</a:t>
          </a:r>
        </a:p>
      </dsp:txBody>
      <dsp:txXfrm>
        <a:off x="0" y="1392719"/>
        <a:ext cx="6172199" cy="696062"/>
      </dsp:txXfrm>
    </dsp:sp>
    <dsp:sp modelId="{5E622712-DB6E-4849-A75A-FEC258F01177}">
      <dsp:nvSpPr>
        <dsp:cNvPr id="0" name=""/>
        <dsp:cNvSpPr/>
      </dsp:nvSpPr>
      <dsp:spPr>
        <a:xfrm>
          <a:off x="0" y="2088781"/>
          <a:ext cx="617219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578A45F-0439-4351-9FCD-88C58CC8FA7E}">
      <dsp:nvSpPr>
        <dsp:cNvPr id="0" name=""/>
        <dsp:cNvSpPr/>
      </dsp:nvSpPr>
      <dsp:spPr>
        <a:xfrm>
          <a:off x="0" y="2088781"/>
          <a:ext cx="6172199" cy="69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“Student-Ready” Strategies and Calls to Action</a:t>
          </a:r>
        </a:p>
      </dsp:txBody>
      <dsp:txXfrm>
        <a:off x="0" y="2088781"/>
        <a:ext cx="6172199" cy="696062"/>
      </dsp:txXfrm>
    </dsp:sp>
    <dsp:sp modelId="{DC08691F-A5B9-4556-9DB9-B1B0548B9033}">
      <dsp:nvSpPr>
        <dsp:cNvPr id="0" name=""/>
        <dsp:cNvSpPr/>
      </dsp:nvSpPr>
      <dsp:spPr>
        <a:xfrm>
          <a:off x="0" y="2784843"/>
          <a:ext cx="617219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C115100-2C0C-473B-A88A-9F52C76AEE89}">
      <dsp:nvSpPr>
        <dsp:cNvPr id="0" name=""/>
        <dsp:cNvSpPr/>
      </dsp:nvSpPr>
      <dsp:spPr>
        <a:xfrm>
          <a:off x="0" y="2784843"/>
          <a:ext cx="6172199" cy="69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Case-Study Exercises</a:t>
          </a:r>
        </a:p>
      </dsp:txBody>
      <dsp:txXfrm>
        <a:off x="0" y="2784843"/>
        <a:ext cx="6172199" cy="696062"/>
      </dsp:txXfrm>
    </dsp:sp>
    <dsp:sp modelId="{2A3EAFA2-50C0-4572-8A95-7771D3A4BAB9}">
      <dsp:nvSpPr>
        <dsp:cNvPr id="0" name=""/>
        <dsp:cNvSpPr/>
      </dsp:nvSpPr>
      <dsp:spPr>
        <a:xfrm>
          <a:off x="0" y="3480905"/>
          <a:ext cx="617219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BBEA1CC-106C-485F-967B-20D2E12C057C}">
      <dsp:nvSpPr>
        <dsp:cNvPr id="0" name=""/>
        <dsp:cNvSpPr/>
      </dsp:nvSpPr>
      <dsp:spPr>
        <a:xfrm>
          <a:off x="0" y="3480905"/>
          <a:ext cx="6172199" cy="69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Questions/Open Dialogue</a:t>
          </a:r>
        </a:p>
      </dsp:txBody>
      <dsp:txXfrm>
        <a:off x="0" y="3480905"/>
        <a:ext cx="6172199" cy="696062"/>
      </dsp:txXfrm>
    </dsp:sp>
    <dsp:sp modelId="{7F620D79-CF47-4EC9-B91C-76C169829E27}">
      <dsp:nvSpPr>
        <dsp:cNvPr id="0" name=""/>
        <dsp:cNvSpPr/>
      </dsp:nvSpPr>
      <dsp:spPr>
        <a:xfrm>
          <a:off x="0" y="4176967"/>
          <a:ext cx="617219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BB25356-7D2D-4E15-93BC-E5EC3F2A91F8}">
      <dsp:nvSpPr>
        <dsp:cNvPr id="0" name=""/>
        <dsp:cNvSpPr/>
      </dsp:nvSpPr>
      <dsp:spPr>
        <a:xfrm>
          <a:off x="0" y="4176967"/>
          <a:ext cx="6172199" cy="69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Wrap-up</a:t>
          </a:r>
        </a:p>
      </dsp:txBody>
      <dsp:txXfrm>
        <a:off x="0" y="4176967"/>
        <a:ext cx="6172199" cy="696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5030E-EAEA-48F9-A62F-A1F5E270E353}">
      <dsp:nvSpPr>
        <dsp:cNvPr id="0" name=""/>
        <dsp:cNvSpPr/>
      </dsp:nvSpPr>
      <dsp:spPr>
        <a:xfrm>
          <a:off x="0" y="2022"/>
          <a:ext cx="6172199" cy="10251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D69D92-8B3C-4ED9-B5F3-50DBAD18393E}">
      <dsp:nvSpPr>
        <dsp:cNvPr id="0" name=""/>
        <dsp:cNvSpPr/>
      </dsp:nvSpPr>
      <dsp:spPr>
        <a:xfrm>
          <a:off x="310115" y="232687"/>
          <a:ext cx="563846" cy="5638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C48045-43C4-4FAE-86A1-44E0A9363A86}">
      <dsp:nvSpPr>
        <dsp:cNvPr id="0" name=""/>
        <dsp:cNvSpPr/>
      </dsp:nvSpPr>
      <dsp:spPr>
        <a:xfrm>
          <a:off x="1184076" y="2022"/>
          <a:ext cx="4988123" cy="102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8" tIns="108498" rIns="108498" bIns="108498" numCol="1" spcCol="1270" anchor="ctr" anchorCtr="0">
          <a:noAutofit/>
        </a:bodyPr>
        <a:lstStyle/>
        <a:p>
          <a:pPr marL="0" lvl="0" indent="0" algn="l" defTabSz="755650">
            <a:lnSpc>
              <a:spcPct val="100000"/>
            </a:lnSpc>
            <a:spcBef>
              <a:spcPct val="0"/>
            </a:spcBef>
            <a:spcAft>
              <a:spcPct val="35000"/>
            </a:spcAft>
            <a:buNone/>
          </a:pPr>
          <a:r>
            <a:rPr lang="en-US" sz="1700" kern="1200" dirty="0"/>
            <a:t>Pre-pandemic projections for KY showed a 10% increase in 2-year college students and a 20% increase in 4-year college students by 2023</a:t>
          </a:r>
          <a:r>
            <a:rPr lang="en-US" sz="1700" kern="1200" dirty="0">
              <a:latin typeface="Arial" panose="020B0604020202020204"/>
            </a:rPr>
            <a:t>.</a:t>
          </a:r>
          <a:endParaRPr lang="en-US" sz="1700" kern="1200" dirty="0"/>
        </a:p>
      </dsp:txBody>
      <dsp:txXfrm>
        <a:off x="1184076" y="2022"/>
        <a:ext cx="4988123" cy="1025174"/>
      </dsp:txXfrm>
    </dsp:sp>
    <dsp:sp modelId="{4F44AC32-C277-42B5-8777-71F388880D78}">
      <dsp:nvSpPr>
        <dsp:cNvPr id="0" name=""/>
        <dsp:cNvSpPr/>
      </dsp:nvSpPr>
      <dsp:spPr>
        <a:xfrm>
          <a:off x="0" y="1283491"/>
          <a:ext cx="6172199" cy="10251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F77CC3-F586-4DFC-AD39-B735D4FCA614}">
      <dsp:nvSpPr>
        <dsp:cNvPr id="0" name=""/>
        <dsp:cNvSpPr/>
      </dsp:nvSpPr>
      <dsp:spPr>
        <a:xfrm>
          <a:off x="310115" y="1514155"/>
          <a:ext cx="563846" cy="56384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2FB2C5-7A1A-4D5F-B00B-2C0B3F95FEC7}">
      <dsp:nvSpPr>
        <dsp:cNvPr id="0" name=""/>
        <dsp:cNvSpPr/>
      </dsp:nvSpPr>
      <dsp:spPr>
        <a:xfrm>
          <a:off x="1184076" y="1283491"/>
          <a:ext cx="4988123" cy="102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8" tIns="108498" rIns="108498" bIns="108498" numCol="1" spcCol="1270" anchor="ctr" anchorCtr="0">
          <a:noAutofit/>
        </a:bodyPr>
        <a:lstStyle/>
        <a:p>
          <a:pPr marL="0" lvl="0" indent="0" algn="l" defTabSz="755650">
            <a:lnSpc>
              <a:spcPct val="100000"/>
            </a:lnSpc>
            <a:spcBef>
              <a:spcPct val="0"/>
            </a:spcBef>
            <a:spcAft>
              <a:spcPct val="35000"/>
            </a:spcAft>
            <a:buNone/>
          </a:pPr>
          <a:r>
            <a:rPr lang="en-US" sz="1700" kern="1200" dirty="0"/>
            <a:t>However, by 2029, both 2- and 4-year college projections are expected to decline by 25% relative to 2023</a:t>
          </a:r>
          <a:r>
            <a:rPr lang="en-US" sz="1700" kern="1200" dirty="0">
              <a:latin typeface="Arial" panose="020B0604020202020204"/>
            </a:rPr>
            <a:t>.</a:t>
          </a:r>
          <a:endParaRPr lang="en-US" sz="1700" kern="1200" dirty="0"/>
        </a:p>
      </dsp:txBody>
      <dsp:txXfrm>
        <a:off x="1184076" y="1283491"/>
        <a:ext cx="4988123" cy="1025174"/>
      </dsp:txXfrm>
    </dsp:sp>
    <dsp:sp modelId="{5BB05AF3-7A3D-4BCD-A3C0-3884399A70D9}">
      <dsp:nvSpPr>
        <dsp:cNvPr id="0" name=""/>
        <dsp:cNvSpPr/>
      </dsp:nvSpPr>
      <dsp:spPr>
        <a:xfrm>
          <a:off x="0" y="2564959"/>
          <a:ext cx="6172199" cy="10251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A4522D-1686-40F3-81D2-A43AA2274D8E}">
      <dsp:nvSpPr>
        <dsp:cNvPr id="0" name=""/>
        <dsp:cNvSpPr/>
      </dsp:nvSpPr>
      <dsp:spPr>
        <a:xfrm>
          <a:off x="310115" y="2795623"/>
          <a:ext cx="563846" cy="5638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91B782-166C-4192-AB2E-450EE50C1EA0}">
      <dsp:nvSpPr>
        <dsp:cNvPr id="0" name=""/>
        <dsp:cNvSpPr/>
      </dsp:nvSpPr>
      <dsp:spPr>
        <a:xfrm>
          <a:off x="1184076" y="2564959"/>
          <a:ext cx="4988123" cy="102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8" tIns="108498" rIns="108498" bIns="108498" numCol="1" spcCol="1270" anchor="ctr" anchorCtr="0">
          <a:noAutofit/>
        </a:bodyPr>
        <a:lstStyle/>
        <a:p>
          <a:pPr marL="0" lvl="0" indent="0" algn="l" defTabSz="755650">
            <a:lnSpc>
              <a:spcPct val="100000"/>
            </a:lnSpc>
            <a:spcBef>
              <a:spcPct val="0"/>
            </a:spcBef>
            <a:spcAft>
              <a:spcPct val="35000"/>
            </a:spcAft>
            <a:buNone/>
          </a:pPr>
          <a:r>
            <a:rPr lang="en-US" sz="1700" kern="1200" dirty="0"/>
            <a:t>Currently, 75% of students attend 2 and 4-year colleges, with 43% at 4-year institutions and 32% at 2-year institutions</a:t>
          </a:r>
          <a:r>
            <a:rPr lang="en-US" sz="1700" kern="1200" dirty="0">
              <a:latin typeface="Arial" panose="020B0604020202020204"/>
            </a:rPr>
            <a:t>.</a:t>
          </a:r>
          <a:endParaRPr lang="en-US" sz="1700" kern="1200" dirty="0"/>
        </a:p>
      </dsp:txBody>
      <dsp:txXfrm>
        <a:off x="1184076" y="2564959"/>
        <a:ext cx="4988123" cy="1025174"/>
      </dsp:txXfrm>
    </dsp:sp>
    <dsp:sp modelId="{08F1937E-FB36-4470-87B4-74B7DD4E9294}">
      <dsp:nvSpPr>
        <dsp:cNvPr id="0" name=""/>
        <dsp:cNvSpPr/>
      </dsp:nvSpPr>
      <dsp:spPr>
        <a:xfrm>
          <a:off x="0" y="3846427"/>
          <a:ext cx="6172199" cy="10251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7C982F-8426-43AA-A321-52F2F642B3F2}">
      <dsp:nvSpPr>
        <dsp:cNvPr id="0" name=""/>
        <dsp:cNvSpPr/>
      </dsp:nvSpPr>
      <dsp:spPr>
        <a:xfrm>
          <a:off x="310115" y="4077091"/>
          <a:ext cx="563846" cy="5638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116C35-B2E2-4F8C-B59F-FE504751EC2F}">
      <dsp:nvSpPr>
        <dsp:cNvPr id="0" name=""/>
        <dsp:cNvSpPr/>
      </dsp:nvSpPr>
      <dsp:spPr>
        <a:xfrm>
          <a:off x="1184076" y="3846427"/>
          <a:ext cx="4988123" cy="102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8" tIns="108498" rIns="108498" bIns="108498" numCol="1" spcCol="1270" anchor="ctr" anchorCtr="0">
          <a:noAutofit/>
        </a:bodyPr>
        <a:lstStyle/>
        <a:p>
          <a:pPr marL="0" lvl="0" indent="0" algn="l" defTabSz="755650">
            <a:lnSpc>
              <a:spcPct val="100000"/>
            </a:lnSpc>
            <a:spcBef>
              <a:spcPct val="0"/>
            </a:spcBef>
            <a:spcAft>
              <a:spcPct val="35000"/>
            </a:spcAft>
            <a:buNone/>
          </a:pPr>
          <a:r>
            <a:rPr lang="en-US" sz="1700" kern="1200" dirty="0"/>
            <a:t>The median household income in KY is $47K, with 54% of households earning less than $50K per year</a:t>
          </a:r>
          <a:r>
            <a:rPr lang="en-US" sz="1700" kern="1200" dirty="0">
              <a:latin typeface="Arial" panose="020B0604020202020204"/>
            </a:rPr>
            <a:t>.</a:t>
          </a:r>
          <a:endParaRPr lang="en-US" sz="1700" kern="1200" dirty="0"/>
        </a:p>
      </dsp:txBody>
      <dsp:txXfrm>
        <a:off x="1184076" y="3846427"/>
        <a:ext cx="4988123" cy="1025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2B535-5B8A-4D73-8130-BFCF6E478859}">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Declining Birth Rates</a:t>
          </a:r>
        </a:p>
      </dsp:txBody>
      <dsp:txXfrm>
        <a:off x="0" y="39687"/>
        <a:ext cx="3286125" cy="1971675"/>
      </dsp:txXfrm>
    </dsp:sp>
    <dsp:sp modelId="{4AD2FCC7-7BC9-46F4-AD31-B54A2DE1E8F8}">
      <dsp:nvSpPr>
        <dsp:cNvPr id="0" name=""/>
        <dsp:cNvSpPr/>
      </dsp:nvSpPr>
      <dsp:spPr>
        <a:xfrm>
          <a:off x="3614737"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Change in Migration/Immigration Patterns </a:t>
          </a:r>
        </a:p>
      </dsp:txBody>
      <dsp:txXfrm>
        <a:off x="3614737" y="39687"/>
        <a:ext cx="3286125" cy="1971675"/>
      </dsp:txXfrm>
    </dsp:sp>
    <dsp:sp modelId="{0BEB9660-9E25-4229-9CF5-FECDBF896EE9}">
      <dsp:nvSpPr>
        <dsp:cNvPr id="0" name=""/>
        <dsp:cNvSpPr/>
      </dsp:nvSpPr>
      <dsp:spPr>
        <a:xfrm>
          <a:off x="7229475"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Shift in Family Dynamics/Composition</a:t>
          </a:r>
        </a:p>
      </dsp:txBody>
      <dsp:txXfrm>
        <a:off x="7229475" y="39687"/>
        <a:ext cx="3286125" cy="1971675"/>
      </dsp:txXfrm>
    </dsp:sp>
    <dsp:sp modelId="{EA9C3A3B-586B-4B0B-8FB2-7BF4EFB743C7}">
      <dsp:nvSpPr>
        <dsp:cNvPr id="0" name=""/>
        <dsp:cNvSpPr/>
      </dsp:nvSpPr>
      <dsp:spPr>
        <a:xfrm>
          <a:off x="0" y="2339975"/>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Workforce Demand</a:t>
          </a:r>
        </a:p>
      </dsp:txBody>
      <dsp:txXfrm>
        <a:off x="0" y="2339975"/>
        <a:ext cx="3286125" cy="1971675"/>
      </dsp:txXfrm>
    </dsp:sp>
    <dsp:sp modelId="{09C0C3AE-DEE9-4C4D-9F54-E9FB3E58D652}">
      <dsp:nvSpPr>
        <dsp:cNvPr id="0" name=""/>
        <dsp:cNvSpPr/>
      </dsp:nvSpPr>
      <dsp:spPr>
        <a:xfrm>
          <a:off x="3614737" y="2339975"/>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Alternative/Technological Education Models</a:t>
          </a:r>
        </a:p>
      </dsp:txBody>
      <dsp:txXfrm>
        <a:off x="3614737" y="2339975"/>
        <a:ext cx="3286125" cy="1971675"/>
      </dsp:txXfrm>
    </dsp:sp>
    <dsp:sp modelId="{41332B01-6687-4B17-ADE2-3CF215442B46}">
      <dsp:nvSpPr>
        <dsp:cNvPr id="0" name=""/>
        <dsp:cNvSpPr/>
      </dsp:nvSpPr>
      <dsp:spPr>
        <a:xfrm>
          <a:off x="7229475" y="2339975"/>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Shifting Attitudes toward College</a:t>
          </a:r>
        </a:p>
      </dsp:txBody>
      <dsp:txXfrm>
        <a:off x="7229475" y="2339975"/>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3F2D7-7EBB-4C45-BBB5-CA75697760ED}">
      <dsp:nvSpPr>
        <dsp:cNvPr id="0" name=""/>
        <dsp:cNvSpPr/>
      </dsp:nvSpPr>
      <dsp:spPr>
        <a:xfrm>
          <a:off x="819041" y="33906"/>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B16EF6-534B-4F52-8DDB-FFEE1B1D0026}">
      <dsp:nvSpPr>
        <dsp:cNvPr id="0" name=""/>
        <dsp:cNvSpPr/>
      </dsp:nvSpPr>
      <dsp:spPr>
        <a:xfrm>
          <a:off x="1053041" y="267906"/>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062EE5-2ED6-4351-A5BC-C0748C80A245}">
      <dsp:nvSpPr>
        <dsp:cNvPr id="0" name=""/>
        <dsp:cNvSpPr/>
      </dsp:nvSpPr>
      <dsp:spPr>
        <a:xfrm>
          <a:off x="468041" y="14739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Segment and Analyze Data viewed through Equity Prism</a:t>
          </a:r>
        </a:p>
      </dsp:txBody>
      <dsp:txXfrm>
        <a:off x="468041" y="1473906"/>
        <a:ext cx="1800000" cy="720000"/>
      </dsp:txXfrm>
    </dsp:sp>
    <dsp:sp modelId="{223B0D7C-C094-474D-87DE-2A339CAA89C7}">
      <dsp:nvSpPr>
        <dsp:cNvPr id="0" name=""/>
        <dsp:cNvSpPr/>
      </dsp:nvSpPr>
      <dsp:spPr>
        <a:xfrm>
          <a:off x="2934041" y="33906"/>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FC85B-DAA5-4645-BA8A-C9AEA111B3F7}">
      <dsp:nvSpPr>
        <dsp:cNvPr id="0" name=""/>
        <dsp:cNvSpPr/>
      </dsp:nvSpPr>
      <dsp:spPr>
        <a:xfrm>
          <a:off x="3168041" y="267906"/>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BD2BB0-3645-47B8-95FB-CFD284EFF12E}">
      <dsp:nvSpPr>
        <dsp:cNvPr id="0" name=""/>
        <dsp:cNvSpPr/>
      </dsp:nvSpPr>
      <dsp:spPr>
        <a:xfrm>
          <a:off x="2583041" y="14739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Educate and Train Campus Community</a:t>
          </a:r>
        </a:p>
      </dsp:txBody>
      <dsp:txXfrm>
        <a:off x="2583041" y="1473906"/>
        <a:ext cx="1800000" cy="720000"/>
      </dsp:txXfrm>
    </dsp:sp>
    <dsp:sp modelId="{855F00C6-3148-4476-ADA2-C0DACC55401A}">
      <dsp:nvSpPr>
        <dsp:cNvPr id="0" name=""/>
        <dsp:cNvSpPr/>
      </dsp:nvSpPr>
      <dsp:spPr>
        <a:xfrm>
          <a:off x="5049041" y="33906"/>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B15610-2BDD-4B3F-BEC0-DB2626CB8A8B}">
      <dsp:nvSpPr>
        <dsp:cNvPr id="0" name=""/>
        <dsp:cNvSpPr/>
      </dsp:nvSpPr>
      <dsp:spPr>
        <a:xfrm>
          <a:off x="5283041" y="267906"/>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D5BD90-A198-4459-9928-BF7A53A056EA}">
      <dsp:nvSpPr>
        <dsp:cNvPr id="0" name=""/>
        <dsp:cNvSpPr/>
      </dsp:nvSpPr>
      <dsp:spPr>
        <a:xfrm>
          <a:off x="4698041" y="14739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Connect Students with Community Resources</a:t>
          </a:r>
        </a:p>
      </dsp:txBody>
      <dsp:txXfrm>
        <a:off x="4698041" y="1473906"/>
        <a:ext cx="1800000" cy="720000"/>
      </dsp:txXfrm>
    </dsp:sp>
    <dsp:sp modelId="{4011B7C9-2284-4D71-97CF-8367AAA7E074}">
      <dsp:nvSpPr>
        <dsp:cNvPr id="0" name=""/>
        <dsp:cNvSpPr/>
      </dsp:nvSpPr>
      <dsp:spPr>
        <a:xfrm>
          <a:off x="7164041" y="33906"/>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145720-A258-4AC3-A573-05718291DA3D}">
      <dsp:nvSpPr>
        <dsp:cNvPr id="0" name=""/>
        <dsp:cNvSpPr/>
      </dsp:nvSpPr>
      <dsp:spPr>
        <a:xfrm>
          <a:off x="7398041" y="267906"/>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185A47-0040-48EE-B22D-BB98D51FA082}">
      <dsp:nvSpPr>
        <dsp:cNvPr id="0" name=""/>
        <dsp:cNvSpPr/>
      </dsp:nvSpPr>
      <dsp:spPr>
        <a:xfrm>
          <a:off x="6813041" y="14739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Enhance Visibility of Financial and Employment Options</a:t>
          </a:r>
        </a:p>
      </dsp:txBody>
      <dsp:txXfrm>
        <a:off x="6813041" y="1473906"/>
        <a:ext cx="1800000" cy="720000"/>
      </dsp:txXfrm>
    </dsp:sp>
    <dsp:sp modelId="{45237061-EA52-48E5-88F7-740BD565B4E5}">
      <dsp:nvSpPr>
        <dsp:cNvPr id="0" name=""/>
        <dsp:cNvSpPr/>
      </dsp:nvSpPr>
      <dsp:spPr>
        <a:xfrm>
          <a:off x="9279041" y="33906"/>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6E2E53-20E6-4BF5-B406-C89EF03FF280}">
      <dsp:nvSpPr>
        <dsp:cNvPr id="0" name=""/>
        <dsp:cNvSpPr/>
      </dsp:nvSpPr>
      <dsp:spPr>
        <a:xfrm>
          <a:off x="9513041" y="267906"/>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CB8355-1431-4D10-A69B-BA15C6E96AE1}">
      <dsp:nvSpPr>
        <dsp:cNvPr id="0" name=""/>
        <dsp:cNvSpPr/>
      </dsp:nvSpPr>
      <dsp:spPr>
        <a:xfrm>
          <a:off x="8928041" y="14739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Perforate Administrative </a:t>
          </a:r>
          <a:r>
            <a:rPr lang="en-US" sz="1400" kern="1200" dirty="0">
              <a:latin typeface="Arial" panose="020B0604020202020204"/>
            </a:rPr>
            <a:t>Silos</a:t>
          </a:r>
          <a:endParaRPr lang="en-US" sz="1400" kern="1200" dirty="0"/>
        </a:p>
      </dsp:txBody>
      <dsp:txXfrm>
        <a:off x="8928041" y="1473906"/>
        <a:ext cx="1800000" cy="720000"/>
      </dsp:txXfrm>
    </dsp:sp>
    <dsp:sp modelId="{E01B5768-3EC5-4FFB-9126-EF84BE648C69}">
      <dsp:nvSpPr>
        <dsp:cNvPr id="0" name=""/>
        <dsp:cNvSpPr/>
      </dsp:nvSpPr>
      <dsp:spPr>
        <a:xfrm>
          <a:off x="2934041" y="2643906"/>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E1BDC5-0B41-43E4-A85A-F38C27B6A1C4}">
      <dsp:nvSpPr>
        <dsp:cNvPr id="0" name=""/>
        <dsp:cNvSpPr/>
      </dsp:nvSpPr>
      <dsp:spPr>
        <a:xfrm>
          <a:off x="3168041" y="2877906"/>
          <a:ext cx="630000" cy="63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1401B-D415-4470-B5F9-B0F685E7F3D8}">
      <dsp:nvSpPr>
        <dsp:cNvPr id="0" name=""/>
        <dsp:cNvSpPr/>
      </dsp:nvSpPr>
      <dsp:spPr>
        <a:xfrm>
          <a:off x="2583041" y="40839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Ensure Availability of Emergency Funds </a:t>
          </a:r>
        </a:p>
      </dsp:txBody>
      <dsp:txXfrm>
        <a:off x="2583041" y="4083906"/>
        <a:ext cx="1800000" cy="720000"/>
      </dsp:txXfrm>
    </dsp:sp>
    <dsp:sp modelId="{799920AB-CF53-467A-83CD-D2915E366C79}">
      <dsp:nvSpPr>
        <dsp:cNvPr id="0" name=""/>
        <dsp:cNvSpPr/>
      </dsp:nvSpPr>
      <dsp:spPr>
        <a:xfrm>
          <a:off x="5049041" y="2643906"/>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A81B31-DEF0-42F5-8BA1-D462D5F16B55}">
      <dsp:nvSpPr>
        <dsp:cNvPr id="0" name=""/>
        <dsp:cNvSpPr/>
      </dsp:nvSpPr>
      <dsp:spPr>
        <a:xfrm>
          <a:off x="5283041" y="2877906"/>
          <a:ext cx="630000" cy="63000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E6FB96-5A06-4EAB-AE3A-9DA61C66F68D}">
      <dsp:nvSpPr>
        <dsp:cNvPr id="0" name=""/>
        <dsp:cNvSpPr/>
      </dsp:nvSpPr>
      <dsp:spPr>
        <a:xfrm>
          <a:off x="4698041" y="40839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Conduct a Student Journey Audit</a:t>
          </a:r>
        </a:p>
      </dsp:txBody>
      <dsp:txXfrm>
        <a:off x="4698041" y="4083906"/>
        <a:ext cx="1800000" cy="720000"/>
      </dsp:txXfrm>
    </dsp:sp>
    <dsp:sp modelId="{D3CDA37B-15AB-482A-AB02-820BEF1A87A4}">
      <dsp:nvSpPr>
        <dsp:cNvPr id="0" name=""/>
        <dsp:cNvSpPr/>
      </dsp:nvSpPr>
      <dsp:spPr>
        <a:xfrm>
          <a:off x="7164041" y="2643906"/>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5C1839-ADBE-4632-9D6D-145E385603B0}">
      <dsp:nvSpPr>
        <dsp:cNvPr id="0" name=""/>
        <dsp:cNvSpPr/>
      </dsp:nvSpPr>
      <dsp:spPr>
        <a:xfrm>
          <a:off x="7398041" y="2877906"/>
          <a:ext cx="630000" cy="63000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98FCE2-C792-41BD-A491-E8EEBA704C7A}">
      <dsp:nvSpPr>
        <dsp:cNvPr id="0" name=""/>
        <dsp:cNvSpPr/>
      </dsp:nvSpPr>
      <dsp:spPr>
        <a:xfrm>
          <a:off x="6813041" y="40839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Re-examine Institutional Billing/ Debt Policies</a:t>
          </a:r>
        </a:p>
      </dsp:txBody>
      <dsp:txXfrm>
        <a:off x="6813041" y="4083906"/>
        <a:ext cx="18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AD3D7-3A54-41FF-9128-B3243CFF7E99}">
      <dsp:nvSpPr>
        <dsp:cNvPr id="0" name=""/>
        <dsp:cNvSpPr/>
      </dsp:nvSpPr>
      <dsp:spPr>
        <a:xfrm>
          <a:off x="0" y="2626263"/>
          <a:ext cx="10515600" cy="1723112"/>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Food for Thought</a:t>
          </a:r>
        </a:p>
      </dsp:txBody>
      <dsp:txXfrm>
        <a:off x="0" y="2626263"/>
        <a:ext cx="10515600" cy="930480"/>
      </dsp:txXfrm>
    </dsp:sp>
    <dsp:sp modelId="{D2650644-1ADD-49FC-B906-1CECAA9DA109}">
      <dsp:nvSpPr>
        <dsp:cNvPr id="0" name=""/>
        <dsp:cNvSpPr/>
      </dsp:nvSpPr>
      <dsp:spPr>
        <a:xfrm>
          <a:off x="1283" y="3522281"/>
          <a:ext cx="2102606" cy="79263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What are the potential consequences of misalignments between financial aid disbursement and billing cycles for students?</a:t>
          </a:r>
        </a:p>
      </dsp:txBody>
      <dsp:txXfrm>
        <a:off x="1283" y="3522281"/>
        <a:ext cx="2102606" cy="792631"/>
      </dsp:txXfrm>
    </dsp:sp>
    <dsp:sp modelId="{84CB08FF-9FBE-44B6-95A3-1A5862BB5AA0}">
      <dsp:nvSpPr>
        <dsp:cNvPr id="0" name=""/>
        <dsp:cNvSpPr/>
      </dsp:nvSpPr>
      <dsp:spPr>
        <a:xfrm>
          <a:off x="2103890" y="3522281"/>
          <a:ext cx="2102606" cy="79263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How might this issue impact student retention and academic success?</a:t>
          </a:r>
        </a:p>
      </dsp:txBody>
      <dsp:txXfrm>
        <a:off x="2103890" y="3522281"/>
        <a:ext cx="2102606" cy="792631"/>
      </dsp:txXfrm>
    </dsp:sp>
    <dsp:sp modelId="{01D0C335-333D-4536-8961-1F7705C3AF0C}">
      <dsp:nvSpPr>
        <dsp:cNvPr id="0" name=""/>
        <dsp:cNvSpPr/>
      </dsp:nvSpPr>
      <dsp:spPr>
        <a:xfrm>
          <a:off x="4206496" y="3522281"/>
          <a:ext cx="2102606" cy="79263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What factors contribute to misalignments between aid disbursement and billing at the University?</a:t>
          </a:r>
        </a:p>
      </dsp:txBody>
      <dsp:txXfrm>
        <a:off x="4206496" y="3522281"/>
        <a:ext cx="2102606" cy="792631"/>
      </dsp:txXfrm>
    </dsp:sp>
    <dsp:sp modelId="{2FB12064-2A7D-4B78-9718-68E4711B2A4F}">
      <dsp:nvSpPr>
        <dsp:cNvPr id="0" name=""/>
        <dsp:cNvSpPr/>
      </dsp:nvSpPr>
      <dsp:spPr>
        <a:xfrm>
          <a:off x="6309103" y="3522281"/>
          <a:ext cx="2102606" cy="79263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Are there specific student populations that are disproportionately affected by this issue?</a:t>
          </a:r>
        </a:p>
      </dsp:txBody>
      <dsp:txXfrm>
        <a:off x="6309103" y="3522281"/>
        <a:ext cx="2102606" cy="792631"/>
      </dsp:txXfrm>
    </dsp:sp>
    <dsp:sp modelId="{15ACFE1F-8972-4E2B-B070-B250F5365FBE}">
      <dsp:nvSpPr>
        <dsp:cNvPr id="0" name=""/>
        <dsp:cNvSpPr/>
      </dsp:nvSpPr>
      <dsp:spPr>
        <a:xfrm>
          <a:off x="8411709" y="3522281"/>
          <a:ext cx="2102606" cy="79263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What steps can be taken by A/R professionals to address this challenge and support affected students?</a:t>
          </a:r>
        </a:p>
      </dsp:txBody>
      <dsp:txXfrm>
        <a:off x="8411709" y="3522281"/>
        <a:ext cx="2102606" cy="792631"/>
      </dsp:txXfrm>
    </dsp:sp>
    <dsp:sp modelId="{E919A82C-EDF2-4E7E-B7E5-FA6EC1651FD1}">
      <dsp:nvSpPr>
        <dsp:cNvPr id="0" name=""/>
        <dsp:cNvSpPr/>
      </dsp:nvSpPr>
      <dsp:spPr>
        <a:xfrm rot="10800000">
          <a:off x="0" y="1962"/>
          <a:ext cx="10515600" cy="2650147"/>
        </a:xfrm>
        <a:prstGeom prst="upArrowCallout">
          <a:avLst/>
        </a:prstGeom>
        <a:solidFill>
          <a:schemeClr val="accent2">
            <a:shade val="80000"/>
            <a:hueOff val="-56011"/>
            <a:satOff val="-3197"/>
            <a:lumOff val="278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At Alignment University, students have reported difficulties with the timing of financial aid disbursement and billing, leading to financial stress and potential barriers to academic success. Despite receiving financial aid awards, some students struggle to cover their tuition and fees due to delays or misalignments between aid disbursement and billing cycles. This issue disproportionately affects low-income students and those with limited access to additional financial resources.</a:t>
          </a:r>
        </a:p>
      </dsp:txBody>
      <dsp:txXfrm rot="10800000">
        <a:off x="0" y="1962"/>
        <a:ext cx="10515600" cy="17219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69684-B130-4DAC-88E8-3E8356C991E8}">
      <dsp:nvSpPr>
        <dsp:cNvPr id="0" name=""/>
        <dsp:cNvSpPr/>
      </dsp:nvSpPr>
      <dsp:spPr>
        <a:xfrm>
          <a:off x="0" y="2626263"/>
          <a:ext cx="10515600" cy="17231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Food for Thought</a:t>
          </a:r>
        </a:p>
      </dsp:txBody>
      <dsp:txXfrm>
        <a:off x="0" y="2626263"/>
        <a:ext cx="10515600" cy="930480"/>
      </dsp:txXfrm>
    </dsp:sp>
    <dsp:sp modelId="{9E513302-5999-4EE5-B6F2-DD894AFF479B}">
      <dsp:nvSpPr>
        <dsp:cNvPr id="0" name=""/>
        <dsp:cNvSpPr/>
      </dsp:nvSpPr>
      <dsp:spPr>
        <a:xfrm>
          <a:off x="1283" y="3522281"/>
          <a:ext cx="2102606" cy="792631"/>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What are the potential consequences of unmet financial need for students at Impact College?</a:t>
          </a:r>
        </a:p>
      </dsp:txBody>
      <dsp:txXfrm>
        <a:off x="1283" y="3522281"/>
        <a:ext cx="2102606" cy="792631"/>
      </dsp:txXfrm>
    </dsp:sp>
    <dsp:sp modelId="{CB1E394F-48FB-4105-B3E7-632402F23D9D}">
      <dsp:nvSpPr>
        <dsp:cNvPr id="0" name=""/>
        <dsp:cNvSpPr/>
      </dsp:nvSpPr>
      <dsp:spPr>
        <a:xfrm>
          <a:off x="2103890" y="3522281"/>
          <a:ext cx="2102606" cy="792631"/>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How might this issue contribute to disparities in student retention, graduation rates, and academic success?</a:t>
          </a:r>
        </a:p>
      </dsp:txBody>
      <dsp:txXfrm>
        <a:off x="2103890" y="3522281"/>
        <a:ext cx="2102606" cy="792631"/>
      </dsp:txXfrm>
    </dsp:sp>
    <dsp:sp modelId="{42AA679C-74B0-4D91-92CC-75B602BFA7E9}">
      <dsp:nvSpPr>
        <dsp:cNvPr id="0" name=""/>
        <dsp:cNvSpPr/>
      </dsp:nvSpPr>
      <dsp:spPr>
        <a:xfrm>
          <a:off x="4206496" y="3522281"/>
          <a:ext cx="2102606" cy="792631"/>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What factors contribute to the prevalence of unmet financial need among students?</a:t>
          </a:r>
        </a:p>
      </dsp:txBody>
      <dsp:txXfrm>
        <a:off x="4206496" y="3522281"/>
        <a:ext cx="2102606" cy="792631"/>
      </dsp:txXfrm>
    </dsp:sp>
    <dsp:sp modelId="{EBE2A436-6335-480F-9756-783F21F7C391}">
      <dsp:nvSpPr>
        <dsp:cNvPr id="0" name=""/>
        <dsp:cNvSpPr/>
      </dsp:nvSpPr>
      <dsp:spPr>
        <a:xfrm>
          <a:off x="6309103" y="3522281"/>
          <a:ext cx="2102606" cy="792631"/>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Are there specific student populations that are disproportionately affected by this issue?</a:t>
          </a:r>
        </a:p>
      </dsp:txBody>
      <dsp:txXfrm>
        <a:off x="6309103" y="3522281"/>
        <a:ext cx="2102606" cy="792631"/>
      </dsp:txXfrm>
    </dsp:sp>
    <dsp:sp modelId="{95B99566-887C-40F7-A340-A26DC0269986}">
      <dsp:nvSpPr>
        <dsp:cNvPr id="0" name=""/>
        <dsp:cNvSpPr/>
      </dsp:nvSpPr>
      <dsp:spPr>
        <a:xfrm>
          <a:off x="8411709" y="3522281"/>
          <a:ext cx="2102606" cy="792631"/>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What steps can be taken by A/R professionals to address unmet financial need and support affected students?</a:t>
          </a:r>
        </a:p>
      </dsp:txBody>
      <dsp:txXfrm>
        <a:off x="8411709" y="3522281"/>
        <a:ext cx="2102606" cy="792631"/>
      </dsp:txXfrm>
    </dsp:sp>
    <dsp:sp modelId="{1A893D2F-95E8-4ECC-A819-6659102A4D76}">
      <dsp:nvSpPr>
        <dsp:cNvPr id="0" name=""/>
        <dsp:cNvSpPr/>
      </dsp:nvSpPr>
      <dsp:spPr>
        <a:xfrm rot="10800000">
          <a:off x="0" y="1962"/>
          <a:ext cx="10515600" cy="2650147"/>
        </a:xfrm>
        <a:prstGeom prst="upArrowCallout">
          <a:avLst/>
        </a:prstGeom>
        <a:gradFill rotWithShape="0">
          <a:gsLst>
            <a:gs pos="0">
              <a:schemeClr val="accent5">
                <a:shade val="80000"/>
                <a:hueOff val="517475"/>
                <a:satOff val="-83714"/>
                <a:lumOff val="41765"/>
                <a:alphaOff val="0"/>
                <a:satMod val="103000"/>
                <a:lumMod val="102000"/>
                <a:tint val="94000"/>
              </a:schemeClr>
            </a:gs>
            <a:gs pos="50000">
              <a:schemeClr val="accent5">
                <a:shade val="80000"/>
                <a:hueOff val="517475"/>
                <a:satOff val="-83714"/>
                <a:lumOff val="41765"/>
                <a:alphaOff val="0"/>
                <a:satMod val="110000"/>
                <a:lumMod val="100000"/>
                <a:shade val="100000"/>
              </a:schemeClr>
            </a:gs>
            <a:gs pos="100000">
              <a:schemeClr val="accent5">
                <a:shade val="80000"/>
                <a:hueOff val="517475"/>
                <a:satOff val="-83714"/>
                <a:lumOff val="4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At Impact College, a significant number of students experience unmet financial need, meaning that their financial aid awards do not fully cover the cost of attendance, including tuition, fees, and living expenses. As a result, these students face challenges in meeting their basic needs and may resort to borrowing additional loans, working multiple jobs, or even dropping out of college due to financial strain. The impact of unmet financial need extends beyond individual students, affecting student diversity, retention rates, and overall student success.</a:t>
          </a:r>
        </a:p>
      </dsp:txBody>
      <dsp:txXfrm rot="10800000">
        <a:off x="0" y="1962"/>
        <a:ext cx="10515600" cy="17219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55C97-61C0-4091-B044-983355608172}" type="datetimeFigureOut">
              <a:rPr lang="en-US" smtClean="0"/>
              <a:t>4/25/2024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B95FA4-AE31-4F99-A6CF-715630D5B2A6}" type="slidenum">
              <a:rPr lang="en-US" smtClean="0"/>
              <a:t>‹#›</a:t>
            </a:fld>
            <a:endParaRPr lang="en-US" dirty="0"/>
          </a:p>
        </p:txBody>
      </p:sp>
    </p:spTree>
    <p:extLst>
      <p:ext uri="{BB962C8B-B14F-4D97-AF65-F5344CB8AC3E}">
        <p14:creationId xmlns:p14="http://schemas.microsoft.com/office/powerpoint/2010/main" val="3346096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a:t>
            </a:r>
          </a:p>
        </p:txBody>
      </p:sp>
      <p:sp>
        <p:nvSpPr>
          <p:cNvPr id="4" name="Slide Number Placeholder 3"/>
          <p:cNvSpPr>
            <a:spLocks noGrp="1"/>
          </p:cNvSpPr>
          <p:nvPr>
            <p:ph type="sldNum" sz="quarter" idx="5"/>
          </p:nvPr>
        </p:nvSpPr>
        <p:spPr/>
        <p:txBody>
          <a:bodyPr/>
          <a:lstStyle/>
          <a:p>
            <a:fld id="{737F3FA3-CC1D-814C-9E4C-13568B722532}" type="slidenum">
              <a:rPr lang="en-US" smtClean="0"/>
              <a:t>2</a:t>
            </a:fld>
            <a:endParaRPr lang="en-US" dirty="0"/>
          </a:p>
        </p:txBody>
      </p:sp>
    </p:spTree>
    <p:extLst>
      <p:ext uri="{BB962C8B-B14F-4D97-AF65-F5344CB8AC3E}">
        <p14:creationId xmlns:p14="http://schemas.microsoft.com/office/powerpoint/2010/main" val="1973768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7391D-D800-AF4B-9BCC-050FD0BF5526}"/>
              </a:ext>
            </a:extLst>
          </p:cNvPr>
          <p:cNvSpPr>
            <a:spLocks noGrp="1"/>
          </p:cNvSpPr>
          <p:nvPr>
            <p:ph type="ctrTitle" hasCustomPrompt="1"/>
          </p:nvPr>
        </p:nvSpPr>
        <p:spPr>
          <a:xfrm>
            <a:off x="383570" y="1122363"/>
            <a:ext cx="7315199" cy="2387600"/>
          </a:xfrm>
        </p:spPr>
        <p:txBody>
          <a:bodyPr anchor="b"/>
          <a:lstStyle>
            <a:lvl1pPr algn="ctr">
              <a:defRPr sz="4500"/>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22B2A6F-6709-514E-BFC6-9A4A7329A15A}"/>
              </a:ext>
            </a:extLst>
          </p:cNvPr>
          <p:cNvSpPr>
            <a:spLocks noGrp="1"/>
          </p:cNvSpPr>
          <p:nvPr>
            <p:ph type="subTitle" idx="1"/>
          </p:nvPr>
        </p:nvSpPr>
        <p:spPr>
          <a:xfrm>
            <a:off x="383570" y="3602038"/>
            <a:ext cx="7315199"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762D3AD-8629-3943-936D-B62EEF2E922D}"/>
              </a:ext>
            </a:extLst>
          </p:cNvPr>
          <p:cNvSpPr>
            <a:spLocks noGrp="1"/>
          </p:cNvSpPr>
          <p:nvPr>
            <p:ph type="dt" sz="half" idx="10"/>
          </p:nvPr>
        </p:nvSpPr>
        <p:spPr/>
        <p:txBody>
          <a:bodyPr/>
          <a:lstStyle/>
          <a:p>
            <a:fld id="{C171DC17-4A50-5F49-AEC7-C955C81B92E5}" type="datetimeFigureOut">
              <a:rPr lang="en-US" smtClean="0"/>
              <a:t>4/25/2024</a:t>
            </a:fld>
            <a:endParaRPr lang="en-US" dirty="0"/>
          </a:p>
        </p:txBody>
      </p:sp>
      <p:sp>
        <p:nvSpPr>
          <p:cNvPr id="5" name="Footer Placeholder 4">
            <a:extLst>
              <a:ext uri="{FF2B5EF4-FFF2-40B4-BE49-F238E27FC236}">
                <a16:creationId xmlns:a16="http://schemas.microsoft.com/office/drawing/2014/main" id="{646F098A-A3EE-384E-8702-C337467654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68BA1B-DDA8-3F42-87AD-7D1A63721A32}"/>
              </a:ext>
            </a:extLst>
          </p:cNvPr>
          <p:cNvSpPr>
            <a:spLocks noGrp="1"/>
          </p:cNvSpPr>
          <p:nvPr>
            <p:ph type="sldNum" sz="quarter" idx="12"/>
          </p:nvPr>
        </p:nvSpPr>
        <p:spPr/>
        <p:txBody>
          <a:bodyPr/>
          <a:lstStyle/>
          <a:p>
            <a:fld id="{09B8F8C4-05A7-DC4E-8BB7-4202EC4ACBF7}" type="slidenum">
              <a:rPr lang="en-US" smtClean="0"/>
              <a:t>‹#›</a:t>
            </a:fld>
            <a:endParaRPr lang="en-US" dirty="0"/>
          </a:p>
        </p:txBody>
      </p:sp>
      <p:pic>
        <p:nvPicPr>
          <p:cNvPr id="8" name="Picture 7" descr="Logo&#10;&#10;Description automatically generated">
            <a:extLst>
              <a:ext uri="{FF2B5EF4-FFF2-40B4-BE49-F238E27FC236}">
                <a16:creationId xmlns:a16="http://schemas.microsoft.com/office/drawing/2014/main" id="{0306E680-6A26-9C48-87BF-4368862B9A1E}"/>
              </a:ext>
            </a:extLst>
          </p:cNvPr>
          <p:cNvPicPr>
            <a:picLocks noChangeAspect="1"/>
          </p:cNvPicPr>
          <p:nvPr userDrawn="1"/>
        </p:nvPicPr>
        <p:blipFill rotWithShape="1">
          <a:blip r:embed="rId2"/>
          <a:srcRect t="7289" r="41429" b="18385"/>
          <a:stretch/>
        </p:blipFill>
        <p:spPr>
          <a:xfrm>
            <a:off x="8272412" y="-1"/>
            <a:ext cx="3919588" cy="6858001"/>
          </a:xfrm>
          <a:prstGeom prst="rect">
            <a:avLst/>
          </a:prstGeom>
        </p:spPr>
      </p:pic>
    </p:spTree>
    <p:extLst>
      <p:ext uri="{BB962C8B-B14F-4D97-AF65-F5344CB8AC3E}">
        <p14:creationId xmlns:p14="http://schemas.microsoft.com/office/powerpoint/2010/main" val="1375553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3A8F6-F979-A948-9E97-51A38426511E}"/>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CDC9482-4942-9A42-9B6B-9A6D0C3F57D2}"/>
              </a:ext>
            </a:extLst>
          </p:cNvPr>
          <p:cNvSpPr>
            <a:spLocks noGrp="1"/>
          </p:cNvSpPr>
          <p:nvPr>
            <p:ph type="pic" idx="1"/>
          </p:nvPr>
        </p:nvSpPr>
        <p:spPr>
          <a:xfrm>
            <a:off x="5183188" y="987429"/>
            <a:ext cx="617220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a:extLst>
              <a:ext uri="{FF2B5EF4-FFF2-40B4-BE49-F238E27FC236}">
                <a16:creationId xmlns:a16="http://schemas.microsoft.com/office/drawing/2014/main" id="{B1ABD93E-E334-794F-AAA4-ED2738BD9FF2}"/>
              </a:ext>
            </a:extLst>
          </p:cNvPr>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FF2F737-FC71-3D41-A122-65FFC918677F}"/>
              </a:ext>
            </a:extLst>
          </p:cNvPr>
          <p:cNvSpPr>
            <a:spLocks noGrp="1"/>
          </p:cNvSpPr>
          <p:nvPr>
            <p:ph type="dt" sz="half" idx="10"/>
          </p:nvPr>
        </p:nvSpPr>
        <p:spPr/>
        <p:txBody>
          <a:bodyPr/>
          <a:lstStyle/>
          <a:p>
            <a:fld id="{C171DC17-4A50-5F49-AEC7-C955C81B92E5}" type="datetimeFigureOut">
              <a:rPr lang="en-US" smtClean="0"/>
              <a:t>4/25/2024</a:t>
            </a:fld>
            <a:endParaRPr lang="en-US" dirty="0"/>
          </a:p>
        </p:txBody>
      </p:sp>
      <p:sp>
        <p:nvSpPr>
          <p:cNvPr id="6" name="Footer Placeholder 5">
            <a:extLst>
              <a:ext uri="{FF2B5EF4-FFF2-40B4-BE49-F238E27FC236}">
                <a16:creationId xmlns:a16="http://schemas.microsoft.com/office/drawing/2014/main" id="{59A97691-9973-4B46-AE83-6A5F333C7F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899189-E24D-B94A-A884-A8AF80D2CBC1}"/>
              </a:ext>
            </a:extLst>
          </p:cNvPr>
          <p:cNvSpPr>
            <a:spLocks noGrp="1"/>
          </p:cNvSpPr>
          <p:nvPr>
            <p:ph type="sldNum" sz="quarter" idx="12"/>
          </p:nvPr>
        </p:nvSpPr>
        <p:spPr/>
        <p:txBody>
          <a:bodyPr/>
          <a:lstStyle/>
          <a:p>
            <a:fld id="{09B8F8C4-05A7-DC4E-8BB7-4202EC4ACBF7}" type="slidenum">
              <a:rPr lang="en-US" smtClean="0"/>
              <a:t>‹#›</a:t>
            </a:fld>
            <a:endParaRPr lang="en-US" dirty="0"/>
          </a:p>
        </p:txBody>
      </p:sp>
    </p:spTree>
    <p:extLst>
      <p:ext uri="{BB962C8B-B14F-4D97-AF65-F5344CB8AC3E}">
        <p14:creationId xmlns:p14="http://schemas.microsoft.com/office/powerpoint/2010/main" val="327724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739EF-4096-1A49-9AD4-0655F121AD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E2AF70-1E65-534B-9153-913A0A9E45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ECE82-C65F-6B43-ABA4-3EB664450EAF}"/>
              </a:ext>
            </a:extLst>
          </p:cNvPr>
          <p:cNvSpPr>
            <a:spLocks noGrp="1"/>
          </p:cNvSpPr>
          <p:nvPr>
            <p:ph type="dt" sz="half" idx="10"/>
          </p:nvPr>
        </p:nvSpPr>
        <p:spPr/>
        <p:txBody>
          <a:bodyPr/>
          <a:lstStyle/>
          <a:p>
            <a:fld id="{C171DC17-4A50-5F49-AEC7-C955C81B92E5}" type="datetimeFigureOut">
              <a:rPr lang="en-US" smtClean="0"/>
              <a:t>4/25/2024</a:t>
            </a:fld>
            <a:endParaRPr lang="en-US" dirty="0"/>
          </a:p>
        </p:txBody>
      </p:sp>
      <p:sp>
        <p:nvSpPr>
          <p:cNvPr id="5" name="Footer Placeholder 4">
            <a:extLst>
              <a:ext uri="{FF2B5EF4-FFF2-40B4-BE49-F238E27FC236}">
                <a16:creationId xmlns:a16="http://schemas.microsoft.com/office/drawing/2014/main" id="{74C09C77-D8D0-FB43-910C-1F49030654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21FDC7-F78C-EE40-982D-9189AE7D300F}"/>
              </a:ext>
            </a:extLst>
          </p:cNvPr>
          <p:cNvSpPr>
            <a:spLocks noGrp="1"/>
          </p:cNvSpPr>
          <p:nvPr>
            <p:ph type="sldNum" sz="quarter" idx="12"/>
          </p:nvPr>
        </p:nvSpPr>
        <p:spPr/>
        <p:txBody>
          <a:bodyPr/>
          <a:lstStyle/>
          <a:p>
            <a:fld id="{09B8F8C4-05A7-DC4E-8BB7-4202EC4ACBF7}" type="slidenum">
              <a:rPr lang="en-US" smtClean="0"/>
              <a:t>‹#›</a:t>
            </a:fld>
            <a:endParaRPr lang="en-US" dirty="0"/>
          </a:p>
        </p:txBody>
      </p:sp>
    </p:spTree>
    <p:extLst>
      <p:ext uri="{BB962C8B-B14F-4D97-AF65-F5344CB8AC3E}">
        <p14:creationId xmlns:p14="http://schemas.microsoft.com/office/powerpoint/2010/main" val="461102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CDA1A7-5913-1444-B7D0-0B55BA2D780D}"/>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705413-85D9-A548-83D7-268A900CCCD2}"/>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3033B9-EFDB-514F-8EDA-0D81C8C4597F}"/>
              </a:ext>
            </a:extLst>
          </p:cNvPr>
          <p:cNvSpPr>
            <a:spLocks noGrp="1"/>
          </p:cNvSpPr>
          <p:nvPr>
            <p:ph type="dt" sz="half" idx="10"/>
          </p:nvPr>
        </p:nvSpPr>
        <p:spPr/>
        <p:txBody>
          <a:bodyPr/>
          <a:lstStyle/>
          <a:p>
            <a:fld id="{C171DC17-4A50-5F49-AEC7-C955C81B92E5}" type="datetimeFigureOut">
              <a:rPr lang="en-US" smtClean="0"/>
              <a:t>4/25/2024</a:t>
            </a:fld>
            <a:endParaRPr lang="en-US" dirty="0"/>
          </a:p>
        </p:txBody>
      </p:sp>
      <p:sp>
        <p:nvSpPr>
          <p:cNvPr id="5" name="Footer Placeholder 4">
            <a:extLst>
              <a:ext uri="{FF2B5EF4-FFF2-40B4-BE49-F238E27FC236}">
                <a16:creationId xmlns:a16="http://schemas.microsoft.com/office/drawing/2014/main" id="{A34CC90F-E680-5346-AB4F-9742715769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3E2FA6-882C-6645-8A51-A07C0F719F5F}"/>
              </a:ext>
            </a:extLst>
          </p:cNvPr>
          <p:cNvSpPr>
            <a:spLocks noGrp="1"/>
          </p:cNvSpPr>
          <p:nvPr>
            <p:ph type="sldNum" sz="quarter" idx="12"/>
          </p:nvPr>
        </p:nvSpPr>
        <p:spPr/>
        <p:txBody>
          <a:bodyPr/>
          <a:lstStyle/>
          <a:p>
            <a:fld id="{09B8F8C4-05A7-DC4E-8BB7-4202EC4ACBF7}" type="slidenum">
              <a:rPr lang="en-US" smtClean="0"/>
              <a:t>‹#›</a:t>
            </a:fld>
            <a:endParaRPr lang="en-US" dirty="0"/>
          </a:p>
        </p:txBody>
      </p:sp>
    </p:spTree>
    <p:extLst>
      <p:ext uri="{BB962C8B-B14F-4D97-AF65-F5344CB8AC3E}">
        <p14:creationId xmlns:p14="http://schemas.microsoft.com/office/powerpoint/2010/main" val="217654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7391D-D800-AF4B-9BCC-050FD0BF5526}"/>
              </a:ext>
            </a:extLst>
          </p:cNvPr>
          <p:cNvSpPr>
            <a:spLocks noGrp="1"/>
          </p:cNvSpPr>
          <p:nvPr>
            <p:ph type="ctrTitle" hasCustomPrompt="1"/>
          </p:nvPr>
        </p:nvSpPr>
        <p:spPr>
          <a:xfrm>
            <a:off x="383570" y="1122363"/>
            <a:ext cx="7315199" cy="2387600"/>
          </a:xfrm>
        </p:spPr>
        <p:txBody>
          <a:bodyPr anchor="b"/>
          <a:lstStyle>
            <a:lvl1pPr algn="ctr">
              <a:defRPr sz="45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22B2A6F-6709-514E-BFC6-9A4A7329A15A}"/>
              </a:ext>
            </a:extLst>
          </p:cNvPr>
          <p:cNvSpPr>
            <a:spLocks noGrp="1"/>
          </p:cNvSpPr>
          <p:nvPr>
            <p:ph type="subTitle" idx="1"/>
          </p:nvPr>
        </p:nvSpPr>
        <p:spPr>
          <a:xfrm>
            <a:off x="383570" y="3602038"/>
            <a:ext cx="7315199" cy="1655762"/>
          </a:xfrm>
        </p:spPr>
        <p:txBody>
          <a:bodyPr/>
          <a:lstStyle>
            <a:lvl1pPr marL="0" indent="0" algn="ctr">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762D3AD-8629-3943-936D-B62EEF2E922D}"/>
              </a:ext>
            </a:extLst>
          </p:cNvPr>
          <p:cNvSpPr>
            <a:spLocks noGrp="1"/>
          </p:cNvSpPr>
          <p:nvPr>
            <p:ph type="dt" sz="half" idx="10"/>
          </p:nvPr>
        </p:nvSpPr>
        <p:spPr/>
        <p:txBody>
          <a:bodyPr/>
          <a:lstStyle/>
          <a:p>
            <a:fld id="{C171DC17-4A50-5F49-AEC7-C955C81B92E5}" type="datetimeFigureOut">
              <a:rPr lang="en-US" smtClean="0"/>
              <a:t>4/25/2024</a:t>
            </a:fld>
            <a:endParaRPr lang="en-US" dirty="0"/>
          </a:p>
        </p:txBody>
      </p:sp>
      <p:sp>
        <p:nvSpPr>
          <p:cNvPr id="5" name="Footer Placeholder 4">
            <a:extLst>
              <a:ext uri="{FF2B5EF4-FFF2-40B4-BE49-F238E27FC236}">
                <a16:creationId xmlns:a16="http://schemas.microsoft.com/office/drawing/2014/main" id="{646F098A-A3EE-384E-8702-C337467654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68BA1B-DDA8-3F42-87AD-7D1A63721A32}"/>
              </a:ext>
            </a:extLst>
          </p:cNvPr>
          <p:cNvSpPr>
            <a:spLocks noGrp="1"/>
          </p:cNvSpPr>
          <p:nvPr>
            <p:ph type="sldNum" sz="quarter" idx="12"/>
          </p:nvPr>
        </p:nvSpPr>
        <p:spPr/>
        <p:txBody>
          <a:bodyPr/>
          <a:lstStyle/>
          <a:p>
            <a:fld id="{09B8F8C4-05A7-DC4E-8BB7-4202EC4ACBF7}" type="slidenum">
              <a:rPr lang="en-US" smtClean="0"/>
              <a:t>‹#›</a:t>
            </a:fld>
            <a:endParaRPr lang="en-US" dirty="0"/>
          </a:p>
        </p:txBody>
      </p:sp>
      <p:pic>
        <p:nvPicPr>
          <p:cNvPr id="8" name="Picture 7" descr="Logo&#10;&#10;Description automatically generated">
            <a:extLst>
              <a:ext uri="{FF2B5EF4-FFF2-40B4-BE49-F238E27FC236}">
                <a16:creationId xmlns:a16="http://schemas.microsoft.com/office/drawing/2014/main" id="{6955C273-3410-C447-B8B7-5FDFF0F32A4E}"/>
              </a:ext>
            </a:extLst>
          </p:cNvPr>
          <p:cNvPicPr>
            <a:picLocks noChangeAspect="1"/>
          </p:cNvPicPr>
          <p:nvPr userDrawn="1"/>
        </p:nvPicPr>
        <p:blipFill rotWithShape="1">
          <a:blip r:embed="rId2"/>
          <a:srcRect t="7289" r="41429" b="18385"/>
          <a:stretch/>
        </p:blipFill>
        <p:spPr>
          <a:xfrm>
            <a:off x="8272412" y="-1"/>
            <a:ext cx="3919588" cy="6858001"/>
          </a:xfrm>
          <a:prstGeom prst="rect">
            <a:avLst/>
          </a:prstGeom>
        </p:spPr>
      </p:pic>
    </p:spTree>
    <p:extLst>
      <p:ext uri="{BB962C8B-B14F-4D97-AF65-F5344CB8AC3E}">
        <p14:creationId xmlns:p14="http://schemas.microsoft.com/office/powerpoint/2010/main" val="1208984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5C75-2456-E24C-A74E-E3F68183E4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5908F-63CC-1B4E-947D-0F73547617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1D3A58-FFD8-4940-A7F0-8B2B57C9A10A}"/>
              </a:ext>
            </a:extLst>
          </p:cNvPr>
          <p:cNvSpPr>
            <a:spLocks noGrp="1"/>
          </p:cNvSpPr>
          <p:nvPr>
            <p:ph type="dt" sz="half" idx="10"/>
          </p:nvPr>
        </p:nvSpPr>
        <p:spPr/>
        <p:txBody>
          <a:bodyPr/>
          <a:lstStyle/>
          <a:p>
            <a:fld id="{C171DC17-4A50-5F49-AEC7-C955C81B92E5}" type="datetimeFigureOut">
              <a:rPr lang="en-US" smtClean="0"/>
              <a:t>4/25/2024</a:t>
            </a:fld>
            <a:endParaRPr lang="en-US" dirty="0"/>
          </a:p>
        </p:txBody>
      </p:sp>
      <p:sp>
        <p:nvSpPr>
          <p:cNvPr id="5" name="Footer Placeholder 4">
            <a:extLst>
              <a:ext uri="{FF2B5EF4-FFF2-40B4-BE49-F238E27FC236}">
                <a16:creationId xmlns:a16="http://schemas.microsoft.com/office/drawing/2014/main" id="{80CE6D3E-6D5E-D349-938B-E0B3301AFF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AB6C36-FD1B-BE4B-974D-B33D0A7B60E7}"/>
              </a:ext>
            </a:extLst>
          </p:cNvPr>
          <p:cNvSpPr>
            <a:spLocks noGrp="1"/>
          </p:cNvSpPr>
          <p:nvPr>
            <p:ph type="sldNum" sz="quarter" idx="12"/>
          </p:nvPr>
        </p:nvSpPr>
        <p:spPr/>
        <p:txBody>
          <a:bodyPr/>
          <a:lstStyle/>
          <a:p>
            <a:fld id="{09B8F8C4-05A7-DC4E-8BB7-4202EC4ACBF7}" type="slidenum">
              <a:rPr lang="en-US" smtClean="0"/>
              <a:t>‹#›</a:t>
            </a:fld>
            <a:endParaRPr lang="en-US" dirty="0"/>
          </a:p>
        </p:txBody>
      </p:sp>
    </p:spTree>
    <p:extLst>
      <p:ext uri="{BB962C8B-B14F-4D97-AF65-F5344CB8AC3E}">
        <p14:creationId xmlns:p14="http://schemas.microsoft.com/office/powerpoint/2010/main" val="191296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BCD9A-4C4D-C04D-B628-4D6821CF9914}"/>
              </a:ext>
            </a:extLst>
          </p:cNvPr>
          <p:cNvSpPr>
            <a:spLocks noGrp="1"/>
          </p:cNvSpPr>
          <p:nvPr>
            <p:ph type="title" hasCustomPrompt="1"/>
          </p:nvPr>
        </p:nvSpPr>
        <p:spPr>
          <a:xfrm>
            <a:off x="831851" y="1709742"/>
            <a:ext cx="10515600" cy="2852737"/>
          </a:xfrm>
        </p:spPr>
        <p:txBody>
          <a:bodyPr anchor="b"/>
          <a:lstStyle>
            <a:lvl1pPr>
              <a:defRPr sz="4500"/>
            </a:lvl1pPr>
          </a:lstStyle>
          <a:p>
            <a:r>
              <a:rPr lang="en-US"/>
              <a:t>Click to edit </a:t>
            </a:r>
            <a:br>
              <a:rPr lang="en-US"/>
            </a:br>
            <a:r>
              <a:rPr lang="en-US"/>
              <a:t>Master title style</a:t>
            </a:r>
          </a:p>
        </p:txBody>
      </p:sp>
      <p:sp>
        <p:nvSpPr>
          <p:cNvPr id="3" name="Text Placeholder 2">
            <a:extLst>
              <a:ext uri="{FF2B5EF4-FFF2-40B4-BE49-F238E27FC236}">
                <a16:creationId xmlns:a16="http://schemas.microsoft.com/office/drawing/2014/main" id="{9476D619-9256-5342-BA68-AA592831FA03}"/>
              </a:ext>
            </a:extLst>
          </p:cNvPr>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1652CD-DA0F-E044-884E-A857BA135CD2}"/>
              </a:ext>
            </a:extLst>
          </p:cNvPr>
          <p:cNvSpPr>
            <a:spLocks noGrp="1"/>
          </p:cNvSpPr>
          <p:nvPr>
            <p:ph type="dt" sz="half" idx="10"/>
          </p:nvPr>
        </p:nvSpPr>
        <p:spPr/>
        <p:txBody>
          <a:bodyPr/>
          <a:lstStyle/>
          <a:p>
            <a:fld id="{C171DC17-4A50-5F49-AEC7-C955C81B92E5}" type="datetimeFigureOut">
              <a:rPr lang="en-US" smtClean="0"/>
              <a:t>4/25/2024</a:t>
            </a:fld>
            <a:endParaRPr lang="en-US" dirty="0"/>
          </a:p>
        </p:txBody>
      </p:sp>
      <p:sp>
        <p:nvSpPr>
          <p:cNvPr id="5" name="Footer Placeholder 4">
            <a:extLst>
              <a:ext uri="{FF2B5EF4-FFF2-40B4-BE49-F238E27FC236}">
                <a16:creationId xmlns:a16="http://schemas.microsoft.com/office/drawing/2014/main" id="{AAB41647-D227-6B41-9AD6-182E7AE905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B12F90-7608-D14B-BE6C-B6E7C3BFEC21}"/>
              </a:ext>
            </a:extLst>
          </p:cNvPr>
          <p:cNvSpPr>
            <a:spLocks noGrp="1"/>
          </p:cNvSpPr>
          <p:nvPr>
            <p:ph type="sldNum" sz="quarter" idx="12"/>
          </p:nvPr>
        </p:nvSpPr>
        <p:spPr/>
        <p:txBody>
          <a:bodyPr/>
          <a:lstStyle/>
          <a:p>
            <a:fld id="{09B8F8C4-05A7-DC4E-8BB7-4202EC4ACBF7}" type="slidenum">
              <a:rPr lang="en-US" smtClean="0"/>
              <a:t>‹#›</a:t>
            </a:fld>
            <a:endParaRPr lang="en-US" dirty="0"/>
          </a:p>
        </p:txBody>
      </p:sp>
      <p:pic>
        <p:nvPicPr>
          <p:cNvPr id="8" name="Picture 7" descr="Logo&#10;&#10;Description automatically generated">
            <a:extLst>
              <a:ext uri="{FF2B5EF4-FFF2-40B4-BE49-F238E27FC236}">
                <a16:creationId xmlns:a16="http://schemas.microsoft.com/office/drawing/2014/main" id="{B1F2DD4F-54D8-DF4E-89F0-75242AE735F5}"/>
              </a:ext>
            </a:extLst>
          </p:cNvPr>
          <p:cNvPicPr>
            <a:picLocks noChangeAspect="1"/>
          </p:cNvPicPr>
          <p:nvPr userDrawn="1"/>
        </p:nvPicPr>
        <p:blipFill rotWithShape="1">
          <a:blip r:embed="rId2"/>
          <a:srcRect t="7289" r="41429" b="18385"/>
          <a:stretch/>
        </p:blipFill>
        <p:spPr>
          <a:xfrm>
            <a:off x="8272412" y="-1"/>
            <a:ext cx="3919588" cy="6858001"/>
          </a:xfrm>
          <a:prstGeom prst="rect">
            <a:avLst/>
          </a:prstGeom>
        </p:spPr>
      </p:pic>
    </p:spTree>
    <p:extLst>
      <p:ext uri="{BB962C8B-B14F-4D97-AF65-F5344CB8AC3E}">
        <p14:creationId xmlns:p14="http://schemas.microsoft.com/office/powerpoint/2010/main" val="379544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955F1-41C9-F741-ABCA-148F72FF7C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8B0D0-CB2A-5B49-AFAE-C401DC85D4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CFA190-6116-CE4E-880A-2A5FD5E9FA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46A325-B878-6048-96EA-AD37D9146E53}"/>
              </a:ext>
            </a:extLst>
          </p:cNvPr>
          <p:cNvSpPr>
            <a:spLocks noGrp="1"/>
          </p:cNvSpPr>
          <p:nvPr>
            <p:ph type="dt" sz="half" idx="10"/>
          </p:nvPr>
        </p:nvSpPr>
        <p:spPr/>
        <p:txBody>
          <a:bodyPr/>
          <a:lstStyle/>
          <a:p>
            <a:fld id="{C171DC17-4A50-5F49-AEC7-C955C81B92E5}" type="datetimeFigureOut">
              <a:rPr lang="en-US" smtClean="0"/>
              <a:t>4/25/2024</a:t>
            </a:fld>
            <a:endParaRPr lang="en-US" dirty="0"/>
          </a:p>
        </p:txBody>
      </p:sp>
      <p:sp>
        <p:nvSpPr>
          <p:cNvPr id="6" name="Footer Placeholder 5">
            <a:extLst>
              <a:ext uri="{FF2B5EF4-FFF2-40B4-BE49-F238E27FC236}">
                <a16:creationId xmlns:a16="http://schemas.microsoft.com/office/drawing/2014/main" id="{78794E63-81BD-D34E-9FB6-590D87A2CB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D2F3FA-6596-F141-A53F-FDEC5D0FDED7}"/>
              </a:ext>
            </a:extLst>
          </p:cNvPr>
          <p:cNvSpPr>
            <a:spLocks noGrp="1"/>
          </p:cNvSpPr>
          <p:nvPr>
            <p:ph type="sldNum" sz="quarter" idx="12"/>
          </p:nvPr>
        </p:nvSpPr>
        <p:spPr/>
        <p:txBody>
          <a:bodyPr/>
          <a:lstStyle/>
          <a:p>
            <a:fld id="{09B8F8C4-05A7-DC4E-8BB7-4202EC4ACBF7}" type="slidenum">
              <a:rPr lang="en-US" smtClean="0"/>
              <a:t>‹#›</a:t>
            </a:fld>
            <a:endParaRPr lang="en-US" dirty="0"/>
          </a:p>
        </p:txBody>
      </p:sp>
    </p:spTree>
    <p:extLst>
      <p:ext uri="{BB962C8B-B14F-4D97-AF65-F5344CB8AC3E}">
        <p14:creationId xmlns:p14="http://schemas.microsoft.com/office/powerpoint/2010/main" val="272087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786C4-8A82-2E47-BA0A-3B4FD275E24A}"/>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DDAD30-26CB-894D-B249-16631B50FFE3}"/>
              </a:ext>
            </a:extLst>
          </p:cNvPr>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54E37DF-FCA3-9345-8F1B-3B2DEECC38B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2A7F32-108C-0147-BF1C-151D185797D4}"/>
              </a:ext>
            </a:extLst>
          </p:cNvPr>
          <p:cNvSpPr>
            <a:spLocks noGrp="1"/>
          </p:cNvSpPr>
          <p:nvPr>
            <p:ph type="body" sz="quarter" idx="3"/>
          </p:nvPr>
        </p:nvSpPr>
        <p:spPr>
          <a:xfrm>
            <a:off x="6172202"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A79B9-C154-E741-8BC5-8B95F0D25144}"/>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3A23CC-9985-5B43-B4F5-7A65FBBBB362}"/>
              </a:ext>
            </a:extLst>
          </p:cNvPr>
          <p:cNvSpPr>
            <a:spLocks noGrp="1"/>
          </p:cNvSpPr>
          <p:nvPr>
            <p:ph type="dt" sz="half" idx="10"/>
          </p:nvPr>
        </p:nvSpPr>
        <p:spPr/>
        <p:txBody>
          <a:bodyPr/>
          <a:lstStyle/>
          <a:p>
            <a:fld id="{C171DC17-4A50-5F49-AEC7-C955C81B92E5}" type="datetimeFigureOut">
              <a:rPr lang="en-US" smtClean="0"/>
              <a:t>4/25/2024</a:t>
            </a:fld>
            <a:endParaRPr lang="en-US" dirty="0"/>
          </a:p>
        </p:txBody>
      </p:sp>
      <p:sp>
        <p:nvSpPr>
          <p:cNvPr id="8" name="Footer Placeholder 7">
            <a:extLst>
              <a:ext uri="{FF2B5EF4-FFF2-40B4-BE49-F238E27FC236}">
                <a16:creationId xmlns:a16="http://schemas.microsoft.com/office/drawing/2014/main" id="{85A89551-72F1-6A40-B02D-98C9990F188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33ACEE8-777A-5940-9519-1D826BCADDA9}"/>
              </a:ext>
            </a:extLst>
          </p:cNvPr>
          <p:cNvSpPr>
            <a:spLocks noGrp="1"/>
          </p:cNvSpPr>
          <p:nvPr>
            <p:ph type="sldNum" sz="quarter" idx="12"/>
          </p:nvPr>
        </p:nvSpPr>
        <p:spPr/>
        <p:txBody>
          <a:bodyPr/>
          <a:lstStyle/>
          <a:p>
            <a:fld id="{09B8F8C4-05A7-DC4E-8BB7-4202EC4ACBF7}" type="slidenum">
              <a:rPr lang="en-US" smtClean="0"/>
              <a:t>‹#›</a:t>
            </a:fld>
            <a:endParaRPr lang="en-US" dirty="0"/>
          </a:p>
        </p:txBody>
      </p:sp>
    </p:spTree>
    <p:extLst>
      <p:ext uri="{BB962C8B-B14F-4D97-AF65-F5344CB8AC3E}">
        <p14:creationId xmlns:p14="http://schemas.microsoft.com/office/powerpoint/2010/main" val="267641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60DEB-C558-DB4D-9DBB-60DA77C03D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DA75B9-E07E-614C-9F6C-7943A325F696}"/>
              </a:ext>
            </a:extLst>
          </p:cNvPr>
          <p:cNvSpPr>
            <a:spLocks noGrp="1"/>
          </p:cNvSpPr>
          <p:nvPr>
            <p:ph type="dt" sz="half" idx="10"/>
          </p:nvPr>
        </p:nvSpPr>
        <p:spPr/>
        <p:txBody>
          <a:bodyPr/>
          <a:lstStyle/>
          <a:p>
            <a:fld id="{C171DC17-4A50-5F49-AEC7-C955C81B92E5}" type="datetimeFigureOut">
              <a:rPr lang="en-US" smtClean="0"/>
              <a:t>4/25/2024</a:t>
            </a:fld>
            <a:endParaRPr lang="en-US" dirty="0"/>
          </a:p>
        </p:txBody>
      </p:sp>
      <p:sp>
        <p:nvSpPr>
          <p:cNvPr id="4" name="Footer Placeholder 3">
            <a:extLst>
              <a:ext uri="{FF2B5EF4-FFF2-40B4-BE49-F238E27FC236}">
                <a16:creationId xmlns:a16="http://schemas.microsoft.com/office/drawing/2014/main" id="{E876482A-9624-104B-AFF8-5DE40120AFF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DBB9DE2-8332-1E4D-806B-6DDB78385EB5}"/>
              </a:ext>
            </a:extLst>
          </p:cNvPr>
          <p:cNvSpPr>
            <a:spLocks noGrp="1"/>
          </p:cNvSpPr>
          <p:nvPr>
            <p:ph type="sldNum" sz="quarter" idx="12"/>
          </p:nvPr>
        </p:nvSpPr>
        <p:spPr/>
        <p:txBody>
          <a:bodyPr/>
          <a:lstStyle/>
          <a:p>
            <a:fld id="{09B8F8C4-05A7-DC4E-8BB7-4202EC4ACBF7}" type="slidenum">
              <a:rPr lang="en-US" smtClean="0"/>
              <a:t>‹#›</a:t>
            </a:fld>
            <a:endParaRPr lang="en-US" dirty="0"/>
          </a:p>
        </p:txBody>
      </p:sp>
    </p:spTree>
    <p:extLst>
      <p:ext uri="{BB962C8B-B14F-4D97-AF65-F5344CB8AC3E}">
        <p14:creationId xmlns:p14="http://schemas.microsoft.com/office/powerpoint/2010/main" val="130484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10AD24-3C30-D545-822F-3EF5F7FE4D7C}"/>
              </a:ext>
            </a:extLst>
          </p:cNvPr>
          <p:cNvSpPr>
            <a:spLocks noGrp="1"/>
          </p:cNvSpPr>
          <p:nvPr>
            <p:ph type="dt" sz="half" idx="10"/>
          </p:nvPr>
        </p:nvSpPr>
        <p:spPr/>
        <p:txBody>
          <a:bodyPr/>
          <a:lstStyle/>
          <a:p>
            <a:fld id="{C171DC17-4A50-5F49-AEC7-C955C81B92E5}" type="datetimeFigureOut">
              <a:rPr lang="en-US" smtClean="0"/>
              <a:t>4/25/2024</a:t>
            </a:fld>
            <a:endParaRPr lang="en-US" dirty="0"/>
          </a:p>
        </p:txBody>
      </p:sp>
      <p:sp>
        <p:nvSpPr>
          <p:cNvPr id="3" name="Footer Placeholder 2">
            <a:extLst>
              <a:ext uri="{FF2B5EF4-FFF2-40B4-BE49-F238E27FC236}">
                <a16:creationId xmlns:a16="http://schemas.microsoft.com/office/drawing/2014/main" id="{5F31DBBA-BE87-D441-B84D-D8F2DAF194A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382A5FB-A616-8D45-9939-E7B33461593A}"/>
              </a:ext>
            </a:extLst>
          </p:cNvPr>
          <p:cNvSpPr>
            <a:spLocks noGrp="1"/>
          </p:cNvSpPr>
          <p:nvPr>
            <p:ph type="sldNum" sz="quarter" idx="12"/>
          </p:nvPr>
        </p:nvSpPr>
        <p:spPr/>
        <p:txBody>
          <a:bodyPr/>
          <a:lstStyle/>
          <a:p>
            <a:fld id="{09B8F8C4-05A7-DC4E-8BB7-4202EC4ACBF7}" type="slidenum">
              <a:rPr lang="en-US" smtClean="0"/>
              <a:t>‹#›</a:t>
            </a:fld>
            <a:endParaRPr lang="en-US" dirty="0"/>
          </a:p>
        </p:txBody>
      </p:sp>
    </p:spTree>
    <p:extLst>
      <p:ext uri="{BB962C8B-B14F-4D97-AF65-F5344CB8AC3E}">
        <p14:creationId xmlns:p14="http://schemas.microsoft.com/office/powerpoint/2010/main" val="117211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8ADA5-6E94-DB46-948A-CE55B2255B3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24303E3-1AEE-0E46-A78B-8B0925632D4A}"/>
              </a:ext>
            </a:extLst>
          </p:cNvPr>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F0A59D-5684-1941-8033-29499AF5C6B3}"/>
              </a:ext>
            </a:extLst>
          </p:cNvPr>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CF289D9-B751-654C-8849-B701A522D780}"/>
              </a:ext>
            </a:extLst>
          </p:cNvPr>
          <p:cNvSpPr>
            <a:spLocks noGrp="1"/>
          </p:cNvSpPr>
          <p:nvPr>
            <p:ph type="dt" sz="half" idx="10"/>
          </p:nvPr>
        </p:nvSpPr>
        <p:spPr/>
        <p:txBody>
          <a:bodyPr/>
          <a:lstStyle/>
          <a:p>
            <a:fld id="{C171DC17-4A50-5F49-AEC7-C955C81B92E5}" type="datetimeFigureOut">
              <a:rPr lang="en-US" smtClean="0"/>
              <a:t>4/25/2024</a:t>
            </a:fld>
            <a:endParaRPr lang="en-US" dirty="0"/>
          </a:p>
        </p:txBody>
      </p:sp>
      <p:sp>
        <p:nvSpPr>
          <p:cNvPr id="6" name="Footer Placeholder 5">
            <a:extLst>
              <a:ext uri="{FF2B5EF4-FFF2-40B4-BE49-F238E27FC236}">
                <a16:creationId xmlns:a16="http://schemas.microsoft.com/office/drawing/2014/main" id="{F38A2888-A517-7A40-9678-F86659CA1C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6386589-428D-8542-B91B-AA693B17C443}"/>
              </a:ext>
            </a:extLst>
          </p:cNvPr>
          <p:cNvSpPr>
            <a:spLocks noGrp="1"/>
          </p:cNvSpPr>
          <p:nvPr>
            <p:ph type="sldNum" sz="quarter" idx="12"/>
          </p:nvPr>
        </p:nvSpPr>
        <p:spPr/>
        <p:txBody>
          <a:bodyPr/>
          <a:lstStyle/>
          <a:p>
            <a:fld id="{09B8F8C4-05A7-DC4E-8BB7-4202EC4ACBF7}" type="slidenum">
              <a:rPr lang="en-US" smtClean="0"/>
              <a:t>‹#›</a:t>
            </a:fld>
            <a:endParaRPr lang="en-US" dirty="0"/>
          </a:p>
        </p:txBody>
      </p:sp>
    </p:spTree>
    <p:extLst>
      <p:ext uri="{BB962C8B-B14F-4D97-AF65-F5344CB8AC3E}">
        <p14:creationId xmlns:p14="http://schemas.microsoft.com/office/powerpoint/2010/main" val="2343707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9A89C3-E6FA-684D-8BAE-1760B34F554E}"/>
              </a:ext>
            </a:extLst>
          </p:cNvPr>
          <p:cNvSpPr/>
          <p:nvPr userDrawn="1"/>
        </p:nvSpPr>
        <p:spPr>
          <a:xfrm>
            <a:off x="0" y="6356350"/>
            <a:ext cx="12192000" cy="50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a:extLst>
              <a:ext uri="{FF2B5EF4-FFF2-40B4-BE49-F238E27FC236}">
                <a16:creationId xmlns:a16="http://schemas.microsoft.com/office/drawing/2014/main" id="{8871C330-0F02-8249-82EC-9F3A278C0AB8}"/>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53E27E-2040-824D-B637-1C07F3E062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FD629B-BAF4-A343-8BF1-1572AB380340}"/>
              </a:ext>
            </a:extLst>
          </p:cNvPr>
          <p:cNvSpPr>
            <a:spLocks noGrp="1"/>
          </p:cNvSpPr>
          <p:nvPr>
            <p:ph type="dt" sz="half" idx="2"/>
          </p:nvPr>
        </p:nvSpPr>
        <p:spPr>
          <a:xfrm>
            <a:off x="838200" y="6428272"/>
            <a:ext cx="2743200" cy="365125"/>
          </a:xfrm>
          <a:prstGeom prst="rect">
            <a:avLst/>
          </a:prstGeom>
        </p:spPr>
        <p:txBody>
          <a:bodyPr vert="horz" lIns="91440" tIns="45720" rIns="91440" bIns="45720" rtlCol="0" anchor="ctr"/>
          <a:lstStyle>
            <a:lvl1pPr algn="l">
              <a:defRPr sz="900">
                <a:solidFill>
                  <a:schemeClr val="bg1"/>
                </a:solidFill>
              </a:defRPr>
            </a:lvl1pPr>
          </a:lstStyle>
          <a:p>
            <a:fld id="{C171DC17-4A50-5F49-AEC7-C955C81B92E5}" type="datetimeFigureOut">
              <a:rPr lang="en-US" smtClean="0"/>
              <a:pPr/>
              <a:t>4/25/2024</a:t>
            </a:fld>
            <a:endParaRPr lang="en-US" dirty="0"/>
          </a:p>
        </p:txBody>
      </p:sp>
      <p:sp>
        <p:nvSpPr>
          <p:cNvPr id="5" name="Footer Placeholder 4">
            <a:extLst>
              <a:ext uri="{FF2B5EF4-FFF2-40B4-BE49-F238E27FC236}">
                <a16:creationId xmlns:a16="http://schemas.microsoft.com/office/drawing/2014/main" id="{1861F82B-A72E-B848-BB19-0207CDE46B40}"/>
              </a:ext>
            </a:extLst>
          </p:cNvPr>
          <p:cNvSpPr>
            <a:spLocks noGrp="1"/>
          </p:cNvSpPr>
          <p:nvPr>
            <p:ph type="ftr" sz="quarter" idx="3"/>
          </p:nvPr>
        </p:nvSpPr>
        <p:spPr>
          <a:xfrm>
            <a:off x="4038600" y="6428272"/>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8B1620FE-B066-7C49-9BDF-AF56CC193DE1}"/>
              </a:ext>
            </a:extLst>
          </p:cNvPr>
          <p:cNvSpPr>
            <a:spLocks noGrp="1"/>
          </p:cNvSpPr>
          <p:nvPr>
            <p:ph type="sldNum" sz="quarter" idx="4"/>
          </p:nvPr>
        </p:nvSpPr>
        <p:spPr>
          <a:xfrm>
            <a:off x="8610600" y="6428272"/>
            <a:ext cx="2743200" cy="365125"/>
          </a:xfrm>
          <a:prstGeom prst="rect">
            <a:avLst/>
          </a:prstGeom>
        </p:spPr>
        <p:txBody>
          <a:bodyPr vert="horz" lIns="91440" tIns="45720" rIns="91440" bIns="45720" rtlCol="0" anchor="ctr"/>
          <a:lstStyle>
            <a:lvl1pPr algn="r">
              <a:defRPr sz="900">
                <a:solidFill>
                  <a:schemeClr val="bg1"/>
                </a:solidFill>
              </a:defRPr>
            </a:lvl1pPr>
          </a:lstStyle>
          <a:p>
            <a:fld id="{09B8F8C4-05A7-DC4E-8BB7-4202EC4ACBF7}" type="slidenum">
              <a:rPr lang="en-US" smtClean="0"/>
              <a:pPr/>
              <a:t>‹#›</a:t>
            </a:fld>
            <a:endParaRPr lang="en-US" dirty="0"/>
          </a:p>
        </p:txBody>
      </p:sp>
      <p:pic>
        <p:nvPicPr>
          <p:cNvPr id="10" name="Picture 9" descr="Logo&#10;&#10;Description automatically generated">
            <a:extLst>
              <a:ext uri="{FF2B5EF4-FFF2-40B4-BE49-F238E27FC236}">
                <a16:creationId xmlns:a16="http://schemas.microsoft.com/office/drawing/2014/main" id="{A6F54A4B-B617-B54F-B600-5EFC28C265A6}"/>
              </a:ext>
            </a:extLst>
          </p:cNvPr>
          <p:cNvPicPr>
            <a:picLocks noChangeAspect="1"/>
          </p:cNvPicPr>
          <p:nvPr userDrawn="1"/>
        </p:nvPicPr>
        <p:blipFill>
          <a:blip r:embed="rId14"/>
          <a:stretch>
            <a:fillRect/>
          </a:stretch>
        </p:blipFill>
        <p:spPr>
          <a:xfrm>
            <a:off x="11056147" y="185741"/>
            <a:ext cx="961397" cy="1325563"/>
          </a:xfrm>
          <a:prstGeom prst="rect">
            <a:avLst/>
          </a:prstGeom>
        </p:spPr>
      </p:pic>
    </p:spTree>
    <p:extLst>
      <p:ext uri="{BB962C8B-B14F-4D97-AF65-F5344CB8AC3E}">
        <p14:creationId xmlns:p14="http://schemas.microsoft.com/office/powerpoint/2010/main" val="37938773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685783"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59F5-7110-867A-FCAC-97AC2B3A3FBA}"/>
              </a:ext>
            </a:extLst>
          </p:cNvPr>
          <p:cNvSpPr>
            <a:spLocks noGrp="1"/>
          </p:cNvSpPr>
          <p:nvPr>
            <p:ph type="ctrTitle"/>
          </p:nvPr>
        </p:nvSpPr>
        <p:spPr/>
        <p:txBody>
          <a:bodyPr>
            <a:normAutofit/>
          </a:bodyPr>
          <a:lstStyle/>
          <a:p>
            <a:r>
              <a:rPr lang="en-US" dirty="0"/>
              <a:t>Navigating the “Cliff”: Embracing a </a:t>
            </a:r>
            <a:br>
              <a:rPr lang="en-US" dirty="0"/>
            </a:br>
            <a:r>
              <a:rPr lang="en-US" dirty="0"/>
              <a:t>“Student-Ready” Mindset</a:t>
            </a:r>
            <a:endParaRPr lang="en-US" dirty="0">
              <a:cs typeface="Arial"/>
            </a:endParaRPr>
          </a:p>
        </p:txBody>
      </p:sp>
      <p:sp>
        <p:nvSpPr>
          <p:cNvPr id="3" name="Subtitle 2">
            <a:extLst>
              <a:ext uri="{FF2B5EF4-FFF2-40B4-BE49-F238E27FC236}">
                <a16:creationId xmlns:a16="http://schemas.microsoft.com/office/drawing/2014/main" id="{00225B87-91DE-CE82-A1C4-79F253AB82DB}"/>
              </a:ext>
            </a:extLst>
          </p:cNvPr>
          <p:cNvSpPr>
            <a:spLocks noGrp="1"/>
          </p:cNvSpPr>
          <p:nvPr>
            <p:ph type="subTitle" idx="1"/>
          </p:nvPr>
        </p:nvSpPr>
        <p:spPr>
          <a:xfrm>
            <a:off x="383570" y="3602038"/>
            <a:ext cx="7315199" cy="3096474"/>
          </a:xfrm>
        </p:spPr>
        <p:txBody>
          <a:bodyPr vert="horz" lIns="91440" tIns="45720" rIns="91440" bIns="45720" rtlCol="0" anchor="t">
            <a:normAutofit fontScale="92500" lnSpcReduction="10000"/>
          </a:bodyPr>
          <a:lstStyle/>
          <a:p>
            <a:endParaRPr lang="en-US" sz="1600" b="1" dirty="0">
              <a:latin typeface="Arial"/>
              <a:cs typeface="Arial"/>
            </a:endParaRPr>
          </a:p>
          <a:p>
            <a:pPr>
              <a:lnSpc>
                <a:spcPct val="100000"/>
              </a:lnSpc>
              <a:spcBef>
                <a:spcPts val="0"/>
              </a:spcBef>
            </a:pPr>
            <a:r>
              <a:rPr lang="en-US" sz="2000" b="1" dirty="0"/>
              <a:t>Dr. Michael J. Marshall</a:t>
            </a:r>
            <a:br>
              <a:rPr lang="en-US" sz="2000" dirty="0"/>
            </a:br>
            <a:r>
              <a:rPr lang="en-US" sz="2000" dirty="0"/>
              <a:t>Vice President for Enrollment, Marketing and Communication</a:t>
            </a:r>
          </a:p>
          <a:p>
            <a:pPr>
              <a:lnSpc>
                <a:spcPct val="100000"/>
              </a:lnSpc>
              <a:spcBef>
                <a:spcPts val="0"/>
              </a:spcBef>
            </a:pPr>
            <a:r>
              <a:rPr lang="en-US" sz="2000" dirty="0"/>
              <a:t>Bellarmine University</a:t>
            </a:r>
          </a:p>
          <a:p>
            <a:pPr>
              <a:lnSpc>
                <a:spcPct val="100000"/>
              </a:lnSpc>
              <a:spcBef>
                <a:spcPts val="0"/>
              </a:spcBef>
            </a:pPr>
            <a:endParaRPr lang="en-US" sz="2000" dirty="0">
              <a:latin typeface="Arial"/>
              <a:cs typeface="Arial"/>
            </a:endParaRPr>
          </a:p>
          <a:p>
            <a:pPr>
              <a:lnSpc>
                <a:spcPct val="100000"/>
              </a:lnSpc>
              <a:spcBef>
                <a:spcPts val="0"/>
              </a:spcBef>
            </a:pPr>
            <a:r>
              <a:rPr lang="en-US" sz="2000" dirty="0">
                <a:latin typeface="Arial"/>
                <a:cs typeface="Arial"/>
              </a:rPr>
              <a:t>2024 KASRO Annual Conference</a:t>
            </a:r>
          </a:p>
          <a:p>
            <a:pPr>
              <a:lnSpc>
                <a:spcPct val="100000"/>
              </a:lnSpc>
              <a:spcBef>
                <a:spcPts val="0"/>
              </a:spcBef>
            </a:pPr>
            <a:r>
              <a:rPr lang="en-US" sz="2000" dirty="0">
                <a:latin typeface="Arial"/>
                <a:cs typeface="Arial"/>
              </a:rPr>
              <a:t>Louisville, KY</a:t>
            </a:r>
          </a:p>
          <a:p>
            <a:pPr>
              <a:lnSpc>
                <a:spcPct val="100000"/>
              </a:lnSpc>
              <a:spcBef>
                <a:spcPts val="0"/>
              </a:spcBef>
            </a:pPr>
            <a:endParaRPr lang="en-US" sz="2000" dirty="0">
              <a:latin typeface="Arial"/>
              <a:cs typeface="Arial"/>
            </a:endParaRPr>
          </a:p>
          <a:p>
            <a:pPr>
              <a:lnSpc>
                <a:spcPct val="100000"/>
              </a:lnSpc>
              <a:spcBef>
                <a:spcPts val="0"/>
              </a:spcBef>
            </a:pPr>
            <a:r>
              <a:rPr lang="en-US" sz="2000" dirty="0">
                <a:latin typeface="Arial"/>
                <a:cs typeface="Arial"/>
              </a:rPr>
              <a:t>Monday, April 29, 2024 </a:t>
            </a:r>
          </a:p>
          <a:p>
            <a:pPr>
              <a:lnSpc>
                <a:spcPct val="100000"/>
              </a:lnSpc>
              <a:spcBef>
                <a:spcPts val="0"/>
              </a:spcBef>
            </a:pPr>
            <a:endParaRPr lang="en-US" sz="2000" dirty="0">
              <a:latin typeface="Arial"/>
              <a:cs typeface="Arial"/>
            </a:endParaRPr>
          </a:p>
          <a:p>
            <a:pPr>
              <a:lnSpc>
                <a:spcPct val="100000"/>
              </a:lnSpc>
              <a:spcBef>
                <a:spcPts val="0"/>
              </a:spcBef>
            </a:pPr>
            <a:r>
              <a:rPr lang="en-US" sz="2000" dirty="0">
                <a:latin typeface="Arial"/>
                <a:cs typeface="Arial"/>
              </a:rPr>
              <a:t>2:30PM</a:t>
            </a:r>
          </a:p>
          <a:p>
            <a:pPr>
              <a:lnSpc>
                <a:spcPct val="100000"/>
              </a:lnSpc>
              <a:spcBef>
                <a:spcPts val="0"/>
              </a:spcBef>
            </a:pPr>
            <a:endParaRPr lang="en-US" sz="2000" dirty="0">
              <a:latin typeface="Arial"/>
              <a:cs typeface="Arial"/>
            </a:endParaRPr>
          </a:p>
          <a:p>
            <a:endParaRPr lang="en-US" dirty="0"/>
          </a:p>
        </p:txBody>
      </p:sp>
    </p:spTree>
    <p:extLst>
      <p:ext uri="{BB962C8B-B14F-4D97-AF65-F5344CB8AC3E}">
        <p14:creationId xmlns:p14="http://schemas.microsoft.com/office/powerpoint/2010/main" val="165725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98235-7FA9-BEBD-99B4-1D15BA544D3C}"/>
              </a:ext>
            </a:extLst>
          </p:cNvPr>
          <p:cNvSpPr>
            <a:spLocks noGrp="1"/>
          </p:cNvSpPr>
          <p:nvPr>
            <p:ph type="title"/>
          </p:nvPr>
        </p:nvSpPr>
        <p:spPr>
          <a:xfrm>
            <a:off x="838200" y="365129"/>
            <a:ext cx="10515600" cy="1325563"/>
          </a:xfrm>
        </p:spPr>
        <p:txBody>
          <a:bodyPr anchor="ctr">
            <a:normAutofit/>
          </a:bodyPr>
          <a:lstStyle/>
          <a:p>
            <a:r>
              <a:rPr lang="en-US" dirty="0"/>
              <a:t>Strategies/Calls to Action </a:t>
            </a:r>
          </a:p>
        </p:txBody>
      </p:sp>
      <p:graphicFrame>
        <p:nvGraphicFramePr>
          <p:cNvPr id="5" name="Content Placeholder 2">
            <a:extLst>
              <a:ext uri="{FF2B5EF4-FFF2-40B4-BE49-F238E27FC236}">
                <a16:creationId xmlns:a16="http://schemas.microsoft.com/office/drawing/2014/main" id="{13ECF16C-D402-8223-81E2-30FDAB9D3BC8}"/>
              </a:ext>
            </a:extLst>
          </p:cNvPr>
          <p:cNvGraphicFramePr>
            <a:graphicFrameLocks noGrp="1"/>
          </p:cNvGraphicFramePr>
          <p:nvPr>
            <p:ph idx="1"/>
            <p:extLst>
              <p:ext uri="{D42A27DB-BD31-4B8C-83A1-F6EECF244321}">
                <p14:modId xmlns:p14="http://schemas.microsoft.com/office/powerpoint/2010/main" val="3331948958"/>
              </p:ext>
            </p:extLst>
          </p:nvPr>
        </p:nvGraphicFramePr>
        <p:xfrm>
          <a:off x="414671" y="1488558"/>
          <a:ext cx="11196082" cy="4837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704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28FDA-EB52-5AB5-16AF-EB2F6F993BCF}"/>
              </a:ext>
            </a:extLst>
          </p:cNvPr>
          <p:cNvSpPr>
            <a:spLocks noGrp="1"/>
          </p:cNvSpPr>
          <p:nvPr>
            <p:ph type="title"/>
          </p:nvPr>
        </p:nvSpPr>
        <p:spPr/>
        <p:txBody>
          <a:bodyPr/>
          <a:lstStyle/>
          <a:p>
            <a:r>
              <a:rPr lang="en-US" dirty="0"/>
              <a:t>Student Journey Map (example)</a:t>
            </a:r>
          </a:p>
        </p:txBody>
      </p:sp>
      <p:pic>
        <p:nvPicPr>
          <p:cNvPr id="4" name="Picture 3">
            <a:extLst>
              <a:ext uri="{FF2B5EF4-FFF2-40B4-BE49-F238E27FC236}">
                <a16:creationId xmlns:a16="http://schemas.microsoft.com/office/drawing/2014/main" id="{16E1BF79-2243-1928-05F0-DAFA01B8867A}"/>
              </a:ext>
            </a:extLst>
          </p:cNvPr>
          <p:cNvPicPr>
            <a:picLocks noChangeAspect="1"/>
          </p:cNvPicPr>
          <p:nvPr/>
        </p:nvPicPr>
        <p:blipFill>
          <a:blip r:embed="rId2"/>
          <a:stretch>
            <a:fillRect/>
          </a:stretch>
        </p:blipFill>
        <p:spPr>
          <a:xfrm>
            <a:off x="397250" y="2006126"/>
            <a:ext cx="11227377" cy="4057859"/>
          </a:xfrm>
          <a:prstGeom prst="rect">
            <a:avLst/>
          </a:prstGeom>
        </p:spPr>
      </p:pic>
    </p:spTree>
    <p:extLst>
      <p:ext uri="{BB962C8B-B14F-4D97-AF65-F5344CB8AC3E}">
        <p14:creationId xmlns:p14="http://schemas.microsoft.com/office/powerpoint/2010/main" val="1472729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6A99F-1C1C-F52D-C276-B5B5B9C94C25}"/>
              </a:ext>
            </a:extLst>
          </p:cNvPr>
          <p:cNvSpPr>
            <a:spLocks noGrp="1"/>
          </p:cNvSpPr>
          <p:nvPr>
            <p:ph type="title"/>
          </p:nvPr>
        </p:nvSpPr>
        <p:spPr/>
        <p:txBody>
          <a:bodyPr/>
          <a:lstStyle/>
          <a:p>
            <a:r>
              <a:rPr lang="en-US" b="1" dirty="0"/>
              <a:t>I</a:t>
            </a:r>
            <a:r>
              <a:rPr lang="en-US" dirty="0"/>
              <a:t>nspiring </a:t>
            </a:r>
            <a:r>
              <a:rPr lang="en-US" b="1" dirty="0"/>
              <a:t>M</a:t>
            </a:r>
            <a:r>
              <a:rPr lang="en-US" dirty="0"/>
              <a:t>eaningful </a:t>
            </a:r>
            <a:r>
              <a:rPr lang="en-US" b="1" dirty="0"/>
              <a:t>P</a:t>
            </a:r>
            <a:r>
              <a:rPr lang="en-US" dirty="0"/>
              <a:t>ersonal, </a:t>
            </a:r>
            <a:r>
              <a:rPr lang="en-US" b="1" dirty="0"/>
              <a:t>A</a:t>
            </a:r>
            <a:r>
              <a:rPr lang="en-US" dirty="0"/>
              <a:t>cademic and </a:t>
            </a:r>
            <a:r>
              <a:rPr lang="en-US" b="1" dirty="0"/>
              <a:t>C</a:t>
            </a:r>
            <a:r>
              <a:rPr lang="en-US" dirty="0"/>
              <a:t>areer </a:t>
            </a:r>
            <a:r>
              <a:rPr lang="en-US" b="1" dirty="0"/>
              <a:t>T</a:t>
            </a:r>
            <a:r>
              <a:rPr lang="en-US" dirty="0"/>
              <a:t>ransformation</a:t>
            </a:r>
          </a:p>
        </p:txBody>
      </p:sp>
      <p:pic>
        <p:nvPicPr>
          <p:cNvPr id="6" name="Content Placeholder 5" descr="A graphic of a structure with colored circles and text&#10;&#10;Description automatically generated with medium confidence">
            <a:extLst>
              <a:ext uri="{FF2B5EF4-FFF2-40B4-BE49-F238E27FC236}">
                <a16:creationId xmlns:a16="http://schemas.microsoft.com/office/drawing/2014/main" id="{01B91850-56E5-D5D8-97B1-440DC56FB5E4}"/>
              </a:ext>
            </a:extLst>
          </p:cNvPr>
          <p:cNvPicPr>
            <a:picLocks noGrp="1" noChangeAspect="1"/>
          </p:cNvPicPr>
          <p:nvPr>
            <p:ph sz="half" idx="1"/>
          </p:nvPr>
        </p:nvPicPr>
        <p:blipFill>
          <a:blip r:embed="rId2"/>
          <a:stretch>
            <a:fillRect/>
          </a:stretch>
        </p:blipFill>
        <p:spPr>
          <a:xfrm>
            <a:off x="-762987" y="1505332"/>
            <a:ext cx="8297330" cy="4667247"/>
          </a:xfrm>
        </p:spPr>
      </p:pic>
      <p:pic>
        <p:nvPicPr>
          <p:cNvPr id="5" name="Picture 19" descr="A diagram of a company&#10;&#10;Description automatically generated">
            <a:extLst>
              <a:ext uri="{FF2B5EF4-FFF2-40B4-BE49-F238E27FC236}">
                <a16:creationId xmlns:a16="http://schemas.microsoft.com/office/drawing/2014/main" id="{DEA1BA4D-79FF-4B7D-46B3-64094F23DAE3}"/>
              </a:ext>
            </a:extLst>
          </p:cNvPr>
          <p:cNvPicPr>
            <a:picLocks noChangeAspect="1"/>
          </p:cNvPicPr>
          <p:nvPr/>
        </p:nvPicPr>
        <p:blipFill>
          <a:blip r:embed="rId3"/>
          <a:stretch>
            <a:fillRect/>
          </a:stretch>
        </p:blipFill>
        <p:spPr>
          <a:xfrm>
            <a:off x="4602533" y="0"/>
            <a:ext cx="7671816" cy="7677912"/>
          </a:xfrm>
          <a:prstGeom prst="rect">
            <a:avLst/>
          </a:prstGeom>
        </p:spPr>
      </p:pic>
    </p:spTree>
    <p:extLst>
      <p:ext uri="{BB962C8B-B14F-4D97-AF65-F5344CB8AC3E}">
        <p14:creationId xmlns:p14="http://schemas.microsoft.com/office/powerpoint/2010/main" val="603414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532DDE-8ED6-8965-5906-14502738C9B0}"/>
              </a:ext>
            </a:extLst>
          </p:cNvPr>
          <p:cNvSpPr>
            <a:spLocks noGrp="1"/>
          </p:cNvSpPr>
          <p:nvPr>
            <p:ph type="title"/>
          </p:nvPr>
        </p:nvSpPr>
        <p:spPr>
          <a:xfrm>
            <a:off x="838200" y="365129"/>
            <a:ext cx="10515600" cy="1325563"/>
          </a:xfrm>
        </p:spPr>
        <p:txBody>
          <a:bodyPr anchor="ctr">
            <a:normAutofit/>
          </a:bodyPr>
          <a:lstStyle/>
          <a:p>
            <a:r>
              <a:rPr lang="en-US" sz="3200" dirty="0"/>
              <a:t>Case Study: Aid Disbursement and Billing Misalignment</a:t>
            </a:r>
          </a:p>
        </p:txBody>
      </p:sp>
      <p:graphicFrame>
        <p:nvGraphicFramePr>
          <p:cNvPr id="7" name="Content Placeholder 2">
            <a:extLst>
              <a:ext uri="{FF2B5EF4-FFF2-40B4-BE49-F238E27FC236}">
                <a16:creationId xmlns:a16="http://schemas.microsoft.com/office/drawing/2014/main" id="{006A00E0-7FD4-5A66-896E-0FF9118F2187}"/>
              </a:ext>
            </a:extLst>
          </p:cNvPr>
          <p:cNvGraphicFramePr>
            <a:graphicFrameLocks noGrp="1"/>
          </p:cNvGraphicFramePr>
          <p:nvPr>
            <p:ph idx="1"/>
            <p:extLst>
              <p:ext uri="{D42A27DB-BD31-4B8C-83A1-F6EECF244321}">
                <p14:modId xmlns:p14="http://schemas.microsoft.com/office/powerpoint/2010/main" val="8368150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4122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532DDE-8ED6-8965-5906-14502738C9B0}"/>
              </a:ext>
            </a:extLst>
          </p:cNvPr>
          <p:cNvSpPr>
            <a:spLocks noGrp="1"/>
          </p:cNvSpPr>
          <p:nvPr>
            <p:ph type="title"/>
          </p:nvPr>
        </p:nvSpPr>
        <p:spPr>
          <a:xfrm>
            <a:off x="838200" y="365129"/>
            <a:ext cx="10515600" cy="1325563"/>
          </a:xfrm>
        </p:spPr>
        <p:txBody>
          <a:bodyPr anchor="ctr">
            <a:normAutofit/>
          </a:bodyPr>
          <a:lstStyle/>
          <a:p>
            <a:r>
              <a:rPr lang="en-US" dirty="0"/>
              <a:t>Case Study: Impact of Unmet Financial Need</a:t>
            </a:r>
          </a:p>
        </p:txBody>
      </p:sp>
      <p:graphicFrame>
        <p:nvGraphicFramePr>
          <p:cNvPr id="7" name="Content Placeholder 2">
            <a:extLst>
              <a:ext uri="{FF2B5EF4-FFF2-40B4-BE49-F238E27FC236}">
                <a16:creationId xmlns:a16="http://schemas.microsoft.com/office/drawing/2014/main" id="{D204B06E-D438-947E-7822-C1A1BBFC125F}"/>
              </a:ext>
            </a:extLst>
          </p:cNvPr>
          <p:cNvGraphicFramePr>
            <a:graphicFrameLocks noGrp="1"/>
          </p:cNvGraphicFramePr>
          <p:nvPr>
            <p:ph idx="1"/>
            <p:extLst>
              <p:ext uri="{D42A27DB-BD31-4B8C-83A1-F6EECF244321}">
                <p14:modId xmlns:p14="http://schemas.microsoft.com/office/powerpoint/2010/main" val="13574483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7095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534F2-05B4-FCA2-BA4D-A8CB734A6888}"/>
              </a:ext>
            </a:extLst>
          </p:cNvPr>
          <p:cNvSpPr>
            <a:spLocks noGrp="1"/>
          </p:cNvSpPr>
          <p:nvPr>
            <p:ph type="title"/>
          </p:nvPr>
        </p:nvSpPr>
        <p:spPr/>
        <p:txBody>
          <a:bodyPr/>
          <a:lstStyle/>
          <a:p>
            <a:r>
              <a:rPr lang="en-US" dirty="0"/>
              <a:t>Questions/Open Dialogue</a:t>
            </a:r>
          </a:p>
        </p:txBody>
      </p:sp>
      <p:sp>
        <p:nvSpPr>
          <p:cNvPr id="3" name="Text Placeholder 2">
            <a:extLst>
              <a:ext uri="{FF2B5EF4-FFF2-40B4-BE49-F238E27FC236}">
                <a16:creationId xmlns:a16="http://schemas.microsoft.com/office/drawing/2014/main" id="{E61FC22F-7D28-163A-2FE6-D9DE88A8C8D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6215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3433B-A8BC-F3A5-61F6-6CF4103CBACC}"/>
              </a:ext>
            </a:extLst>
          </p:cNvPr>
          <p:cNvSpPr>
            <a:spLocks noGrp="1"/>
          </p:cNvSpPr>
          <p:nvPr>
            <p:ph type="title"/>
          </p:nvPr>
        </p:nvSpPr>
        <p:spPr/>
        <p:txBody>
          <a:bodyPr/>
          <a:lstStyle/>
          <a:p>
            <a:r>
              <a:rPr lang="en-US" dirty="0"/>
              <a:t>Wrap-up/ Takeaways</a:t>
            </a:r>
          </a:p>
        </p:txBody>
      </p:sp>
      <p:sp>
        <p:nvSpPr>
          <p:cNvPr id="3" name="Content Placeholder 2">
            <a:extLst>
              <a:ext uri="{FF2B5EF4-FFF2-40B4-BE49-F238E27FC236}">
                <a16:creationId xmlns:a16="http://schemas.microsoft.com/office/drawing/2014/main" id="{342FA62B-BD99-3FD9-61E0-0800A173E34E}"/>
              </a:ext>
            </a:extLst>
          </p:cNvPr>
          <p:cNvSpPr>
            <a:spLocks noGrp="1"/>
          </p:cNvSpPr>
          <p:nvPr>
            <p:ph idx="1"/>
          </p:nvPr>
        </p:nvSpPr>
        <p:spPr>
          <a:xfrm>
            <a:off x="838200" y="1570444"/>
            <a:ext cx="10515600" cy="4351338"/>
          </a:xfrm>
        </p:spPr>
        <p:txBody>
          <a:bodyPr vert="horz" lIns="91440" tIns="45720" rIns="91440" bIns="45720" rtlCol="0" anchor="t">
            <a:normAutofit/>
          </a:bodyPr>
          <a:lstStyle/>
          <a:p>
            <a:pPr marL="170815" indent="-170815">
              <a:lnSpc>
                <a:spcPct val="100000"/>
              </a:lnSpc>
            </a:pPr>
            <a:r>
              <a:rPr lang="en-US" dirty="0"/>
              <a:t>Understand the Market Pressures/Opportunities</a:t>
            </a:r>
            <a:endParaRPr lang="en-US"/>
          </a:p>
          <a:p>
            <a:pPr marL="513715" lvl="1" indent="-170815">
              <a:lnSpc>
                <a:spcPct val="100000"/>
              </a:lnSpc>
            </a:pPr>
            <a:r>
              <a:rPr lang="en-US" dirty="0"/>
              <a:t>Accessibility, Affordability, Accountability, and Sustainability</a:t>
            </a:r>
          </a:p>
          <a:p>
            <a:pPr marL="0" indent="0">
              <a:lnSpc>
                <a:spcPct val="100000"/>
              </a:lnSpc>
              <a:buNone/>
            </a:pPr>
            <a:endParaRPr lang="en-US" dirty="0"/>
          </a:p>
          <a:p>
            <a:pPr marL="170815" indent="-170815">
              <a:lnSpc>
                <a:spcPct val="100000"/>
              </a:lnSpc>
            </a:pPr>
            <a:r>
              <a:rPr lang="en-US" dirty="0">
                <a:latin typeface="Arial"/>
                <a:cs typeface="Arial"/>
              </a:rPr>
              <a:t>Demographic Cliff/Shift is Real and Inevitable (Variables Beyond our Control)</a:t>
            </a:r>
          </a:p>
          <a:p>
            <a:pPr marL="170815" indent="-170815">
              <a:lnSpc>
                <a:spcPct val="100000"/>
              </a:lnSpc>
            </a:pPr>
            <a:endParaRPr lang="en-US" dirty="0"/>
          </a:p>
          <a:p>
            <a:pPr marL="170815" indent="-170815">
              <a:lnSpc>
                <a:spcPct val="100000"/>
              </a:lnSpc>
            </a:pPr>
            <a:r>
              <a:rPr lang="en-US" dirty="0"/>
              <a:t>Segment and Analyze Your Data through an Equity Prism</a:t>
            </a:r>
          </a:p>
          <a:p>
            <a:pPr marL="170815" indent="-170815">
              <a:lnSpc>
                <a:spcPct val="100000"/>
              </a:lnSpc>
            </a:pPr>
            <a:endParaRPr lang="en-US" dirty="0"/>
          </a:p>
          <a:p>
            <a:pPr marL="170815" indent="-170815">
              <a:lnSpc>
                <a:spcPct val="100000"/>
              </a:lnSpc>
            </a:pPr>
            <a:r>
              <a:rPr lang="en-US" dirty="0">
                <a:latin typeface="Arial"/>
                <a:cs typeface="Arial"/>
              </a:rPr>
              <a:t>Breakdown Silos and Foster “Relationship-Rich” Ethos</a:t>
            </a:r>
          </a:p>
          <a:p>
            <a:pPr marL="0" indent="0">
              <a:lnSpc>
                <a:spcPct val="100000"/>
              </a:lnSpc>
              <a:buNone/>
            </a:pPr>
            <a:endParaRPr lang="en-US" dirty="0"/>
          </a:p>
          <a:p>
            <a:pPr marL="170815" indent="-170815">
              <a:lnSpc>
                <a:spcPct val="100000"/>
              </a:lnSpc>
            </a:pPr>
            <a:r>
              <a:rPr lang="en-US" dirty="0"/>
              <a:t>Proactively Identify Problems and Develop “Student-Ready” Solutions</a:t>
            </a:r>
          </a:p>
          <a:p>
            <a:pPr marL="170815" indent="-170815"/>
            <a:endParaRPr lang="en-US" dirty="0"/>
          </a:p>
          <a:p>
            <a:pPr marL="170815" indent="-170815"/>
            <a:endParaRPr lang="en-US" dirty="0"/>
          </a:p>
        </p:txBody>
      </p:sp>
    </p:spTree>
    <p:extLst>
      <p:ext uri="{BB962C8B-B14F-4D97-AF65-F5344CB8AC3E}">
        <p14:creationId xmlns:p14="http://schemas.microsoft.com/office/powerpoint/2010/main" val="1880421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F267-8366-7BD0-E63F-088B66DF25E9}"/>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B0A8FD9C-6256-BE6A-C7DF-3F9384DD523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08418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69EA-D035-8F7D-36AF-208AA32F0D2C}"/>
              </a:ext>
            </a:extLst>
          </p:cNvPr>
          <p:cNvSpPr>
            <a:spLocks noGrp="1"/>
          </p:cNvSpPr>
          <p:nvPr>
            <p:ph type="title"/>
          </p:nvPr>
        </p:nvSpPr>
        <p:spPr>
          <a:xfrm>
            <a:off x="839788" y="457200"/>
            <a:ext cx="3932237" cy="1600200"/>
          </a:xfrm>
        </p:spPr>
        <p:txBody>
          <a:bodyPr anchor="b">
            <a:normAutofit/>
          </a:bodyPr>
          <a:lstStyle/>
          <a:p>
            <a:r>
              <a:rPr lang="en-US" sz="3200" dirty="0"/>
              <a:t>Session Overview</a:t>
            </a:r>
          </a:p>
        </p:txBody>
      </p:sp>
      <p:graphicFrame>
        <p:nvGraphicFramePr>
          <p:cNvPr id="5" name="Content Placeholder 2">
            <a:extLst>
              <a:ext uri="{FF2B5EF4-FFF2-40B4-BE49-F238E27FC236}">
                <a16:creationId xmlns:a16="http://schemas.microsoft.com/office/drawing/2014/main" id="{54A878E4-1C61-CFD9-56AC-92E6A1717FB9}"/>
              </a:ext>
            </a:extLst>
          </p:cNvPr>
          <p:cNvGraphicFramePr>
            <a:graphicFrameLocks noGrp="1"/>
          </p:cNvGraphicFramePr>
          <p:nvPr>
            <p:ph idx="1"/>
            <p:extLst>
              <p:ext uri="{D42A27DB-BD31-4B8C-83A1-F6EECF244321}">
                <p14:modId xmlns:p14="http://schemas.microsoft.com/office/powerpoint/2010/main" val="4103587061"/>
              </p:ext>
            </p:extLst>
          </p:nvPr>
        </p:nvGraphicFramePr>
        <p:xfrm>
          <a:off x="5183188" y="987429"/>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216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344322" y="6531296"/>
            <a:ext cx="8969993" cy="172420"/>
          </a:xfrm>
          <a:prstGeom prst="rect">
            <a:avLst/>
          </a:prstGeom>
        </p:spPr>
        <p:txBody>
          <a:bodyPr lIns="0" tIns="0" rIns="0" bIns="0" rtlCol="0" anchor="t">
            <a:spAutoFit/>
          </a:bodyPr>
          <a:lstStyle/>
          <a:p>
            <a:pPr>
              <a:lnSpc>
                <a:spcPts val="1266"/>
              </a:lnSpc>
            </a:pPr>
            <a:r>
              <a:rPr lang="en-US" sz="1400" dirty="0">
                <a:solidFill>
                  <a:schemeClr val="bg1"/>
                </a:solidFill>
              </a:rPr>
              <a:t>Source: Adapted from Breakpoint: The Changing Marketplace for Higher Education (McGee) </a:t>
            </a:r>
          </a:p>
        </p:txBody>
      </p:sp>
      <p:sp>
        <p:nvSpPr>
          <p:cNvPr id="10" name="Title 1">
            <a:extLst>
              <a:ext uri="{FF2B5EF4-FFF2-40B4-BE49-F238E27FC236}">
                <a16:creationId xmlns:a16="http://schemas.microsoft.com/office/drawing/2014/main" id="{38206324-4199-2F28-BDED-514CC4CE11CD}"/>
              </a:ext>
            </a:extLst>
          </p:cNvPr>
          <p:cNvSpPr txBox="1">
            <a:spLocks/>
          </p:cNvSpPr>
          <p:nvPr/>
        </p:nvSpPr>
        <p:spPr>
          <a:xfrm>
            <a:off x="838200" y="365129"/>
            <a:ext cx="10515600" cy="1325563"/>
          </a:xfrm>
          <a:prstGeom prst="rect">
            <a:avLst/>
          </a:prstGeom>
        </p:spPr>
        <p:txBody>
          <a:bodyPr/>
          <a:lstStyle>
            <a:lvl1pPr algn="l" defTabSz="685783" rtl="0" eaLnBrk="1" latinLnBrk="0" hangingPunct="1">
              <a:lnSpc>
                <a:spcPct val="90000"/>
              </a:lnSpc>
              <a:spcBef>
                <a:spcPct val="0"/>
              </a:spcBef>
              <a:buNone/>
              <a:defRPr sz="3300" kern="1200">
                <a:solidFill>
                  <a:schemeClr val="accent1"/>
                </a:solidFill>
                <a:latin typeface="+mj-lt"/>
                <a:ea typeface="+mj-ea"/>
                <a:cs typeface="+mj-cs"/>
              </a:defRPr>
            </a:lvl1pPr>
          </a:lstStyle>
          <a:p>
            <a:r>
              <a:rPr lang="en-US" dirty="0">
                <a:cs typeface="Arial"/>
              </a:rPr>
              <a:t>Four Market Pressure Points/Framework</a:t>
            </a:r>
          </a:p>
        </p:txBody>
      </p:sp>
      <p:graphicFrame>
        <p:nvGraphicFramePr>
          <p:cNvPr id="2" name="Table 3">
            <a:extLst>
              <a:ext uri="{FF2B5EF4-FFF2-40B4-BE49-F238E27FC236}">
                <a16:creationId xmlns:a16="http://schemas.microsoft.com/office/drawing/2014/main" id="{37D3CCF3-25E2-EB30-208E-EE13FA14A572}"/>
              </a:ext>
            </a:extLst>
          </p:cNvPr>
          <p:cNvGraphicFramePr>
            <a:graphicFrameLocks noGrp="1"/>
          </p:cNvGraphicFramePr>
          <p:nvPr>
            <p:extLst>
              <p:ext uri="{D42A27DB-BD31-4B8C-83A1-F6EECF244321}">
                <p14:modId xmlns:p14="http://schemas.microsoft.com/office/powerpoint/2010/main" val="3382835360"/>
              </p:ext>
            </p:extLst>
          </p:nvPr>
        </p:nvGraphicFramePr>
        <p:xfrm>
          <a:off x="838200" y="1690692"/>
          <a:ext cx="10515600" cy="4328859"/>
        </p:xfrm>
        <a:graphic>
          <a:graphicData uri="http://schemas.openxmlformats.org/drawingml/2006/table">
            <a:tbl>
              <a:tblPr/>
              <a:tblGrid>
                <a:gridCol w="2708191">
                  <a:extLst>
                    <a:ext uri="{9D8B030D-6E8A-4147-A177-3AD203B41FA5}">
                      <a16:colId xmlns:a16="http://schemas.microsoft.com/office/drawing/2014/main" val="20000"/>
                    </a:ext>
                  </a:extLst>
                </a:gridCol>
                <a:gridCol w="2549609">
                  <a:extLst>
                    <a:ext uri="{9D8B030D-6E8A-4147-A177-3AD203B41FA5}">
                      <a16:colId xmlns:a16="http://schemas.microsoft.com/office/drawing/2014/main" val="20001"/>
                    </a:ext>
                  </a:extLst>
                </a:gridCol>
                <a:gridCol w="2449832">
                  <a:extLst>
                    <a:ext uri="{9D8B030D-6E8A-4147-A177-3AD203B41FA5}">
                      <a16:colId xmlns:a16="http://schemas.microsoft.com/office/drawing/2014/main" val="20002"/>
                    </a:ext>
                  </a:extLst>
                </a:gridCol>
                <a:gridCol w="2807968">
                  <a:extLst>
                    <a:ext uri="{9D8B030D-6E8A-4147-A177-3AD203B41FA5}">
                      <a16:colId xmlns:a16="http://schemas.microsoft.com/office/drawing/2014/main" val="20003"/>
                    </a:ext>
                  </a:extLst>
                </a:gridCol>
              </a:tblGrid>
              <a:tr h="696810">
                <a:tc>
                  <a:txBody>
                    <a:bodyPr/>
                    <a:lstStyle/>
                    <a:p>
                      <a:pPr marL="0" algn="ctr" defTabSz="685783" rtl="0" eaLnBrk="1" latinLnBrk="0" hangingPunct="1">
                        <a:lnSpc>
                          <a:spcPts val="4200"/>
                        </a:lnSpc>
                        <a:defRPr/>
                      </a:pPr>
                      <a:r>
                        <a:rPr lang="en-US" sz="2000" kern="1200" dirty="0">
                          <a:solidFill>
                            <a:srgbClr val="FFFFFF"/>
                          </a:solidFill>
                          <a:latin typeface="+mn-lt"/>
                          <a:ea typeface="+mn-ea"/>
                          <a:cs typeface="+mn-cs"/>
                        </a:rPr>
                        <a:t>Accessibility</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accent2"/>
                    </a:solidFill>
                  </a:tcPr>
                </a:tc>
                <a:tc>
                  <a:txBody>
                    <a:bodyPr/>
                    <a:lstStyle/>
                    <a:p>
                      <a:pPr marL="0" algn="ctr" defTabSz="685783" rtl="0" eaLnBrk="1" latinLnBrk="0" hangingPunct="1">
                        <a:lnSpc>
                          <a:spcPts val="4200"/>
                        </a:lnSpc>
                        <a:defRPr/>
                      </a:pPr>
                      <a:r>
                        <a:rPr lang="en-US" sz="2000" kern="1200" dirty="0">
                          <a:solidFill>
                            <a:srgbClr val="FFFFFF"/>
                          </a:solidFill>
                          <a:latin typeface="+mn-lt"/>
                          <a:ea typeface="+mn-ea"/>
                          <a:cs typeface="+mn-cs"/>
                        </a:rPr>
                        <a:t>Affordability</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accent5"/>
                    </a:solidFill>
                  </a:tcPr>
                </a:tc>
                <a:tc>
                  <a:txBody>
                    <a:bodyPr/>
                    <a:lstStyle/>
                    <a:p>
                      <a:pPr marL="0" algn="ctr" defTabSz="685783" rtl="0" eaLnBrk="1" latinLnBrk="0" hangingPunct="1">
                        <a:lnSpc>
                          <a:spcPts val="4200"/>
                        </a:lnSpc>
                        <a:defRPr/>
                      </a:pPr>
                      <a:r>
                        <a:rPr lang="en-US" sz="2000" kern="1200" dirty="0">
                          <a:solidFill>
                            <a:srgbClr val="FFFFFF"/>
                          </a:solidFill>
                          <a:latin typeface="+mn-lt"/>
                          <a:ea typeface="+mn-ea"/>
                          <a:cs typeface="+mn-cs"/>
                        </a:rPr>
                        <a:t>Accountability</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accent4"/>
                    </a:solidFill>
                  </a:tcPr>
                </a:tc>
                <a:tc>
                  <a:txBody>
                    <a:bodyPr/>
                    <a:lstStyle/>
                    <a:p>
                      <a:pPr marL="0" algn="ctr" defTabSz="685783" rtl="0" eaLnBrk="1" latinLnBrk="0" hangingPunct="1">
                        <a:lnSpc>
                          <a:spcPts val="4200"/>
                        </a:lnSpc>
                        <a:defRPr/>
                      </a:pPr>
                      <a:r>
                        <a:rPr lang="en-US" sz="2000" kern="1200" dirty="0">
                          <a:solidFill>
                            <a:srgbClr val="FFFFFF"/>
                          </a:solidFill>
                          <a:latin typeface="+mn-lt"/>
                          <a:ea typeface="+mn-ea"/>
                          <a:cs typeface="+mn-cs"/>
                        </a:rPr>
                        <a:t>Sustainability</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432677">
                <a:tc>
                  <a:txBody>
                    <a:bodyPr/>
                    <a:lstStyle/>
                    <a:p>
                      <a:pPr algn="ctr">
                        <a:lnSpc>
                          <a:spcPct val="100000"/>
                        </a:lnSpc>
                      </a:pPr>
                      <a:r>
                        <a:rPr lang="en-US" sz="2000" b="1" dirty="0">
                          <a:solidFill>
                            <a:srgbClr val="000000"/>
                          </a:solidFill>
                          <a:latin typeface="+mn-lt"/>
                        </a:rPr>
                        <a:t>Who will have access to college? </a:t>
                      </a:r>
                      <a:endParaRPr lang="en-US" sz="2000" dirty="0">
                        <a:latin typeface="+mn-lt"/>
                      </a:endParaRPr>
                    </a:p>
                    <a:p>
                      <a:pPr algn="ctr">
                        <a:lnSpc>
                          <a:spcPct val="100000"/>
                        </a:lnSpc>
                      </a:pPr>
                      <a:endParaRPr lang="en-US" sz="800" dirty="0">
                        <a:latin typeface="+mn-lt"/>
                      </a:endParaRPr>
                    </a:p>
                    <a:p>
                      <a:pPr algn="ctr">
                        <a:lnSpc>
                          <a:spcPct val="100000"/>
                        </a:lnSpc>
                      </a:pPr>
                      <a:r>
                        <a:rPr lang="en-US" sz="1600" dirty="0">
                          <a:solidFill>
                            <a:srgbClr val="000000"/>
                          </a:solidFill>
                          <a:latin typeface="+mn-lt"/>
                        </a:rPr>
                        <a:t>This is the convergence of demographic, economic, technological, political, and market forces </a:t>
                      </a:r>
                    </a:p>
                    <a:p>
                      <a:pPr algn="ctr">
                        <a:lnSpc>
                          <a:spcPct val="100000"/>
                        </a:lnSpc>
                      </a:pPr>
                      <a:endParaRPr lang="en-US" sz="1600" dirty="0">
                        <a:solidFill>
                          <a:srgbClr val="000000"/>
                        </a:solidFill>
                        <a:latin typeface="+mn-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3F1F1"/>
                    </a:solidFill>
                  </a:tcPr>
                </a:tc>
                <a:tc>
                  <a:txBody>
                    <a:bodyPr/>
                    <a:lstStyle/>
                    <a:p>
                      <a:pPr algn="ctr">
                        <a:lnSpc>
                          <a:spcPct val="100000"/>
                        </a:lnSpc>
                      </a:pPr>
                      <a:r>
                        <a:rPr lang="en-US" sz="2000" b="1" dirty="0">
                          <a:solidFill>
                            <a:srgbClr val="000000"/>
                          </a:solidFill>
                          <a:latin typeface="+mn-lt"/>
                        </a:rPr>
                        <a:t>How will students pay for it? </a:t>
                      </a:r>
                      <a:endParaRPr lang="en-US" sz="2000" dirty="0">
                        <a:latin typeface="+mn-lt"/>
                      </a:endParaRPr>
                    </a:p>
                    <a:p>
                      <a:pPr algn="ctr">
                        <a:lnSpc>
                          <a:spcPct val="100000"/>
                        </a:lnSpc>
                      </a:pPr>
                      <a:endParaRPr lang="en-US" sz="800" dirty="0">
                        <a:latin typeface="+mn-lt"/>
                      </a:endParaRPr>
                    </a:p>
                    <a:p>
                      <a:pPr algn="ctr">
                        <a:lnSpc>
                          <a:spcPct val="100000"/>
                        </a:lnSpc>
                      </a:pPr>
                      <a:r>
                        <a:rPr lang="en-US" sz="1600" dirty="0">
                          <a:solidFill>
                            <a:srgbClr val="000000"/>
                          </a:solidFill>
                          <a:latin typeface="+mn-lt"/>
                        </a:rPr>
                        <a:t>Who can afford college, especially given the demographic shift?</a:t>
                      </a:r>
                    </a:p>
                    <a:p>
                      <a:pPr algn="ctr">
                        <a:lnSpc>
                          <a:spcPct val="100000"/>
                        </a:lnSpc>
                      </a:pPr>
                      <a:endParaRPr lang="en-US" sz="1600" dirty="0">
                        <a:solidFill>
                          <a:srgbClr val="000000"/>
                        </a:solidFill>
                        <a:latin typeface="+mn-lt"/>
                      </a:endParaRPr>
                    </a:p>
                    <a:p>
                      <a:pPr lvl="0" algn="ctr">
                        <a:lnSpc>
                          <a:spcPct val="100000"/>
                        </a:lnSpc>
                        <a:buNone/>
                      </a:pPr>
                      <a:endParaRPr lang="en-US" sz="1600" dirty="0">
                        <a:solidFill>
                          <a:srgbClr val="000000"/>
                        </a:solidFill>
                        <a:latin typeface="+mn-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3F1F1"/>
                    </a:solidFill>
                  </a:tcPr>
                </a:tc>
                <a:tc>
                  <a:txBody>
                    <a:bodyPr/>
                    <a:lstStyle/>
                    <a:p>
                      <a:pPr algn="ctr">
                        <a:lnSpc>
                          <a:spcPct val="100000"/>
                        </a:lnSpc>
                      </a:pPr>
                      <a:r>
                        <a:rPr lang="en-US" sz="2000" b="1" dirty="0">
                          <a:solidFill>
                            <a:srgbClr val="000000"/>
                          </a:solidFill>
                          <a:latin typeface="+mn-lt"/>
                        </a:rPr>
                        <a:t>What outcomes should be expected of institutions?</a:t>
                      </a:r>
                      <a:endParaRPr lang="en-US" sz="2000" b="1" dirty="0">
                        <a:latin typeface="+mn-lt"/>
                      </a:endParaRPr>
                    </a:p>
                    <a:p>
                      <a:pPr algn="ctr">
                        <a:lnSpc>
                          <a:spcPct val="100000"/>
                        </a:lnSpc>
                      </a:pPr>
                      <a:endParaRPr lang="en-US" sz="800" dirty="0">
                        <a:latin typeface="+mn-lt"/>
                      </a:endParaRPr>
                    </a:p>
                    <a:p>
                      <a:pPr algn="ctr">
                        <a:lnSpc>
                          <a:spcPct val="100000"/>
                        </a:lnSpc>
                      </a:pPr>
                      <a:r>
                        <a:rPr lang="en-US" sz="1600" dirty="0">
                          <a:solidFill>
                            <a:srgbClr val="000000"/>
                          </a:solidFill>
                          <a:latin typeface="+mn-lt"/>
                        </a:rPr>
                        <a:t> Why is a college education worth the investment?</a:t>
                      </a:r>
                    </a:p>
                    <a:p>
                      <a:pPr lvl="0" algn="ctr">
                        <a:lnSpc>
                          <a:spcPct val="100000"/>
                        </a:lnSpc>
                        <a:buNone/>
                      </a:pPr>
                      <a:endParaRPr lang="en-US" sz="1600" dirty="0">
                        <a:solidFill>
                          <a:srgbClr val="000000"/>
                        </a:solidFill>
                        <a:latin typeface="+mn-lt"/>
                      </a:endParaRPr>
                    </a:p>
                    <a:p>
                      <a:pPr algn="ctr">
                        <a:lnSpc>
                          <a:spcPct val="100000"/>
                        </a:lnSpc>
                      </a:pPr>
                      <a:endParaRPr lang="en-US" sz="1600" dirty="0">
                        <a:solidFill>
                          <a:srgbClr val="000000"/>
                        </a:solidFill>
                        <a:latin typeface="+mn-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3F1F1"/>
                    </a:solidFill>
                  </a:tcPr>
                </a:tc>
                <a:tc>
                  <a:txBody>
                    <a:bodyPr/>
                    <a:lstStyle/>
                    <a:p>
                      <a:pPr algn="ctr">
                        <a:lnSpc>
                          <a:spcPct val="100000"/>
                        </a:lnSpc>
                      </a:pPr>
                      <a:r>
                        <a:rPr lang="en-US" sz="2000" b="1" dirty="0">
                          <a:solidFill>
                            <a:srgbClr val="000000"/>
                          </a:solidFill>
                          <a:latin typeface="+mn-lt"/>
                        </a:rPr>
                        <a:t>What resources will your institution provide to enhance quality and maintain access? </a:t>
                      </a:r>
                      <a:endParaRPr lang="en-US" sz="2000" dirty="0">
                        <a:latin typeface="+mn-lt"/>
                      </a:endParaRPr>
                    </a:p>
                    <a:p>
                      <a:pPr algn="ctr">
                        <a:lnSpc>
                          <a:spcPct val="100000"/>
                        </a:lnSpc>
                      </a:pPr>
                      <a:endParaRPr lang="en-US" sz="800" dirty="0">
                        <a:latin typeface="+mn-lt"/>
                      </a:endParaRPr>
                    </a:p>
                    <a:p>
                      <a:pPr algn="ctr">
                        <a:lnSpc>
                          <a:spcPct val="100000"/>
                        </a:lnSpc>
                      </a:pPr>
                      <a:r>
                        <a:rPr lang="en-US" sz="1600" dirty="0">
                          <a:solidFill>
                            <a:srgbClr val="000000"/>
                          </a:solidFill>
                          <a:latin typeface="+mn-lt"/>
                        </a:rPr>
                        <a:t>How will this be done, even when these may be perceived as competing/conflicting goals? </a:t>
                      </a:r>
                    </a:p>
                    <a:p>
                      <a:pPr algn="ctr">
                        <a:lnSpc>
                          <a:spcPct val="100000"/>
                        </a:lnSpc>
                      </a:pPr>
                      <a:endParaRPr lang="en-US" sz="1600" dirty="0">
                        <a:solidFill>
                          <a:srgbClr val="000000"/>
                        </a:solidFill>
                        <a:latin typeface="+mn-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3F1F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34536" y="2545581"/>
            <a:ext cx="1959623" cy="1937578"/>
          </a:xfrm>
          <a:custGeom>
            <a:avLst/>
            <a:gdLst/>
            <a:ahLst/>
            <a:cxnLst/>
            <a:rect l="l" t="t" r="r" b="b"/>
            <a:pathLst>
              <a:path w="2939435" h="2906367">
                <a:moveTo>
                  <a:pt x="0" y="0"/>
                </a:moveTo>
                <a:lnTo>
                  <a:pt x="2939435" y="0"/>
                </a:lnTo>
                <a:lnTo>
                  <a:pt x="2939435" y="2906367"/>
                </a:lnTo>
                <a:lnTo>
                  <a:pt x="0" y="2906367"/>
                </a:lnTo>
                <a:lnTo>
                  <a:pt x="0" y="0"/>
                </a:lnTo>
                <a:close/>
              </a:path>
            </a:pathLst>
          </a:custGeom>
          <a:blipFill>
            <a:blip r:embed="rId2">
              <a:duotone>
                <a:schemeClr val="accent1">
                  <a:shade val="45000"/>
                  <a:satMod val="135000"/>
                </a:schemeClr>
                <a:prstClr val="white"/>
              </a:duotone>
              <a:extLst>
                <a:ext uri="{96DAC541-7B7A-43D3-8B79-37D633B846F1}">
                  <asvg:svgBlip xmlns:asvg="http://schemas.microsoft.com/office/drawing/2016/SVG/main" r:embed="rId3"/>
                </a:ext>
              </a:extLst>
            </a:blip>
            <a:stretch>
              <a:fillRect/>
            </a:stretch>
          </a:blipFill>
        </p:spPr>
        <p:txBody>
          <a:bodyPr/>
          <a:lstStyle/>
          <a:p>
            <a:endParaRPr lang="en-US" sz="1200" dirty="0"/>
          </a:p>
        </p:txBody>
      </p:sp>
      <p:sp>
        <p:nvSpPr>
          <p:cNvPr id="5" name="TextBox 5"/>
          <p:cNvSpPr txBox="1"/>
          <p:nvPr/>
        </p:nvSpPr>
        <p:spPr>
          <a:xfrm>
            <a:off x="3019206" y="1492498"/>
            <a:ext cx="2161721" cy="269304"/>
          </a:xfrm>
          <a:prstGeom prst="rect">
            <a:avLst/>
          </a:prstGeom>
        </p:spPr>
        <p:txBody>
          <a:bodyPr lIns="0" tIns="0" rIns="0" bIns="0" rtlCol="0" anchor="t">
            <a:spAutoFit/>
          </a:bodyPr>
          <a:lstStyle/>
          <a:p>
            <a:pPr>
              <a:lnSpc>
                <a:spcPts val="2137"/>
              </a:lnSpc>
            </a:pPr>
            <a:r>
              <a:rPr lang="en-US" sz="1781" dirty="0">
                <a:solidFill>
                  <a:srgbClr val="000000"/>
                </a:solidFill>
                <a:latin typeface="Montserrat Bold"/>
              </a:rPr>
              <a:t>First Generation </a:t>
            </a:r>
          </a:p>
        </p:txBody>
      </p:sp>
      <p:sp>
        <p:nvSpPr>
          <p:cNvPr id="6" name="TextBox 6"/>
          <p:cNvSpPr txBox="1"/>
          <p:nvPr/>
        </p:nvSpPr>
        <p:spPr>
          <a:xfrm>
            <a:off x="3731526" y="1047364"/>
            <a:ext cx="1796829" cy="541880"/>
          </a:xfrm>
          <a:prstGeom prst="rect">
            <a:avLst/>
          </a:prstGeom>
        </p:spPr>
        <p:txBody>
          <a:bodyPr lIns="0" tIns="0" rIns="0" bIns="0" rtlCol="0" anchor="t">
            <a:spAutoFit/>
          </a:bodyPr>
          <a:lstStyle/>
          <a:p>
            <a:pPr>
              <a:lnSpc>
                <a:spcPts val="4480"/>
              </a:lnSpc>
            </a:pPr>
            <a:r>
              <a:rPr lang="en-US" sz="3734" dirty="0">
                <a:solidFill>
                  <a:schemeClr val="accent1"/>
                </a:solidFill>
                <a:latin typeface="League Spartan Bold"/>
              </a:rPr>
              <a:t>52%</a:t>
            </a:r>
          </a:p>
        </p:txBody>
      </p:sp>
      <p:sp>
        <p:nvSpPr>
          <p:cNvPr id="7" name="TextBox 7"/>
          <p:cNvSpPr txBox="1"/>
          <p:nvPr/>
        </p:nvSpPr>
        <p:spPr>
          <a:xfrm>
            <a:off x="7253737" y="4904487"/>
            <a:ext cx="1488901" cy="269304"/>
          </a:xfrm>
          <a:prstGeom prst="rect">
            <a:avLst/>
          </a:prstGeom>
        </p:spPr>
        <p:txBody>
          <a:bodyPr lIns="0" tIns="0" rIns="0" bIns="0" rtlCol="0" anchor="t">
            <a:spAutoFit/>
          </a:bodyPr>
          <a:lstStyle/>
          <a:p>
            <a:pPr>
              <a:lnSpc>
                <a:spcPts val="2137"/>
              </a:lnSpc>
            </a:pPr>
            <a:r>
              <a:rPr lang="en-US" sz="1781" dirty="0">
                <a:solidFill>
                  <a:srgbClr val="000000"/>
                </a:solidFill>
                <a:latin typeface="Montserrat Bold"/>
              </a:rPr>
              <a:t>Immigrant</a:t>
            </a:r>
          </a:p>
        </p:txBody>
      </p:sp>
      <p:sp>
        <p:nvSpPr>
          <p:cNvPr id="8" name="TextBox 8"/>
          <p:cNvSpPr txBox="1"/>
          <p:nvPr/>
        </p:nvSpPr>
        <p:spPr>
          <a:xfrm>
            <a:off x="2023530" y="3231795"/>
            <a:ext cx="1991352" cy="541880"/>
          </a:xfrm>
          <a:prstGeom prst="rect">
            <a:avLst/>
          </a:prstGeom>
        </p:spPr>
        <p:txBody>
          <a:bodyPr lIns="0" tIns="0" rIns="0" bIns="0" rtlCol="0" anchor="t">
            <a:spAutoFit/>
          </a:bodyPr>
          <a:lstStyle/>
          <a:p>
            <a:pPr>
              <a:lnSpc>
                <a:spcPts val="4480"/>
              </a:lnSpc>
            </a:pPr>
            <a:r>
              <a:rPr lang="en-US" sz="3734" dirty="0">
                <a:solidFill>
                  <a:schemeClr val="accent1"/>
                </a:solidFill>
                <a:latin typeface="League Spartan Bold"/>
              </a:rPr>
              <a:t>44% </a:t>
            </a:r>
          </a:p>
        </p:txBody>
      </p:sp>
      <p:sp>
        <p:nvSpPr>
          <p:cNvPr id="9" name="TextBox 9"/>
          <p:cNvSpPr txBox="1"/>
          <p:nvPr/>
        </p:nvSpPr>
        <p:spPr>
          <a:xfrm>
            <a:off x="2023530" y="3790595"/>
            <a:ext cx="1035237" cy="269304"/>
          </a:xfrm>
          <a:prstGeom prst="rect">
            <a:avLst/>
          </a:prstGeom>
        </p:spPr>
        <p:txBody>
          <a:bodyPr lIns="0" tIns="0" rIns="0" bIns="0" rtlCol="0" anchor="t">
            <a:spAutoFit/>
          </a:bodyPr>
          <a:lstStyle/>
          <a:p>
            <a:pPr>
              <a:lnSpc>
                <a:spcPts val="2137"/>
              </a:lnSpc>
            </a:pPr>
            <a:r>
              <a:rPr lang="en-US" sz="1781" dirty="0">
                <a:solidFill>
                  <a:srgbClr val="000000"/>
                </a:solidFill>
                <a:latin typeface="Montserrat Bold"/>
              </a:rPr>
              <a:t>Age 24+ </a:t>
            </a:r>
          </a:p>
        </p:txBody>
      </p:sp>
      <p:sp>
        <p:nvSpPr>
          <p:cNvPr id="10" name="TextBox 10"/>
          <p:cNvSpPr txBox="1"/>
          <p:nvPr/>
        </p:nvSpPr>
        <p:spPr>
          <a:xfrm>
            <a:off x="6203594" y="1492498"/>
            <a:ext cx="4580360" cy="269304"/>
          </a:xfrm>
          <a:prstGeom prst="rect">
            <a:avLst/>
          </a:prstGeom>
        </p:spPr>
        <p:txBody>
          <a:bodyPr lIns="0" tIns="0" rIns="0" bIns="0" rtlCol="0" anchor="t">
            <a:spAutoFit/>
          </a:bodyPr>
          <a:lstStyle/>
          <a:p>
            <a:pPr>
              <a:lnSpc>
                <a:spcPts val="2137"/>
              </a:lnSpc>
            </a:pPr>
            <a:r>
              <a:rPr lang="en-US" sz="1781" dirty="0">
                <a:solidFill>
                  <a:srgbClr val="000000"/>
                </a:solidFill>
                <a:latin typeface="Montserrat Bold"/>
              </a:rPr>
              <a:t>Caretaker (Children or Dependents)</a:t>
            </a:r>
          </a:p>
        </p:txBody>
      </p:sp>
      <p:sp>
        <p:nvSpPr>
          <p:cNvPr id="11" name="TextBox 11"/>
          <p:cNvSpPr txBox="1"/>
          <p:nvPr/>
        </p:nvSpPr>
        <p:spPr>
          <a:xfrm>
            <a:off x="3027284" y="2101903"/>
            <a:ext cx="1516339" cy="541880"/>
          </a:xfrm>
          <a:prstGeom prst="rect">
            <a:avLst/>
          </a:prstGeom>
        </p:spPr>
        <p:txBody>
          <a:bodyPr lIns="0" tIns="0" rIns="0" bIns="0" rtlCol="0" anchor="t">
            <a:spAutoFit/>
          </a:bodyPr>
          <a:lstStyle/>
          <a:p>
            <a:pPr>
              <a:lnSpc>
                <a:spcPts val="4480"/>
              </a:lnSpc>
            </a:pPr>
            <a:r>
              <a:rPr lang="en-US" sz="3734" dirty="0">
                <a:solidFill>
                  <a:schemeClr val="accent1"/>
                </a:solidFill>
                <a:latin typeface="League Spartan Bold"/>
              </a:rPr>
              <a:t>51%</a:t>
            </a:r>
          </a:p>
        </p:txBody>
      </p:sp>
      <p:sp>
        <p:nvSpPr>
          <p:cNvPr id="12" name="TextBox 12"/>
          <p:cNvSpPr txBox="1"/>
          <p:nvPr/>
        </p:nvSpPr>
        <p:spPr>
          <a:xfrm>
            <a:off x="6203594" y="1047364"/>
            <a:ext cx="1944682" cy="541880"/>
          </a:xfrm>
          <a:prstGeom prst="rect">
            <a:avLst/>
          </a:prstGeom>
        </p:spPr>
        <p:txBody>
          <a:bodyPr lIns="0" tIns="0" rIns="0" bIns="0" rtlCol="0" anchor="t">
            <a:spAutoFit/>
          </a:bodyPr>
          <a:lstStyle/>
          <a:p>
            <a:pPr>
              <a:lnSpc>
                <a:spcPts val="4480"/>
              </a:lnSpc>
            </a:pPr>
            <a:r>
              <a:rPr lang="en-US" sz="3734" dirty="0">
                <a:solidFill>
                  <a:schemeClr val="accent1"/>
                </a:solidFill>
                <a:latin typeface="League Spartan Bold"/>
              </a:rPr>
              <a:t>28%</a:t>
            </a:r>
          </a:p>
        </p:txBody>
      </p:sp>
      <p:sp>
        <p:nvSpPr>
          <p:cNvPr id="13" name="TextBox 13"/>
          <p:cNvSpPr txBox="1"/>
          <p:nvPr/>
        </p:nvSpPr>
        <p:spPr>
          <a:xfrm>
            <a:off x="832722" y="4894786"/>
            <a:ext cx="3221470" cy="269304"/>
          </a:xfrm>
          <a:prstGeom prst="rect">
            <a:avLst/>
          </a:prstGeom>
        </p:spPr>
        <p:txBody>
          <a:bodyPr lIns="0" tIns="0" rIns="0" bIns="0" rtlCol="0" anchor="t">
            <a:spAutoFit/>
          </a:bodyPr>
          <a:lstStyle/>
          <a:p>
            <a:pPr>
              <a:lnSpc>
                <a:spcPts val="2137"/>
              </a:lnSpc>
            </a:pPr>
            <a:r>
              <a:rPr lang="en-US" sz="1781" dirty="0">
                <a:solidFill>
                  <a:srgbClr val="000000"/>
                </a:solidFill>
                <a:latin typeface="Montserrat Bold"/>
              </a:rPr>
              <a:t>From a Community of Color</a:t>
            </a:r>
          </a:p>
        </p:txBody>
      </p:sp>
      <p:sp>
        <p:nvSpPr>
          <p:cNvPr id="14" name="TextBox 14"/>
          <p:cNvSpPr txBox="1"/>
          <p:nvPr/>
        </p:nvSpPr>
        <p:spPr>
          <a:xfrm>
            <a:off x="7253737" y="2686648"/>
            <a:ext cx="4576333" cy="269304"/>
          </a:xfrm>
          <a:prstGeom prst="rect">
            <a:avLst/>
          </a:prstGeom>
        </p:spPr>
        <p:txBody>
          <a:bodyPr lIns="0" tIns="0" rIns="0" bIns="0" rtlCol="0" anchor="t">
            <a:spAutoFit/>
          </a:bodyPr>
          <a:lstStyle/>
          <a:p>
            <a:pPr>
              <a:lnSpc>
                <a:spcPts val="2136"/>
              </a:lnSpc>
            </a:pPr>
            <a:r>
              <a:rPr lang="en-US" sz="1780" dirty="0">
                <a:solidFill>
                  <a:srgbClr val="000000"/>
                </a:solidFill>
                <a:latin typeface="Montserrat Bold"/>
              </a:rPr>
              <a:t>Full-Time Employment While Enrolled  </a:t>
            </a:r>
          </a:p>
        </p:txBody>
      </p:sp>
      <p:sp>
        <p:nvSpPr>
          <p:cNvPr id="15" name="TextBox 15"/>
          <p:cNvSpPr txBox="1"/>
          <p:nvPr/>
        </p:nvSpPr>
        <p:spPr>
          <a:xfrm>
            <a:off x="2798507" y="4311055"/>
            <a:ext cx="1831435" cy="541880"/>
          </a:xfrm>
          <a:prstGeom prst="rect">
            <a:avLst/>
          </a:prstGeom>
        </p:spPr>
        <p:txBody>
          <a:bodyPr lIns="0" tIns="0" rIns="0" bIns="0" rtlCol="0" anchor="t">
            <a:spAutoFit/>
          </a:bodyPr>
          <a:lstStyle/>
          <a:p>
            <a:pPr>
              <a:lnSpc>
                <a:spcPts val="4480"/>
              </a:lnSpc>
            </a:pPr>
            <a:r>
              <a:rPr lang="en-US" sz="3734" dirty="0">
                <a:solidFill>
                  <a:schemeClr val="accent1"/>
                </a:solidFill>
                <a:latin typeface="League Spartan Bold"/>
              </a:rPr>
              <a:t>42% </a:t>
            </a:r>
          </a:p>
        </p:txBody>
      </p:sp>
      <p:sp>
        <p:nvSpPr>
          <p:cNvPr id="16" name="TextBox 16"/>
          <p:cNvSpPr txBox="1"/>
          <p:nvPr/>
        </p:nvSpPr>
        <p:spPr>
          <a:xfrm>
            <a:off x="7161913" y="2101903"/>
            <a:ext cx="1879637" cy="541880"/>
          </a:xfrm>
          <a:prstGeom prst="rect">
            <a:avLst/>
          </a:prstGeom>
        </p:spPr>
        <p:txBody>
          <a:bodyPr lIns="0" tIns="0" rIns="0" bIns="0" rtlCol="0" anchor="t">
            <a:spAutoFit/>
          </a:bodyPr>
          <a:lstStyle/>
          <a:p>
            <a:pPr>
              <a:lnSpc>
                <a:spcPts val="4480"/>
              </a:lnSpc>
            </a:pPr>
            <a:r>
              <a:rPr lang="en-US" sz="3734" dirty="0">
                <a:solidFill>
                  <a:schemeClr val="accent1"/>
                </a:solidFill>
                <a:latin typeface="League Spartan Bold"/>
              </a:rPr>
              <a:t>26%</a:t>
            </a:r>
          </a:p>
        </p:txBody>
      </p:sp>
      <p:sp>
        <p:nvSpPr>
          <p:cNvPr id="17" name="TextBox 17"/>
          <p:cNvSpPr txBox="1"/>
          <p:nvPr/>
        </p:nvSpPr>
        <p:spPr>
          <a:xfrm>
            <a:off x="1037253" y="2660703"/>
            <a:ext cx="2977629" cy="269304"/>
          </a:xfrm>
          <a:prstGeom prst="rect">
            <a:avLst/>
          </a:prstGeom>
        </p:spPr>
        <p:txBody>
          <a:bodyPr lIns="0" tIns="0" rIns="0" bIns="0" rtlCol="0" anchor="t">
            <a:spAutoFit/>
          </a:bodyPr>
          <a:lstStyle/>
          <a:p>
            <a:pPr>
              <a:lnSpc>
                <a:spcPts val="2137"/>
              </a:lnSpc>
            </a:pPr>
            <a:r>
              <a:rPr lang="en-US" sz="1781" dirty="0">
                <a:solidFill>
                  <a:srgbClr val="000000"/>
                </a:solidFill>
                <a:latin typeface="Montserrat Bold"/>
              </a:rPr>
              <a:t>Low to Moderate Income</a:t>
            </a:r>
          </a:p>
        </p:txBody>
      </p:sp>
      <p:sp>
        <p:nvSpPr>
          <p:cNvPr id="18" name="TextBox 18"/>
          <p:cNvSpPr txBox="1"/>
          <p:nvPr/>
        </p:nvSpPr>
        <p:spPr>
          <a:xfrm>
            <a:off x="8115267" y="3231795"/>
            <a:ext cx="1879637" cy="541880"/>
          </a:xfrm>
          <a:prstGeom prst="rect">
            <a:avLst/>
          </a:prstGeom>
        </p:spPr>
        <p:txBody>
          <a:bodyPr lIns="0" tIns="0" rIns="0" bIns="0" rtlCol="0" anchor="t">
            <a:spAutoFit/>
          </a:bodyPr>
          <a:lstStyle/>
          <a:p>
            <a:pPr>
              <a:lnSpc>
                <a:spcPts val="4480"/>
              </a:lnSpc>
            </a:pPr>
            <a:r>
              <a:rPr lang="en-US" sz="3734" dirty="0">
                <a:solidFill>
                  <a:schemeClr val="accent1"/>
                </a:solidFill>
                <a:latin typeface="League Spartan Bold"/>
              </a:rPr>
              <a:t>18%</a:t>
            </a:r>
          </a:p>
        </p:txBody>
      </p:sp>
      <p:sp>
        <p:nvSpPr>
          <p:cNvPr id="19" name="TextBox 19"/>
          <p:cNvSpPr txBox="1"/>
          <p:nvPr/>
        </p:nvSpPr>
        <p:spPr>
          <a:xfrm>
            <a:off x="8204061" y="3790595"/>
            <a:ext cx="3626009" cy="269304"/>
          </a:xfrm>
          <a:prstGeom prst="rect">
            <a:avLst/>
          </a:prstGeom>
        </p:spPr>
        <p:txBody>
          <a:bodyPr lIns="0" tIns="0" rIns="0" bIns="0" rtlCol="0" anchor="t">
            <a:spAutoFit/>
          </a:bodyPr>
          <a:lstStyle/>
          <a:p>
            <a:pPr>
              <a:lnSpc>
                <a:spcPts val="2137"/>
              </a:lnSpc>
            </a:pPr>
            <a:r>
              <a:rPr lang="en-US" sz="1781" dirty="0">
                <a:solidFill>
                  <a:srgbClr val="000000"/>
                </a:solidFill>
                <a:latin typeface="Montserrat Bold"/>
              </a:rPr>
              <a:t>Non-Native English Speaking</a:t>
            </a:r>
          </a:p>
        </p:txBody>
      </p:sp>
      <p:sp>
        <p:nvSpPr>
          <p:cNvPr id="20" name="TextBox 20"/>
          <p:cNvSpPr txBox="1"/>
          <p:nvPr/>
        </p:nvSpPr>
        <p:spPr>
          <a:xfrm>
            <a:off x="7253737" y="4311055"/>
            <a:ext cx="1900648" cy="541880"/>
          </a:xfrm>
          <a:prstGeom prst="rect">
            <a:avLst/>
          </a:prstGeom>
        </p:spPr>
        <p:txBody>
          <a:bodyPr lIns="0" tIns="0" rIns="0" bIns="0" rtlCol="0" anchor="t">
            <a:spAutoFit/>
          </a:bodyPr>
          <a:lstStyle/>
          <a:p>
            <a:pPr>
              <a:lnSpc>
                <a:spcPts val="4480"/>
              </a:lnSpc>
            </a:pPr>
            <a:r>
              <a:rPr lang="en-US" sz="3734" dirty="0">
                <a:solidFill>
                  <a:schemeClr val="accent1"/>
                </a:solidFill>
                <a:latin typeface="League Spartan Bold"/>
              </a:rPr>
              <a:t>10% </a:t>
            </a:r>
          </a:p>
        </p:txBody>
      </p:sp>
      <p:sp>
        <p:nvSpPr>
          <p:cNvPr id="21" name="TextBox 21"/>
          <p:cNvSpPr txBox="1"/>
          <p:nvPr/>
        </p:nvSpPr>
        <p:spPr>
          <a:xfrm>
            <a:off x="3731526" y="5372410"/>
            <a:ext cx="1755811" cy="541880"/>
          </a:xfrm>
          <a:prstGeom prst="rect">
            <a:avLst/>
          </a:prstGeom>
        </p:spPr>
        <p:txBody>
          <a:bodyPr lIns="0" tIns="0" rIns="0" bIns="0" rtlCol="0" anchor="t">
            <a:spAutoFit/>
          </a:bodyPr>
          <a:lstStyle/>
          <a:p>
            <a:pPr>
              <a:lnSpc>
                <a:spcPts val="4480"/>
              </a:lnSpc>
            </a:pPr>
            <a:r>
              <a:rPr lang="en-US" sz="3734" dirty="0">
                <a:solidFill>
                  <a:schemeClr val="accent1"/>
                </a:solidFill>
                <a:latin typeface="League Spartan Bold"/>
              </a:rPr>
              <a:t>30%</a:t>
            </a:r>
          </a:p>
        </p:txBody>
      </p:sp>
      <p:sp>
        <p:nvSpPr>
          <p:cNvPr id="22" name="TextBox 22"/>
          <p:cNvSpPr txBox="1"/>
          <p:nvPr/>
        </p:nvSpPr>
        <p:spPr>
          <a:xfrm>
            <a:off x="2751428" y="5874125"/>
            <a:ext cx="2429499" cy="269304"/>
          </a:xfrm>
          <a:prstGeom prst="rect">
            <a:avLst/>
          </a:prstGeom>
        </p:spPr>
        <p:txBody>
          <a:bodyPr lIns="0" tIns="0" rIns="0" bIns="0" rtlCol="0" anchor="t">
            <a:spAutoFit/>
          </a:bodyPr>
          <a:lstStyle/>
          <a:p>
            <a:pPr>
              <a:lnSpc>
                <a:spcPts val="2137"/>
              </a:lnSpc>
            </a:pPr>
            <a:r>
              <a:rPr lang="en-US" sz="1781" dirty="0">
                <a:solidFill>
                  <a:srgbClr val="000000"/>
                </a:solidFill>
                <a:latin typeface="Montserrat Bold"/>
              </a:rPr>
              <a:t>Enrolled Part-Time</a:t>
            </a:r>
          </a:p>
        </p:txBody>
      </p:sp>
      <p:sp>
        <p:nvSpPr>
          <p:cNvPr id="23" name="TextBox 23"/>
          <p:cNvSpPr txBox="1"/>
          <p:nvPr/>
        </p:nvSpPr>
        <p:spPr>
          <a:xfrm>
            <a:off x="6465411" y="5372410"/>
            <a:ext cx="1193022" cy="541880"/>
          </a:xfrm>
          <a:prstGeom prst="rect">
            <a:avLst/>
          </a:prstGeom>
        </p:spPr>
        <p:txBody>
          <a:bodyPr lIns="0" tIns="0" rIns="0" bIns="0" rtlCol="0" anchor="t">
            <a:spAutoFit/>
          </a:bodyPr>
          <a:lstStyle/>
          <a:p>
            <a:pPr>
              <a:lnSpc>
                <a:spcPts val="4480"/>
              </a:lnSpc>
            </a:pPr>
            <a:r>
              <a:rPr lang="en-US" sz="3734" dirty="0">
                <a:solidFill>
                  <a:schemeClr val="accent1"/>
                </a:solidFill>
                <a:latin typeface="League Spartan Bold"/>
              </a:rPr>
              <a:t>5%</a:t>
            </a:r>
          </a:p>
        </p:txBody>
      </p:sp>
      <p:sp>
        <p:nvSpPr>
          <p:cNvPr id="24" name="TextBox 24"/>
          <p:cNvSpPr txBox="1"/>
          <p:nvPr/>
        </p:nvSpPr>
        <p:spPr>
          <a:xfrm>
            <a:off x="6465411" y="5899280"/>
            <a:ext cx="3747337" cy="269304"/>
          </a:xfrm>
          <a:prstGeom prst="rect">
            <a:avLst/>
          </a:prstGeom>
        </p:spPr>
        <p:txBody>
          <a:bodyPr lIns="0" tIns="0" rIns="0" bIns="0" rtlCol="0" anchor="t">
            <a:spAutoFit/>
          </a:bodyPr>
          <a:lstStyle/>
          <a:p>
            <a:pPr>
              <a:lnSpc>
                <a:spcPts val="2137"/>
              </a:lnSpc>
            </a:pPr>
            <a:r>
              <a:rPr lang="en-US" sz="1781" dirty="0">
                <a:solidFill>
                  <a:srgbClr val="000000"/>
                </a:solidFill>
                <a:latin typeface="Montserrat Bold"/>
              </a:rPr>
              <a:t>Active-Duty Military or Veteran  </a:t>
            </a:r>
          </a:p>
        </p:txBody>
      </p:sp>
      <p:sp>
        <p:nvSpPr>
          <p:cNvPr id="25" name="TextBox 25"/>
          <p:cNvSpPr txBox="1"/>
          <p:nvPr/>
        </p:nvSpPr>
        <p:spPr>
          <a:xfrm>
            <a:off x="336310" y="6561806"/>
            <a:ext cx="3206897" cy="153888"/>
          </a:xfrm>
          <a:prstGeom prst="rect">
            <a:avLst/>
          </a:prstGeom>
        </p:spPr>
        <p:txBody>
          <a:bodyPr lIns="0" tIns="0" rIns="0" bIns="0" rtlCol="0" anchor="t">
            <a:spAutoFit/>
          </a:bodyPr>
          <a:lstStyle/>
          <a:p>
            <a:pPr>
              <a:lnSpc>
                <a:spcPts val="1193"/>
              </a:lnSpc>
            </a:pPr>
            <a:r>
              <a:rPr lang="en-US" sz="1200" dirty="0">
                <a:solidFill>
                  <a:schemeClr val="bg1"/>
                </a:solidFill>
              </a:rPr>
              <a:t>Source: Becoming a Student-Ready College  </a:t>
            </a:r>
          </a:p>
        </p:txBody>
      </p:sp>
      <p:sp>
        <p:nvSpPr>
          <p:cNvPr id="30" name="Title 1">
            <a:extLst>
              <a:ext uri="{FF2B5EF4-FFF2-40B4-BE49-F238E27FC236}">
                <a16:creationId xmlns:a16="http://schemas.microsoft.com/office/drawing/2014/main" id="{8EECC245-4207-E360-EADC-A741BE12FBB5}"/>
              </a:ext>
            </a:extLst>
          </p:cNvPr>
          <p:cNvSpPr txBox="1">
            <a:spLocks/>
          </p:cNvSpPr>
          <p:nvPr/>
        </p:nvSpPr>
        <p:spPr>
          <a:xfrm>
            <a:off x="697291" y="149222"/>
            <a:ext cx="7506770" cy="844748"/>
          </a:xfrm>
          <a:prstGeom prst="rect">
            <a:avLst/>
          </a:prstGeom>
        </p:spPr>
        <p:txBody>
          <a:bodyPr vert="horz" lIns="91440" tIns="45720" rIns="91440" bIns="45720" rtlCol="0" anchor="b">
            <a:normAutofit/>
          </a:bodyPr>
          <a:lstStyle>
            <a:lvl1pPr algn="l" defTabSz="685783" rtl="0" eaLnBrk="1" latinLnBrk="0" hangingPunct="1">
              <a:lnSpc>
                <a:spcPct val="90000"/>
              </a:lnSpc>
              <a:spcBef>
                <a:spcPct val="0"/>
              </a:spcBef>
              <a:buNone/>
              <a:defRPr sz="3300" kern="1200">
                <a:solidFill>
                  <a:schemeClr val="accent1"/>
                </a:solidFill>
                <a:latin typeface="+mj-lt"/>
                <a:ea typeface="+mj-ea"/>
                <a:cs typeface="+mj-cs"/>
              </a:defRPr>
            </a:lvl1pPr>
          </a:lstStyle>
          <a:p>
            <a:r>
              <a:rPr lang="en-US" dirty="0"/>
              <a:t>Profile of Today's Learner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C7B816D-6F13-9928-D6BA-31B3D3C2EA26}"/>
              </a:ext>
            </a:extLst>
          </p:cNvPr>
          <p:cNvSpPr>
            <a:spLocks noGrp="1"/>
          </p:cNvSpPr>
          <p:nvPr>
            <p:ph type="title"/>
          </p:nvPr>
        </p:nvSpPr>
        <p:spPr>
          <a:xfrm>
            <a:off x="838200" y="147305"/>
            <a:ext cx="10515600" cy="1325563"/>
          </a:xfrm>
        </p:spPr>
        <p:txBody>
          <a:bodyPr/>
          <a:lstStyle/>
          <a:p>
            <a:r>
              <a:rPr lang="en-US" dirty="0"/>
              <a:t>Demographic Shifts 2019-2029</a:t>
            </a:r>
            <a:br>
              <a:rPr lang="en-US" dirty="0"/>
            </a:br>
            <a:r>
              <a:rPr lang="en-US" sz="2400" dirty="0"/>
              <a:t>Nathan Grawe’s Higher Ed Demand Index</a:t>
            </a:r>
            <a:endParaRPr lang="en-US" dirty="0"/>
          </a:p>
        </p:txBody>
      </p:sp>
      <p:pic>
        <p:nvPicPr>
          <p:cNvPr id="4" name="Picture 3">
            <a:extLst>
              <a:ext uri="{FF2B5EF4-FFF2-40B4-BE49-F238E27FC236}">
                <a16:creationId xmlns:a16="http://schemas.microsoft.com/office/drawing/2014/main" id="{41E4DE5C-7044-E28E-1EB2-81DB9E58A494}"/>
              </a:ext>
            </a:extLst>
          </p:cNvPr>
          <p:cNvPicPr>
            <a:picLocks noChangeAspect="1"/>
          </p:cNvPicPr>
          <p:nvPr/>
        </p:nvPicPr>
        <p:blipFill>
          <a:blip r:embed="rId2"/>
          <a:stretch>
            <a:fillRect/>
          </a:stretch>
        </p:blipFill>
        <p:spPr>
          <a:xfrm>
            <a:off x="361507" y="1429799"/>
            <a:ext cx="11568223" cy="4714048"/>
          </a:xfrm>
          <a:prstGeom prst="rect">
            <a:avLst/>
          </a:prstGeom>
          <a:noFill/>
        </p:spPr>
      </p:pic>
      <p:sp>
        <p:nvSpPr>
          <p:cNvPr id="7" name="TextBox 6">
            <a:extLst>
              <a:ext uri="{FF2B5EF4-FFF2-40B4-BE49-F238E27FC236}">
                <a16:creationId xmlns:a16="http://schemas.microsoft.com/office/drawing/2014/main" id="{80BCF2A7-99C5-4DD5-2799-7EC12776BD2A}"/>
              </a:ext>
            </a:extLst>
          </p:cNvPr>
          <p:cNvSpPr txBox="1"/>
          <p:nvPr/>
        </p:nvSpPr>
        <p:spPr>
          <a:xfrm>
            <a:off x="255182" y="6456779"/>
            <a:ext cx="6209414" cy="253916"/>
          </a:xfrm>
          <a:prstGeom prst="rect">
            <a:avLst/>
          </a:prstGeom>
          <a:noFill/>
        </p:spPr>
        <p:txBody>
          <a:bodyPr wrap="square" rtlCol="0">
            <a:spAutoFit/>
          </a:bodyPr>
          <a:lstStyle/>
          <a:p>
            <a:pPr algn="r"/>
            <a:r>
              <a:rPr lang="en-US" sz="1050" dirty="0">
                <a:solidFill>
                  <a:schemeClr val="bg1"/>
                </a:solidFill>
              </a:rPr>
              <a:t>Source: Nathan Grawe, </a:t>
            </a:r>
            <a:r>
              <a:rPr lang="en-US" sz="1050" i="1" dirty="0">
                <a:solidFill>
                  <a:schemeClr val="bg1"/>
                </a:solidFill>
              </a:rPr>
              <a:t>Demographics and the Demand for Higher Education, 2017 via MarketView </a:t>
            </a:r>
            <a:endParaRPr lang="en-US" sz="1050" dirty="0">
              <a:solidFill>
                <a:schemeClr val="bg1"/>
              </a:solidFill>
            </a:endParaRPr>
          </a:p>
        </p:txBody>
      </p:sp>
    </p:spTree>
    <p:extLst>
      <p:ext uri="{BB962C8B-B14F-4D97-AF65-F5344CB8AC3E}">
        <p14:creationId xmlns:p14="http://schemas.microsoft.com/office/powerpoint/2010/main" val="2645333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17998-B62E-9102-18E0-7455FCD1E363}"/>
              </a:ext>
            </a:extLst>
          </p:cNvPr>
          <p:cNvSpPr>
            <a:spLocks noGrp="1"/>
          </p:cNvSpPr>
          <p:nvPr>
            <p:ph type="title"/>
          </p:nvPr>
        </p:nvSpPr>
        <p:spPr>
          <a:xfrm>
            <a:off x="839788" y="781455"/>
            <a:ext cx="3932237" cy="1600200"/>
          </a:xfrm>
        </p:spPr>
        <p:txBody>
          <a:bodyPr vert="horz" lIns="91440" tIns="45720" rIns="91440" bIns="45720" rtlCol="0" anchor="b">
            <a:normAutofit/>
          </a:bodyPr>
          <a:lstStyle/>
          <a:p>
            <a:r>
              <a:rPr lang="en-US" sz="3200" kern="1200" dirty="0">
                <a:latin typeface="+mj-lt"/>
                <a:ea typeface="+mj-ea"/>
                <a:cs typeface="+mj-cs"/>
              </a:rPr>
              <a:t>Macro KY High School Graduate Trends</a:t>
            </a:r>
          </a:p>
        </p:txBody>
      </p:sp>
      <p:sp>
        <p:nvSpPr>
          <p:cNvPr id="4" name="TextBox 3">
            <a:extLst>
              <a:ext uri="{FF2B5EF4-FFF2-40B4-BE49-F238E27FC236}">
                <a16:creationId xmlns:a16="http://schemas.microsoft.com/office/drawing/2014/main" id="{45E15BF8-8C9A-913E-4F88-458A70DB007A}"/>
              </a:ext>
            </a:extLst>
          </p:cNvPr>
          <p:cNvSpPr txBox="1"/>
          <p:nvPr/>
        </p:nvSpPr>
        <p:spPr>
          <a:xfrm>
            <a:off x="839788" y="2389762"/>
            <a:ext cx="3932237" cy="381158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685783">
              <a:lnSpc>
                <a:spcPct val="90000"/>
              </a:lnSpc>
              <a:spcBef>
                <a:spcPts val="750"/>
              </a:spcBef>
            </a:pPr>
            <a:r>
              <a:rPr lang="en-US" sz="1600" kern="1200" dirty="0">
                <a:latin typeface="Arial"/>
                <a:cs typeface="Arial"/>
              </a:rPr>
              <a:t>Source: EAB</a:t>
            </a:r>
            <a:r>
              <a:rPr lang="en-US" sz="1600" i="1" kern="1200" dirty="0">
                <a:latin typeface="Arial"/>
                <a:cs typeface="Arial"/>
              </a:rPr>
              <a:t> </a:t>
            </a:r>
          </a:p>
        </p:txBody>
      </p:sp>
      <p:graphicFrame>
        <p:nvGraphicFramePr>
          <p:cNvPr id="7" name="Content Placeholder 2">
            <a:extLst>
              <a:ext uri="{FF2B5EF4-FFF2-40B4-BE49-F238E27FC236}">
                <a16:creationId xmlns:a16="http://schemas.microsoft.com/office/drawing/2014/main" id="{F35307D4-8126-B6C9-DED0-FFD2687822A9}"/>
              </a:ext>
            </a:extLst>
          </p:cNvPr>
          <p:cNvGraphicFramePr>
            <a:graphicFrameLocks noGrp="1"/>
          </p:cNvGraphicFramePr>
          <p:nvPr>
            <p:ph idx="1"/>
            <p:extLst>
              <p:ext uri="{D42A27DB-BD31-4B8C-83A1-F6EECF244321}">
                <p14:modId xmlns:p14="http://schemas.microsoft.com/office/powerpoint/2010/main" val="4100645958"/>
              </p:ext>
            </p:extLst>
          </p:nvPr>
        </p:nvGraphicFramePr>
        <p:xfrm>
          <a:off x="4470884" y="987429"/>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335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D15E0-A555-9471-B6EE-D8B35C746A81}"/>
              </a:ext>
            </a:extLst>
          </p:cNvPr>
          <p:cNvSpPr>
            <a:spLocks noGrp="1"/>
          </p:cNvSpPr>
          <p:nvPr>
            <p:ph type="title"/>
          </p:nvPr>
        </p:nvSpPr>
        <p:spPr/>
        <p:txBody>
          <a:bodyPr/>
          <a:lstStyle/>
          <a:p>
            <a:r>
              <a:rPr lang="en-US" dirty="0">
                <a:cs typeface="Arial"/>
              </a:rPr>
              <a:t>Segmented KY High School Graduate Trends</a:t>
            </a:r>
            <a:endParaRPr lang="en-US" dirty="0"/>
          </a:p>
        </p:txBody>
      </p:sp>
      <p:sp>
        <p:nvSpPr>
          <p:cNvPr id="3" name="Content Placeholder 2">
            <a:extLst>
              <a:ext uri="{FF2B5EF4-FFF2-40B4-BE49-F238E27FC236}">
                <a16:creationId xmlns:a16="http://schemas.microsoft.com/office/drawing/2014/main" id="{220982F9-AD97-5A3B-5A1C-29C39F63A308}"/>
              </a:ext>
            </a:extLst>
          </p:cNvPr>
          <p:cNvSpPr>
            <a:spLocks noGrp="1"/>
          </p:cNvSpPr>
          <p:nvPr>
            <p:ph idx="1"/>
          </p:nvPr>
        </p:nvSpPr>
        <p:spPr>
          <a:xfrm>
            <a:off x="838200" y="1825625"/>
            <a:ext cx="10515600" cy="817988"/>
          </a:xfrm>
        </p:spPr>
        <p:txBody>
          <a:bodyPr vert="horz" lIns="91440" tIns="45720" rIns="91440" bIns="45720" rtlCol="0" anchor="t">
            <a:normAutofit/>
          </a:bodyPr>
          <a:lstStyle/>
          <a:p>
            <a:pPr marL="0" indent="0">
              <a:buNone/>
            </a:pPr>
            <a:r>
              <a:rPr lang="en-US" dirty="0">
                <a:latin typeface="Arial"/>
                <a:cs typeface="Arial"/>
              </a:rPr>
              <a:t>From the KY HS Graduating Class of 2021 to the Graduating Class of 2026, the demographics are projected to shift as follows: </a:t>
            </a:r>
            <a:endParaRPr lang="en-US"/>
          </a:p>
          <a:p>
            <a:pPr marL="513715" lvl="1" indent="-170815"/>
            <a:endParaRPr lang="en-US" dirty="0"/>
          </a:p>
        </p:txBody>
      </p:sp>
      <p:sp>
        <p:nvSpPr>
          <p:cNvPr id="4" name="TextBox 3">
            <a:extLst>
              <a:ext uri="{FF2B5EF4-FFF2-40B4-BE49-F238E27FC236}">
                <a16:creationId xmlns:a16="http://schemas.microsoft.com/office/drawing/2014/main" id="{DB9946B3-D3A5-5A44-6E6D-C8CD914F3CE8}"/>
              </a:ext>
            </a:extLst>
          </p:cNvPr>
          <p:cNvSpPr txBox="1"/>
          <p:nvPr/>
        </p:nvSpPr>
        <p:spPr>
          <a:xfrm>
            <a:off x="838200" y="5441133"/>
            <a:ext cx="8206212" cy="369332"/>
          </a:xfrm>
          <a:prstGeom prst="rect">
            <a:avLst/>
          </a:prstGeom>
          <a:noFill/>
        </p:spPr>
        <p:txBody>
          <a:bodyPr wrap="square" rtlCol="0">
            <a:spAutoFit/>
          </a:bodyPr>
          <a:lstStyle/>
          <a:p>
            <a:r>
              <a:rPr lang="en-US" dirty="0"/>
              <a:t>*Peak enrollment is Class of 2024 at 55K</a:t>
            </a:r>
          </a:p>
        </p:txBody>
      </p:sp>
      <p:sp>
        <p:nvSpPr>
          <p:cNvPr id="6" name="TextBox 5">
            <a:extLst>
              <a:ext uri="{FF2B5EF4-FFF2-40B4-BE49-F238E27FC236}">
                <a16:creationId xmlns:a16="http://schemas.microsoft.com/office/drawing/2014/main" id="{BFECFDE1-7F23-A2A7-4E87-4BC5B64497B8}"/>
              </a:ext>
            </a:extLst>
          </p:cNvPr>
          <p:cNvSpPr txBox="1"/>
          <p:nvPr/>
        </p:nvSpPr>
        <p:spPr>
          <a:xfrm>
            <a:off x="460963" y="6415851"/>
            <a:ext cx="9992156" cy="30777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FFFF"/>
                </a:solidFill>
                <a:cs typeface="Arial"/>
              </a:rPr>
              <a:t>Source(s): </a:t>
            </a:r>
            <a:r>
              <a:rPr lang="en-US" sz="1400" i="1" dirty="0">
                <a:solidFill>
                  <a:srgbClr val="FFFFFF"/>
                </a:solidFill>
                <a:cs typeface="Arial"/>
              </a:rPr>
              <a:t>KDE School Report Card 2021/ AIKCU </a:t>
            </a:r>
            <a:endParaRPr lang="en-US" sz="1400" i="1" dirty="0">
              <a:solidFill>
                <a:srgbClr val="FFFFFF"/>
              </a:solidFill>
            </a:endParaRPr>
          </a:p>
        </p:txBody>
      </p:sp>
      <p:sp>
        <p:nvSpPr>
          <p:cNvPr id="5" name="Rectangle: Rounded Corners 4">
            <a:extLst>
              <a:ext uri="{FF2B5EF4-FFF2-40B4-BE49-F238E27FC236}">
                <a16:creationId xmlns:a16="http://schemas.microsoft.com/office/drawing/2014/main" id="{B2C52A70-D1A3-87DE-D0B0-B4CF46D2D87C}"/>
              </a:ext>
            </a:extLst>
          </p:cNvPr>
          <p:cNvSpPr/>
          <p:nvPr/>
        </p:nvSpPr>
        <p:spPr>
          <a:xfrm>
            <a:off x="836625" y="2600083"/>
            <a:ext cx="1969128" cy="98079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a:cs typeface="Arial"/>
              </a:rPr>
              <a:t>10.9% increase</a:t>
            </a:r>
            <a:r>
              <a:rPr lang="en-US" sz="1400" dirty="0">
                <a:cs typeface="Arial"/>
              </a:rPr>
              <a:t> in overall number of students (48K to 53K)</a:t>
            </a:r>
            <a:endParaRPr lang="en-US" sz="1400">
              <a:cs typeface="Arial"/>
            </a:endParaRPr>
          </a:p>
        </p:txBody>
      </p:sp>
      <p:sp>
        <p:nvSpPr>
          <p:cNvPr id="7" name="Rectangle: Rounded Corners 6">
            <a:extLst>
              <a:ext uri="{FF2B5EF4-FFF2-40B4-BE49-F238E27FC236}">
                <a16:creationId xmlns:a16="http://schemas.microsoft.com/office/drawing/2014/main" id="{F89754C9-5BB3-D5F5-661B-D6FE7E546D3F}"/>
              </a:ext>
            </a:extLst>
          </p:cNvPr>
          <p:cNvSpPr/>
          <p:nvPr/>
        </p:nvSpPr>
        <p:spPr>
          <a:xfrm>
            <a:off x="3658288" y="2600082"/>
            <a:ext cx="1969128" cy="980792"/>
          </a:xfrm>
          <a:prstGeom prst="roundRect">
            <a:avLst/>
          </a:prstGeom>
        </p:spPr>
        <p:style>
          <a:lnRef idx="0">
            <a:schemeClr val="accent2"/>
          </a:lnRef>
          <a:fillRef idx="3">
            <a:schemeClr val="accent2"/>
          </a:fillRef>
          <a:effectRef idx="3">
            <a:schemeClr val="accent2"/>
          </a:effectRef>
          <a:fontRef idx="minor">
            <a:schemeClr val="lt1"/>
          </a:fontRef>
        </p:style>
        <p:txBody>
          <a:bodyPr lIns="91440" tIns="45720" rIns="91440" bIns="45720" rtlCol="0" anchor="ctr"/>
          <a:lstStyle/>
          <a:p>
            <a:pPr algn="ctr"/>
            <a:r>
              <a:rPr lang="en-US" sz="1400" b="1" dirty="0">
                <a:cs typeface="Arial"/>
              </a:rPr>
              <a:t>14.3% increase</a:t>
            </a:r>
            <a:r>
              <a:rPr lang="en-US" sz="1400" dirty="0">
                <a:cs typeface="Arial"/>
              </a:rPr>
              <a:t> in African American/Black</a:t>
            </a:r>
          </a:p>
        </p:txBody>
      </p:sp>
      <p:sp>
        <p:nvSpPr>
          <p:cNvPr id="8" name="Rectangle: Rounded Corners 7">
            <a:extLst>
              <a:ext uri="{FF2B5EF4-FFF2-40B4-BE49-F238E27FC236}">
                <a16:creationId xmlns:a16="http://schemas.microsoft.com/office/drawing/2014/main" id="{DD8A3D3B-E1D3-D744-9051-1A71A39C896C}"/>
              </a:ext>
            </a:extLst>
          </p:cNvPr>
          <p:cNvSpPr/>
          <p:nvPr/>
        </p:nvSpPr>
        <p:spPr>
          <a:xfrm>
            <a:off x="6532763" y="2600081"/>
            <a:ext cx="1969128" cy="980792"/>
          </a:xfrm>
          <a:prstGeom prst="roundRect">
            <a:avLst/>
          </a:prstGeom>
        </p:spPr>
        <p:style>
          <a:lnRef idx="0">
            <a:schemeClr val="accent2"/>
          </a:lnRef>
          <a:fillRef idx="3">
            <a:schemeClr val="accent2"/>
          </a:fillRef>
          <a:effectRef idx="3">
            <a:schemeClr val="accent2"/>
          </a:effectRef>
          <a:fontRef idx="minor">
            <a:schemeClr val="lt1"/>
          </a:fontRef>
        </p:style>
        <p:txBody>
          <a:bodyPr lIns="91440" tIns="45720" rIns="91440" bIns="45720" rtlCol="0" anchor="ctr"/>
          <a:lstStyle/>
          <a:p>
            <a:pPr algn="ctr"/>
            <a:r>
              <a:rPr lang="en-US" sz="1400" b="1" dirty="0">
                <a:cs typeface="Arial"/>
              </a:rPr>
              <a:t>43.4% increase</a:t>
            </a:r>
            <a:r>
              <a:rPr lang="en-US" sz="1400" dirty="0">
                <a:cs typeface="Arial"/>
              </a:rPr>
              <a:t> in Hispanic or Latino</a:t>
            </a:r>
          </a:p>
        </p:txBody>
      </p:sp>
      <p:sp>
        <p:nvSpPr>
          <p:cNvPr id="9" name="Rectangle: Rounded Corners 8">
            <a:extLst>
              <a:ext uri="{FF2B5EF4-FFF2-40B4-BE49-F238E27FC236}">
                <a16:creationId xmlns:a16="http://schemas.microsoft.com/office/drawing/2014/main" id="{AC71CC43-F9E8-0EA7-2D5B-0482BCD5C335}"/>
              </a:ext>
            </a:extLst>
          </p:cNvPr>
          <p:cNvSpPr/>
          <p:nvPr/>
        </p:nvSpPr>
        <p:spPr>
          <a:xfrm>
            <a:off x="9384604" y="2600080"/>
            <a:ext cx="1969128" cy="980792"/>
          </a:xfrm>
          <a:prstGeom prst="roundRect">
            <a:avLst/>
          </a:prstGeom>
        </p:spPr>
        <p:style>
          <a:lnRef idx="0">
            <a:schemeClr val="accent2"/>
          </a:lnRef>
          <a:fillRef idx="3">
            <a:schemeClr val="accent2"/>
          </a:fillRef>
          <a:effectRef idx="3">
            <a:schemeClr val="accent2"/>
          </a:effectRef>
          <a:fontRef idx="minor">
            <a:schemeClr val="lt1"/>
          </a:fontRef>
        </p:style>
        <p:txBody>
          <a:bodyPr lIns="91440" tIns="45720" rIns="91440" bIns="45720" rtlCol="0" anchor="ctr"/>
          <a:lstStyle/>
          <a:p>
            <a:pPr algn="ctr"/>
            <a:r>
              <a:rPr lang="en-US" sz="1400" b="1" dirty="0">
                <a:cs typeface="Arial"/>
              </a:rPr>
              <a:t>61.5% increase</a:t>
            </a:r>
            <a:r>
              <a:rPr lang="en-US" sz="1400" dirty="0">
                <a:cs typeface="Arial"/>
              </a:rPr>
              <a:t> in Two or More Races</a:t>
            </a:r>
          </a:p>
        </p:txBody>
      </p:sp>
      <p:sp>
        <p:nvSpPr>
          <p:cNvPr id="10" name="Rectangle: Rounded Corners 9">
            <a:extLst>
              <a:ext uri="{FF2B5EF4-FFF2-40B4-BE49-F238E27FC236}">
                <a16:creationId xmlns:a16="http://schemas.microsoft.com/office/drawing/2014/main" id="{ADFD25DA-1AA9-08CD-A598-F10D2AA5AF7C}"/>
              </a:ext>
            </a:extLst>
          </p:cNvPr>
          <p:cNvSpPr/>
          <p:nvPr/>
        </p:nvSpPr>
        <p:spPr>
          <a:xfrm>
            <a:off x="836624" y="3905287"/>
            <a:ext cx="1969128" cy="980792"/>
          </a:xfrm>
          <a:prstGeom prst="roundRect">
            <a:avLst/>
          </a:prstGeom>
        </p:spPr>
        <p:style>
          <a:lnRef idx="0">
            <a:schemeClr val="accent2"/>
          </a:lnRef>
          <a:fillRef idx="3">
            <a:schemeClr val="accent2"/>
          </a:fillRef>
          <a:effectRef idx="3">
            <a:schemeClr val="accent2"/>
          </a:effectRef>
          <a:fontRef idx="minor">
            <a:schemeClr val="lt1"/>
          </a:fontRef>
        </p:style>
        <p:txBody>
          <a:bodyPr lIns="91440" tIns="45720" rIns="91440" bIns="45720" rtlCol="0" anchor="ctr"/>
          <a:lstStyle/>
          <a:p>
            <a:pPr algn="ctr"/>
            <a:r>
              <a:rPr lang="en-US" sz="1400" b="1" dirty="0">
                <a:cs typeface="Arial"/>
              </a:rPr>
              <a:t>30.4% increase</a:t>
            </a:r>
            <a:r>
              <a:rPr lang="en-US" sz="1400" dirty="0">
                <a:cs typeface="Arial"/>
              </a:rPr>
              <a:t> in Economically Disadvantaged</a:t>
            </a:r>
          </a:p>
        </p:txBody>
      </p:sp>
      <p:sp>
        <p:nvSpPr>
          <p:cNvPr id="11" name="Rectangle: Rounded Corners 10">
            <a:extLst>
              <a:ext uri="{FF2B5EF4-FFF2-40B4-BE49-F238E27FC236}">
                <a16:creationId xmlns:a16="http://schemas.microsoft.com/office/drawing/2014/main" id="{951E721A-DC55-419A-09C7-2A4B6C745567}"/>
              </a:ext>
            </a:extLst>
          </p:cNvPr>
          <p:cNvSpPr/>
          <p:nvPr/>
        </p:nvSpPr>
        <p:spPr>
          <a:xfrm>
            <a:off x="3658287" y="3905286"/>
            <a:ext cx="1969128" cy="980792"/>
          </a:xfrm>
          <a:prstGeom prst="roundRect">
            <a:avLst/>
          </a:prstGeom>
        </p:spPr>
        <p:style>
          <a:lnRef idx="0">
            <a:schemeClr val="accent2"/>
          </a:lnRef>
          <a:fillRef idx="3">
            <a:schemeClr val="accent2"/>
          </a:fillRef>
          <a:effectRef idx="3">
            <a:schemeClr val="accent2"/>
          </a:effectRef>
          <a:fontRef idx="minor">
            <a:schemeClr val="lt1"/>
          </a:fontRef>
        </p:style>
        <p:txBody>
          <a:bodyPr lIns="91440" tIns="45720" rIns="91440" bIns="45720" rtlCol="0" anchor="ctr"/>
          <a:lstStyle/>
          <a:p>
            <a:pPr algn="ctr"/>
            <a:r>
              <a:rPr lang="en-US" sz="1400" b="1" dirty="0">
                <a:cs typeface="Arial"/>
              </a:rPr>
              <a:t>53.7% increase</a:t>
            </a:r>
            <a:r>
              <a:rPr lang="en-US" sz="1400" dirty="0">
                <a:cs typeface="Arial"/>
              </a:rPr>
              <a:t> in Students with Disabilities (IEP)</a:t>
            </a:r>
          </a:p>
        </p:txBody>
      </p:sp>
      <p:sp>
        <p:nvSpPr>
          <p:cNvPr id="12" name="Rectangle: Rounded Corners 11">
            <a:extLst>
              <a:ext uri="{FF2B5EF4-FFF2-40B4-BE49-F238E27FC236}">
                <a16:creationId xmlns:a16="http://schemas.microsoft.com/office/drawing/2014/main" id="{21051BB7-85BC-2631-615D-B2DB220B83F1}"/>
              </a:ext>
            </a:extLst>
          </p:cNvPr>
          <p:cNvSpPr/>
          <p:nvPr/>
        </p:nvSpPr>
        <p:spPr>
          <a:xfrm>
            <a:off x="6532762" y="3905286"/>
            <a:ext cx="1969128" cy="980792"/>
          </a:xfrm>
          <a:prstGeom prst="roundRect">
            <a:avLst/>
          </a:prstGeom>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1400" b="1" dirty="0">
                <a:cs typeface="Arial"/>
              </a:rPr>
              <a:t>-14.5% decrease</a:t>
            </a:r>
            <a:r>
              <a:rPr lang="en-US" sz="1400" dirty="0">
                <a:cs typeface="Arial"/>
              </a:rPr>
              <a:t> in </a:t>
            </a:r>
            <a:r>
              <a:rPr lang="en-US" sz="1400">
                <a:cs typeface="Arial"/>
              </a:rPr>
              <a:t>Gifted and Talented</a:t>
            </a:r>
          </a:p>
        </p:txBody>
      </p:sp>
      <p:sp>
        <p:nvSpPr>
          <p:cNvPr id="13" name="Rectangle: Rounded Corners 12">
            <a:extLst>
              <a:ext uri="{FF2B5EF4-FFF2-40B4-BE49-F238E27FC236}">
                <a16:creationId xmlns:a16="http://schemas.microsoft.com/office/drawing/2014/main" id="{6299A520-C5DB-853B-4098-B509262FD6C4}"/>
              </a:ext>
            </a:extLst>
          </p:cNvPr>
          <p:cNvSpPr/>
          <p:nvPr/>
        </p:nvSpPr>
        <p:spPr>
          <a:xfrm>
            <a:off x="9384603" y="3905285"/>
            <a:ext cx="1969128" cy="980792"/>
          </a:xfrm>
          <a:prstGeom prst="roundRect">
            <a:avLst/>
          </a:prstGeom>
        </p:spPr>
        <p:style>
          <a:lnRef idx="0">
            <a:schemeClr val="accent2"/>
          </a:lnRef>
          <a:fillRef idx="3">
            <a:schemeClr val="accent2"/>
          </a:fillRef>
          <a:effectRef idx="3">
            <a:schemeClr val="accent2"/>
          </a:effectRef>
          <a:fontRef idx="minor">
            <a:schemeClr val="lt1"/>
          </a:fontRef>
        </p:style>
        <p:txBody>
          <a:bodyPr lIns="91440" tIns="45720" rIns="91440" bIns="45720" rtlCol="0" anchor="ctr"/>
          <a:lstStyle/>
          <a:p>
            <a:pPr algn="ctr"/>
            <a:r>
              <a:rPr lang="en-US" sz="1400" b="1" dirty="0">
                <a:cs typeface="Arial"/>
              </a:rPr>
              <a:t>19.0% increase</a:t>
            </a:r>
            <a:r>
              <a:rPr lang="en-US" sz="1400" dirty="0">
                <a:cs typeface="Arial"/>
              </a:rPr>
              <a:t> in Houseless Students</a:t>
            </a:r>
          </a:p>
        </p:txBody>
      </p:sp>
    </p:spTree>
    <p:extLst>
      <p:ext uri="{BB962C8B-B14F-4D97-AF65-F5344CB8AC3E}">
        <p14:creationId xmlns:p14="http://schemas.microsoft.com/office/powerpoint/2010/main" val="411135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6676D0FE-8A7D-2A9E-22E4-AEFC4D4CB1E7}"/>
              </a:ext>
            </a:extLst>
          </p:cNvPr>
          <p:cNvSpPr>
            <a:spLocks noGrp="1"/>
          </p:cNvSpPr>
          <p:nvPr>
            <p:ph type="title"/>
          </p:nvPr>
        </p:nvSpPr>
        <p:spPr>
          <a:xfrm>
            <a:off x="838200" y="365129"/>
            <a:ext cx="10515600" cy="1325563"/>
          </a:xfrm>
        </p:spPr>
        <p:txBody>
          <a:bodyPr/>
          <a:lstStyle/>
          <a:p>
            <a:r>
              <a:rPr lang="en-US" dirty="0"/>
              <a:t>Tuition Discount Rates Reach Unprecedented Levels</a:t>
            </a:r>
          </a:p>
        </p:txBody>
      </p:sp>
      <p:pic>
        <p:nvPicPr>
          <p:cNvPr id="2050" name="Picture 12">
            <a:extLst>
              <a:ext uri="{FF2B5EF4-FFF2-40B4-BE49-F238E27FC236}">
                <a16:creationId xmlns:a16="http://schemas.microsoft.com/office/drawing/2014/main" id="{95A7D2A0-C756-63AD-013F-FA79D00E1D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0969" y="1903243"/>
            <a:ext cx="6808462" cy="39659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7" name="Content Placeholder 3">
            <a:extLst>
              <a:ext uri="{FF2B5EF4-FFF2-40B4-BE49-F238E27FC236}">
                <a16:creationId xmlns:a16="http://schemas.microsoft.com/office/drawing/2014/main" id="{72FF16A3-5442-E559-E53A-C3EEC706153F}"/>
              </a:ext>
            </a:extLst>
          </p:cNvPr>
          <p:cNvSpPr>
            <a:spLocks noGrp="1"/>
          </p:cNvSpPr>
          <p:nvPr>
            <p:ph sz="half" idx="2"/>
          </p:nvPr>
        </p:nvSpPr>
        <p:spPr>
          <a:xfrm>
            <a:off x="6909431" y="1825625"/>
            <a:ext cx="5181600" cy="4351338"/>
          </a:xfrm>
        </p:spPr>
        <p:txBody>
          <a:bodyPr/>
          <a:lstStyle/>
          <a:p>
            <a:r>
              <a:rPr lang="en-US" sz="1800" dirty="0"/>
              <a:t>First-year (FY) discount rate has increased nearly 10% over the last decade. </a:t>
            </a:r>
          </a:p>
          <a:p>
            <a:r>
              <a:rPr lang="en-US" sz="1800" dirty="0"/>
              <a:t>Since the onset of the pandemic, FY discount rate has grown more than 5%.</a:t>
            </a:r>
          </a:p>
          <a:p>
            <a:r>
              <a:rPr lang="en-US" sz="1800" dirty="0"/>
              <a:t>The discount rate for all undergrads (UG) has increased slightly more than 10% over the last decade. </a:t>
            </a:r>
          </a:p>
          <a:p>
            <a:r>
              <a:rPr lang="en-US" sz="1800" dirty="0"/>
              <a:t>Since the onset of the pandemic, UG discount rate grew 5% over the last decade. </a:t>
            </a:r>
          </a:p>
          <a:p>
            <a:r>
              <a:rPr lang="en-US" sz="1800" dirty="0"/>
              <a:t>Net tuition and fee revenue decreased by roughly 5% for FY.</a:t>
            </a:r>
          </a:p>
          <a:p>
            <a:r>
              <a:rPr lang="en-US" sz="1800" dirty="0"/>
              <a:t>Net tuition and fee revenue dropped by nearly 6% for all UG. </a:t>
            </a:r>
          </a:p>
          <a:p>
            <a:pPr marL="0" indent="0">
              <a:buNone/>
            </a:pPr>
            <a:endParaRPr lang="en-US" dirty="0"/>
          </a:p>
        </p:txBody>
      </p:sp>
      <p:sp>
        <p:nvSpPr>
          <p:cNvPr id="4" name="TextBox 3">
            <a:extLst>
              <a:ext uri="{FF2B5EF4-FFF2-40B4-BE49-F238E27FC236}">
                <a16:creationId xmlns:a16="http://schemas.microsoft.com/office/drawing/2014/main" id="{D1382330-B9B1-F292-BF83-8F0AA391400D}"/>
              </a:ext>
            </a:extLst>
          </p:cNvPr>
          <p:cNvSpPr txBox="1"/>
          <p:nvPr/>
        </p:nvSpPr>
        <p:spPr>
          <a:xfrm>
            <a:off x="414196" y="6440028"/>
            <a:ext cx="6097508" cy="312650"/>
          </a:xfrm>
          <a:prstGeom prst="rect">
            <a:avLst/>
          </a:prstGeom>
          <a:noFill/>
        </p:spPr>
        <p:txBody>
          <a:bodyPr wrap="square">
            <a:spAutoFit/>
          </a:bodyPr>
          <a:lstStyle/>
          <a:p>
            <a:pPr marL="0" marR="0">
              <a:lnSpc>
                <a:spcPct val="107000"/>
              </a:lnSpc>
              <a:spcBef>
                <a:spcPts val="0"/>
              </a:spcBef>
              <a:spcAft>
                <a:spcPts val="80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Source: NACUBO</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7341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632AE-E77F-92B8-A997-52A361122654}"/>
              </a:ext>
            </a:extLst>
          </p:cNvPr>
          <p:cNvSpPr>
            <a:spLocks noGrp="1"/>
          </p:cNvSpPr>
          <p:nvPr>
            <p:ph type="title"/>
          </p:nvPr>
        </p:nvSpPr>
        <p:spPr>
          <a:xfrm>
            <a:off x="838200" y="365129"/>
            <a:ext cx="10515600" cy="1325563"/>
          </a:xfrm>
        </p:spPr>
        <p:txBody>
          <a:bodyPr anchor="ctr">
            <a:normAutofit/>
          </a:bodyPr>
          <a:lstStyle/>
          <a:p>
            <a:r>
              <a:rPr lang="en-US" dirty="0"/>
              <a:t>Demographic Cliff/ Shift Drivers Summary</a:t>
            </a:r>
          </a:p>
        </p:txBody>
      </p:sp>
      <p:graphicFrame>
        <p:nvGraphicFramePr>
          <p:cNvPr id="5" name="Content Placeholder 2">
            <a:extLst>
              <a:ext uri="{FF2B5EF4-FFF2-40B4-BE49-F238E27FC236}">
                <a16:creationId xmlns:a16="http://schemas.microsoft.com/office/drawing/2014/main" id="{6784A58B-931A-F046-0BD5-2CDBFFD3A03C}"/>
              </a:ext>
            </a:extLst>
          </p:cNvPr>
          <p:cNvGraphicFramePr>
            <a:graphicFrameLocks noGrp="1"/>
          </p:cNvGraphicFramePr>
          <p:nvPr>
            <p:ph idx="1"/>
            <p:extLst>
              <p:ext uri="{D42A27DB-BD31-4B8C-83A1-F6EECF244321}">
                <p14:modId xmlns:p14="http://schemas.microsoft.com/office/powerpoint/2010/main" val="6194037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5986456"/>
      </p:ext>
    </p:extLst>
  </p:cSld>
  <p:clrMapOvr>
    <a:masterClrMapping/>
  </p:clrMapOvr>
</p:sld>
</file>

<file path=ppt/theme/theme1.xml><?xml version="1.0" encoding="utf-8"?>
<a:theme xmlns:a="http://schemas.openxmlformats.org/drawingml/2006/main" name="Office Theme">
  <a:themeElements>
    <a:clrScheme name="Bellarmine Palette">
      <a:dk1>
        <a:srgbClr val="000000"/>
      </a:dk1>
      <a:lt1>
        <a:srgbClr val="FFFFFF"/>
      </a:lt1>
      <a:dk2>
        <a:srgbClr val="44546A"/>
      </a:dk2>
      <a:lt2>
        <a:srgbClr val="E7E6E6"/>
      </a:lt2>
      <a:accent1>
        <a:srgbClr val="752836"/>
      </a:accent1>
      <a:accent2>
        <a:srgbClr val="697970"/>
      </a:accent2>
      <a:accent3>
        <a:srgbClr val="C8C8C8"/>
      </a:accent3>
      <a:accent4>
        <a:srgbClr val="F7BE00"/>
      </a:accent4>
      <a:accent5>
        <a:srgbClr val="00677F"/>
      </a:accent5>
      <a:accent6>
        <a:srgbClr val="4D4D4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rd Screen Bellarmine Template" id="{109F2BBD-B805-0C47-8BE1-EE5FD54F39DA}" vid="{7B5311A2-F663-764E-9F9C-04F6C47E4F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6418</TotalTime>
  <Words>1102</Words>
  <Application>Microsoft Office PowerPoint</Application>
  <PresentationFormat>Widescreen</PresentationFormat>
  <Paragraphs>136</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Navigating the “Cliff”: Embracing a  “Student-Ready” Mindset</vt:lpstr>
      <vt:lpstr>Session Overview</vt:lpstr>
      <vt:lpstr>PowerPoint Presentation</vt:lpstr>
      <vt:lpstr>PowerPoint Presentation</vt:lpstr>
      <vt:lpstr>Demographic Shifts 2019-2029 Nathan Grawe’s Higher Ed Demand Index</vt:lpstr>
      <vt:lpstr>Macro KY High School Graduate Trends</vt:lpstr>
      <vt:lpstr>Segmented KY High School Graduate Trends</vt:lpstr>
      <vt:lpstr>Tuition Discount Rates Reach Unprecedented Levels</vt:lpstr>
      <vt:lpstr>Demographic Cliff/ Shift Drivers Summary</vt:lpstr>
      <vt:lpstr>Strategies/Calls to Action </vt:lpstr>
      <vt:lpstr>Student Journey Map (example)</vt:lpstr>
      <vt:lpstr>Inspiring Meaningful Personal, Academic and Career Transformation</vt:lpstr>
      <vt:lpstr>Case Study: Aid Disbursement and Billing Misalignment</vt:lpstr>
      <vt:lpstr>Case Study: Impact of Unmet Financial Need</vt:lpstr>
      <vt:lpstr>Questions/Open Dialogue</vt:lpstr>
      <vt:lpstr>Wrap-up/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Kelty</dc:creator>
  <cp:lastModifiedBy>Mike Marshall</cp:lastModifiedBy>
  <cp:revision>128</cp:revision>
  <dcterms:created xsi:type="dcterms:W3CDTF">2020-08-18T13:57:38Z</dcterms:created>
  <dcterms:modified xsi:type="dcterms:W3CDTF">2024-04-25T12:35:03Z</dcterms:modified>
</cp:coreProperties>
</file>