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257" r:id="rId5"/>
    <p:sldId id="262" r:id="rId6"/>
    <p:sldId id="263" r:id="rId7"/>
    <p:sldId id="264" r:id="rId8"/>
    <p:sldId id="265" r:id="rId9"/>
    <p:sldId id="266" r:id="rId10"/>
    <p:sldId id="268" r:id="rId11"/>
    <p:sldId id="269" r:id="rId12"/>
    <p:sldId id="270" r:id="rId13"/>
    <p:sldId id="272" r:id="rId14"/>
    <p:sldId id="271" r:id="rId15"/>
    <p:sldId id="274" r:id="rId16"/>
    <p:sldId id="273" r:id="rId17"/>
    <p:sldId id="275" r:id="rId18"/>
    <p:sldId id="276" r:id="rId19"/>
    <p:sldId id="278" r:id="rId20"/>
    <p:sldId id="277" r:id="rId21"/>
    <p:sldId id="279" r:id="rId22"/>
    <p:sldId id="280" r:id="rId23"/>
    <p:sldId id="281" r:id="rId24"/>
    <p:sldId id="282" r:id="rId25"/>
    <p:sldId id="283" r:id="rId26"/>
    <p:sldId id="284" r:id="rId27"/>
    <p:sldId id="285" r:id="rId28"/>
    <p:sldId id="292" r:id="rId29"/>
    <p:sldId id="294" r:id="rId30"/>
    <p:sldId id="295" r:id="rId31"/>
    <p:sldId id="293" r:id="rId32"/>
    <p:sldId id="286" r:id="rId33"/>
    <p:sldId id="296" r:id="rId34"/>
    <p:sldId id="297" r:id="rId35"/>
    <p:sldId id="299" r:id="rId36"/>
    <p:sldId id="300" r:id="rId37"/>
    <p:sldId id="301" r:id="rId38"/>
    <p:sldId id="298" r:id="rId39"/>
    <p:sldId id="302" r:id="rId40"/>
    <p:sldId id="303" r:id="rId41"/>
    <p:sldId id="30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04" autoAdjust="0"/>
  </p:normalViewPr>
  <p:slideViewPr>
    <p:cSldViewPr snapToGrid="0">
      <p:cViewPr varScale="1">
        <p:scale>
          <a:sx n="56" d="100"/>
          <a:sy n="56" d="100"/>
        </p:scale>
        <p:origin x="1020" y="72"/>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EE8D2-E38F-4218-8A15-B8870AEF748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A7D8568-28A4-4945-A434-7819C3F6E07B}">
      <dgm:prSet/>
      <dgm:spPr/>
      <dgm:t>
        <a:bodyPr/>
        <a:lstStyle/>
        <a:p>
          <a:pPr>
            <a:lnSpc>
              <a:spcPct val="100000"/>
            </a:lnSpc>
          </a:pPr>
          <a:r>
            <a:rPr lang="en-US" dirty="0"/>
            <a:t>An overhaul of federal student aid, including:</a:t>
          </a:r>
        </a:p>
      </dgm:t>
    </dgm:pt>
    <dgm:pt modelId="{F84829A6-F586-4C1B-A255-5CA43412B995}" type="parTrans" cxnId="{4036021E-DA43-48ED-9962-89E7E29C7FAB}">
      <dgm:prSet/>
      <dgm:spPr/>
      <dgm:t>
        <a:bodyPr/>
        <a:lstStyle/>
        <a:p>
          <a:endParaRPr lang="en-US"/>
        </a:p>
      </dgm:t>
    </dgm:pt>
    <dgm:pt modelId="{9C025FF1-10EE-49C8-9585-8832556FD3B6}" type="sibTrans" cxnId="{4036021E-DA43-48ED-9962-89E7E29C7FAB}">
      <dgm:prSet/>
      <dgm:spPr/>
      <dgm:t>
        <a:bodyPr/>
        <a:lstStyle/>
        <a:p>
          <a:endParaRPr lang="en-US"/>
        </a:p>
      </dgm:t>
    </dgm:pt>
    <dgm:pt modelId="{812F846E-0C50-4CB5-9B51-041716AB752D}">
      <dgm:prSet/>
      <dgm:spPr/>
      <dgm:t>
        <a:bodyPr/>
        <a:lstStyle/>
        <a:p>
          <a:pPr>
            <a:lnSpc>
              <a:spcPct val="100000"/>
            </a:lnSpc>
          </a:pPr>
          <a:r>
            <a:rPr lang="en-US"/>
            <a:t>FAFSA Form</a:t>
          </a:r>
        </a:p>
      </dgm:t>
    </dgm:pt>
    <dgm:pt modelId="{2402BA8C-ADA4-4761-AF84-ECB61E009BAD}" type="parTrans" cxnId="{042EBA22-328E-45CF-8661-55A701D4B6B6}">
      <dgm:prSet/>
      <dgm:spPr/>
      <dgm:t>
        <a:bodyPr/>
        <a:lstStyle/>
        <a:p>
          <a:endParaRPr lang="en-US"/>
        </a:p>
      </dgm:t>
    </dgm:pt>
    <dgm:pt modelId="{3DC75C3B-F71F-4B75-9666-D1325FB39292}" type="sibTrans" cxnId="{042EBA22-328E-45CF-8661-55A701D4B6B6}">
      <dgm:prSet/>
      <dgm:spPr/>
      <dgm:t>
        <a:bodyPr/>
        <a:lstStyle/>
        <a:p>
          <a:endParaRPr lang="en-US"/>
        </a:p>
      </dgm:t>
    </dgm:pt>
    <dgm:pt modelId="{8C0F0745-0522-44F2-8A5D-42DF5D19DDC4}">
      <dgm:prSet/>
      <dgm:spPr/>
      <dgm:t>
        <a:bodyPr/>
        <a:lstStyle/>
        <a:p>
          <a:pPr>
            <a:lnSpc>
              <a:spcPct val="100000"/>
            </a:lnSpc>
          </a:pPr>
          <a:r>
            <a:rPr lang="en-US"/>
            <a:t>Need Analysis</a:t>
          </a:r>
        </a:p>
      </dgm:t>
    </dgm:pt>
    <dgm:pt modelId="{EC0B135E-7739-46AA-8BC9-D1239D68A038}" type="parTrans" cxnId="{A5476CFF-0DFE-4035-A471-9A1183C0340A}">
      <dgm:prSet/>
      <dgm:spPr/>
      <dgm:t>
        <a:bodyPr/>
        <a:lstStyle/>
        <a:p>
          <a:endParaRPr lang="en-US"/>
        </a:p>
      </dgm:t>
    </dgm:pt>
    <dgm:pt modelId="{8068CC1C-2CB4-44D9-92E1-1353EA7537BA}" type="sibTrans" cxnId="{A5476CFF-0DFE-4035-A471-9A1183C0340A}">
      <dgm:prSet/>
      <dgm:spPr/>
      <dgm:t>
        <a:bodyPr/>
        <a:lstStyle/>
        <a:p>
          <a:endParaRPr lang="en-US"/>
        </a:p>
      </dgm:t>
    </dgm:pt>
    <dgm:pt modelId="{798D52D1-46D0-4A65-B592-2BA63C4B3373}">
      <dgm:prSet/>
      <dgm:spPr/>
      <dgm:t>
        <a:bodyPr/>
        <a:lstStyle/>
        <a:p>
          <a:pPr>
            <a:lnSpc>
              <a:spcPct val="100000"/>
            </a:lnSpc>
          </a:pPr>
          <a:r>
            <a:rPr lang="en-US"/>
            <a:t>Revisions for schools on many of their policies and procedures for those who participate in federal student aid programs.</a:t>
          </a:r>
        </a:p>
      </dgm:t>
    </dgm:pt>
    <dgm:pt modelId="{F5FCA204-E9DB-489A-B9B6-98F04437F8BB}" type="parTrans" cxnId="{021B448B-DF1E-4FBC-908C-6105869D9E5A}">
      <dgm:prSet/>
      <dgm:spPr/>
      <dgm:t>
        <a:bodyPr/>
        <a:lstStyle/>
        <a:p>
          <a:endParaRPr lang="en-US"/>
        </a:p>
      </dgm:t>
    </dgm:pt>
    <dgm:pt modelId="{C30EA415-6146-4332-96B9-A34BC1731D1E}" type="sibTrans" cxnId="{021B448B-DF1E-4FBC-908C-6105869D9E5A}">
      <dgm:prSet/>
      <dgm:spPr/>
      <dgm:t>
        <a:bodyPr/>
        <a:lstStyle/>
        <a:p>
          <a:endParaRPr lang="en-US"/>
        </a:p>
      </dgm:t>
    </dgm:pt>
    <dgm:pt modelId="{6FB98A89-DED5-4DF7-BCF3-474E1C6C1714}">
      <dgm:prSet/>
      <dgm:spPr/>
      <dgm:t>
        <a:bodyPr/>
        <a:lstStyle/>
        <a:p>
          <a:pPr>
            <a:lnSpc>
              <a:spcPct val="100000"/>
            </a:lnSpc>
          </a:pPr>
          <a:r>
            <a:rPr lang="en-US"/>
            <a:t>Affects every state that uses FAFSA data to award state grant aid.</a:t>
          </a:r>
        </a:p>
      </dgm:t>
    </dgm:pt>
    <dgm:pt modelId="{A3FC4EC4-5D0C-4508-A804-69E3D08A86A3}" type="parTrans" cxnId="{BE3B6236-8108-4991-855C-8316F30570A6}">
      <dgm:prSet/>
      <dgm:spPr/>
      <dgm:t>
        <a:bodyPr/>
        <a:lstStyle/>
        <a:p>
          <a:endParaRPr lang="en-US"/>
        </a:p>
      </dgm:t>
    </dgm:pt>
    <dgm:pt modelId="{8780F2F7-E738-4814-9C28-F9A09C99939B}" type="sibTrans" cxnId="{BE3B6236-8108-4991-855C-8316F30570A6}">
      <dgm:prSet/>
      <dgm:spPr/>
      <dgm:t>
        <a:bodyPr/>
        <a:lstStyle/>
        <a:p>
          <a:endParaRPr lang="en-US"/>
        </a:p>
      </dgm:t>
    </dgm:pt>
    <dgm:pt modelId="{8193A60A-D75E-4172-A0E8-961508392897}" type="pres">
      <dgm:prSet presAssocID="{DE9EE8D2-E38F-4218-8A15-B8870AEF7489}" presName="root" presStyleCnt="0">
        <dgm:presLayoutVars>
          <dgm:dir/>
          <dgm:resizeHandles val="exact"/>
        </dgm:presLayoutVars>
      </dgm:prSet>
      <dgm:spPr/>
    </dgm:pt>
    <dgm:pt modelId="{2D726C9C-97DD-43C7-A29B-A8F6EB2E82E0}" type="pres">
      <dgm:prSet presAssocID="{EA7D8568-28A4-4945-A434-7819C3F6E07B}" presName="compNode" presStyleCnt="0"/>
      <dgm:spPr/>
    </dgm:pt>
    <dgm:pt modelId="{F1A71690-6E45-4C3B-93F2-52E3C7A3A049}" type="pres">
      <dgm:prSet presAssocID="{EA7D8568-28A4-4945-A434-7819C3F6E07B}" presName="bgRect" presStyleLbl="bgShp" presStyleIdx="0" presStyleCnt="2" custLinFactNeighborX="580"/>
      <dgm:spPr/>
    </dgm:pt>
    <dgm:pt modelId="{37C1D5FA-FB77-463B-A3F7-A76B7BC0DA0E}" type="pres">
      <dgm:prSet presAssocID="{EA7D8568-28A4-4945-A434-7819C3F6E07B}"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330A01F8-19A5-4B12-B799-0287712DFEF8}" type="pres">
      <dgm:prSet presAssocID="{EA7D8568-28A4-4945-A434-7819C3F6E07B}" presName="spaceRect" presStyleCnt="0"/>
      <dgm:spPr/>
    </dgm:pt>
    <dgm:pt modelId="{1EB23D4B-CC8F-4541-A469-8C5E49C84278}" type="pres">
      <dgm:prSet presAssocID="{EA7D8568-28A4-4945-A434-7819C3F6E07B}" presName="parTx" presStyleLbl="revTx" presStyleIdx="0" presStyleCnt="3">
        <dgm:presLayoutVars>
          <dgm:chMax val="0"/>
          <dgm:chPref val="0"/>
        </dgm:presLayoutVars>
      </dgm:prSet>
      <dgm:spPr/>
    </dgm:pt>
    <dgm:pt modelId="{B70DC42B-98C5-49C7-923B-68EBCA4705F6}" type="pres">
      <dgm:prSet presAssocID="{EA7D8568-28A4-4945-A434-7819C3F6E07B}" presName="desTx" presStyleLbl="revTx" presStyleIdx="1" presStyleCnt="3">
        <dgm:presLayoutVars/>
      </dgm:prSet>
      <dgm:spPr/>
    </dgm:pt>
    <dgm:pt modelId="{006A74AC-9832-4984-BF3E-CCA702BE981C}" type="pres">
      <dgm:prSet presAssocID="{9C025FF1-10EE-49C8-9585-8832556FD3B6}" presName="sibTrans" presStyleCnt="0"/>
      <dgm:spPr/>
    </dgm:pt>
    <dgm:pt modelId="{84421ADD-6449-40E9-8B04-CD4316F6D603}" type="pres">
      <dgm:prSet presAssocID="{6FB98A89-DED5-4DF7-BCF3-474E1C6C1714}" presName="compNode" presStyleCnt="0"/>
      <dgm:spPr/>
    </dgm:pt>
    <dgm:pt modelId="{68E77CF2-91EA-4352-8FA0-7600997DA6F0}" type="pres">
      <dgm:prSet presAssocID="{6FB98A89-DED5-4DF7-BCF3-474E1C6C1714}" presName="bgRect" presStyleLbl="bgShp" presStyleIdx="1" presStyleCnt="2"/>
      <dgm:spPr/>
    </dgm:pt>
    <dgm:pt modelId="{5F63A2BD-86B6-4F54-AC27-82492CBA1027}" type="pres">
      <dgm:prSet presAssocID="{6FB98A89-DED5-4DF7-BCF3-474E1C6C1714}"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8517D846-825C-494B-8C5A-A0A33A421AEB}" type="pres">
      <dgm:prSet presAssocID="{6FB98A89-DED5-4DF7-BCF3-474E1C6C1714}" presName="spaceRect" presStyleCnt="0"/>
      <dgm:spPr/>
    </dgm:pt>
    <dgm:pt modelId="{D8542783-227D-4DF4-8E4A-73E0595EA14C}" type="pres">
      <dgm:prSet presAssocID="{6FB98A89-DED5-4DF7-BCF3-474E1C6C1714}" presName="parTx" presStyleLbl="revTx" presStyleIdx="2" presStyleCnt="3">
        <dgm:presLayoutVars>
          <dgm:chMax val="0"/>
          <dgm:chPref val="0"/>
        </dgm:presLayoutVars>
      </dgm:prSet>
      <dgm:spPr/>
    </dgm:pt>
  </dgm:ptLst>
  <dgm:cxnLst>
    <dgm:cxn modelId="{9172500A-0041-429E-AAB8-2BAB1DF302E7}" type="presOf" srcId="{DE9EE8D2-E38F-4218-8A15-B8870AEF7489}" destId="{8193A60A-D75E-4172-A0E8-961508392897}" srcOrd="0" destOrd="0" presId="urn:microsoft.com/office/officeart/2018/2/layout/IconVerticalSolidList"/>
    <dgm:cxn modelId="{4036021E-DA43-48ED-9962-89E7E29C7FAB}" srcId="{DE9EE8D2-E38F-4218-8A15-B8870AEF7489}" destId="{EA7D8568-28A4-4945-A434-7819C3F6E07B}" srcOrd="0" destOrd="0" parTransId="{F84829A6-F586-4C1B-A255-5CA43412B995}" sibTransId="{9C025FF1-10EE-49C8-9585-8832556FD3B6}"/>
    <dgm:cxn modelId="{042EBA22-328E-45CF-8661-55A701D4B6B6}" srcId="{EA7D8568-28A4-4945-A434-7819C3F6E07B}" destId="{812F846E-0C50-4CB5-9B51-041716AB752D}" srcOrd="0" destOrd="0" parTransId="{2402BA8C-ADA4-4761-AF84-ECB61E009BAD}" sibTransId="{3DC75C3B-F71F-4B75-9666-D1325FB39292}"/>
    <dgm:cxn modelId="{BE3B6236-8108-4991-855C-8316F30570A6}" srcId="{DE9EE8D2-E38F-4218-8A15-B8870AEF7489}" destId="{6FB98A89-DED5-4DF7-BCF3-474E1C6C1714}" srcOrd="1" destOrd="0" parTransId="{A3FC4EC4-5D0C-4508-A804-69E3D08A86A3}" sibTransId="{8780F2F7-E738-4814-9C28-F9A09C99939B}"/>
    <dgm:cxn modelId="{E349DB48-3097-4E41-A626-B1424A68287A}" type="presOf" srcId="{798D52D1-46D0-4A65-B592-2BA63C4B3373}" destId="{B70DC42B-98C5-49C7-923B-68EBCA4705F6}" srcOrd="0" destOrd="2" presId="urn:microsoft.com/office/officeart/2018/2/layout/IconVerticalSolidList"/>
    <dgm:cxn modelId="{72721551-2E5C-4EDD-AA2B-8995CE4BB9A5}" type="presOf" srcId="{8C0F0745-0522-44F2-8A5D-42DF5D19DDC4}" destId="{B70DC42B-98C5-49C7-923B-68EBCA4705F6}" srcOrd="0" destOrd="1" presId="urn:microsoft.com/office/officeart/2018/2/layout/IconVerticalSolidList"/>
    <dgm:cxn modelId="{5A28C284-E7ED-4A7E-83CF-5C2CE5C240EA}" type="presOf" srcId="{6FB98A89-DED5-4DF7-BCF3-474E1C6C1714}" destId="{D8542783-227D-4DF4-8E4A-73E0595EA14C}" srcOrd="0" destOrd="0" presId="urn:microsoft.com/office/officeart/2018/2/layout/IconVerticalSolidList"/>
    <dgm:cxn modelId="{021B448B-DF1E-4FBC-908C-6105869D9E5A}" srcId="{EA7D8568-28A4-4945-A434-7819C3F6E07B}" destId="{798D52D1-46D0-4A65-B592-2BA63C4B3373}" srcOrd="2" destOrd="0" parTransId="{F5FCA204-E9DB-489A-B9B6-98F04437F8BB}" sibTransId="{C30EA415-6146-4332-96B9-A34BC1731D1E}"/>
    <dgm:cxn modelId="{90D132AD-AABC-4AC9-A945-427B12B72E14}" type="presOf" srcId="{812F846E-0C50-4CB5-9B51-041716AB752D}" destId="{B70DC42B-98C5-49C7-923B-68EBCA4705F6}" srcOrd="0" destOrd="0" presId="urn:microsoft.com/office/officeart/2018/2/layout/IconVerticalSolidList"/>
    <dgm:cxn modelId="{6771F3E9-44EB-48BD-9E44-16AB42ABB757}" type="presOf" srcId="{EA7D8568-28A4-4945-A434-7819C3F6E07B}" destId="{1EB23D4B-CC8F-4541-A469-8C5E49C84278}" srcOrd="0" destOrd="0" presId="urn:microsoft.com/office/officeart/2018/2/layout/IconVerticalSolidList"/>
    <dgm:cxn modelId="{A5476CFF-0DFE-4035-A471-9A1183C0340A}" srcId="{EA7D8568-28A4-4945-A434-7819C3F6E07B}" destId="{8C0F0745-0522-44F2-8A5D-42DF5D19DDC4}" srcOrd="1" destOrd="0" parTransId="{EC0B135E-7739-46AA-8BC9-D1239D68A038}" sibTransId="{8068CC1C-2CB4-44D9-92E1-1353EA7537BA}"/>
    <dgm:cxn modelId="{FE60BF6E-A5A3-40DC-A51F-58D0214B9088}" type="presParOf" srcId="{8193A60A-D75E-4172-A0E8-961508392897}" destId="{2D726C9C-97DD-43C7-A29B-A8F6EB2E82E0}" srcOrd="0" destOrd="0" presId="urn:microsoft.com/office/officeart/2018/2/layout/IconVerticalSolidList"/>
    <dgm:cxn modelId="{BDC3CD0B-D1BB-4A62-A54D-FBC407D8A63A}" type="presParOf" srcId="{2D726C9C-97DD-43C7-A29B-A8F6EB2E82E0}" destId="{F1A71690-6E45-4C3B-93F2-52E3C7A3A049}" srcOrd="0" destOrd="0" presId="urn:microsoft.com/office/officeart/2018/2/layout/IconVerticalSolidList"/>
    <dgm:cxn modelId="{AF1F8641-361E-455E-8D41-7B3046A0E7F1}" type="presParOf" srcId="{2D726C9C-97DD-43C7-A29B-A8F6EB2E82E0}" destId="{37C1D5FA-FB77-463B-A3F7-A76B7BC0DA0E}" srcOrd="1" destOrd="0" presId="urn:microsoft.com/office/officeart/2018/2/layout/IconVerticalSolidList"/>
    <dgm:cxn modelId="{1CBF0F96-0AE1-42ED-9E73-3610CA545D30}" type="presParOf" srcId="{2D726C9C-97DD-43C7-A29B-A8F6EB2E82E0}" destId="{330A01F8-19A5-4B12-B799-0287712DFEF8}" srcOrd="2" destOrd="0" presId="urn:microsoft.com/office/officeart/2018/2/layout/IconVerticalSolidList"/>
    <dgm:cxn modelId="{45BFA30A-49CF-4972-B94C-4FF293CAA5DA}" type="presParOf" srcId="{2D726C9C-97DD-43C7-A29B-A8F6EB2E82E0}" destId="{1EB23D4B-CC8F-4541-A469-8C5E49C84278}" srcOrd="3" destOrd="0" presId="urn:microsoft.com/office/officeart/2018/2/layout/IconVerticalSolidList"/>
    <dgm:cxn modelId="{63532973-91C4-41F8-A4F8-FA22E98220F3}" type="presParOf" srcId="{2D726C9C-97DD-43C7-A29B-A8F6EB2E82E0}" destId="{B70DC42B-98C5-49C7-923B-68EBCA4705F6}" srcOrd="4" destOrd="0" presId="urn:microsoft.com/office/officeart/2018/2/layout/IconVerticalSolidList"/>
    <dgm:cxn modelId="{43730ADE-9687-48F7-B1BC-4912851670A0}" type="presParOf" srcId="{8193A60A-D75E-4172-A0E8-961508392897}" destId="{006A74AC-9832-4984-BF3E-CCA702BE981C}" srcOrd="1" destOrd="0" presId="urn:microsoft.com/office/officeart/2018/2/layout/IconVerticalSolidList"/>
    <dgm:cxn modelId="{1F14FA86-0E71-40EE-9D05-0ACEB560C0DC}" type="presParOf" srcId="{8193A60A-D75E-4172-A0E8-961508392897}" destId="{84421ADD-6449-40E9-8B04-CD4316F6D603}" srcOrd="2" destOrd="0" presId="urn:microsoft.com/office/officeart/2018/2/layout/IconVerticalSolidList"/>
    <dgm:cxn modelId="{43DC0690-08D1-4D77-96C6-CE1BCD831896}" type="presParOf" srcId="{84421ADD-6449-40E9-8B04-CD4316F6D603}" destId="{68E77CF2-91EA-4352-8FA0-7600997DA6F0}" srcOrd="0" destOrd="0" presId="urn:microsoft.com/office/officeart/2018/2/layout/IconVerticalSolidList"/>
    <dgm:cxn modelId="{460F00FB-FC77-44DD-AFC4-6818292EDFCD}" type="presParOf" srcId="{84421ADD-6449-40E9-8B04-CD4316F6D603}" destId="{5F63A2BD-86B6-4F54-AC27-82492CBA1027}" srcOrd="1" destOrd="0" presId="urn:microsoft.com/office/officeart/2018/2/layout/IconVerticalSolidList"/>
    <dgm:cxn modelId="{A1BB1FFA-9FAF-48EC-943E-850FD93657AB}" type="presParOf" srcId="{84421ADD-6449-40E9-8B04-CD4316F6D603}" destId="{8517D846-825C-494B-8C5A-A0A33A421AEB}" srcOrd="2" destOrd="0" presId="urn:microsoft.com/office/officeart/2018/2/layout/IconVerticalSolidList"/>
    <dgm:cxn modelId="{BC4FB399-D356-46D9-8D04-2D5B6D1B27E4}" type="presParOf" srcId="{84421ADD-6449-40E9-8B04-CD4316F6D603}" destId="{D8542783-227D-4DF4-8E4A-73E0595EA1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71690-6E45-4C3B-93F2-52E3C7A3A049}">
      <dsp:nvSpPr>
        <dsp:cNvPr id="0" name=""/>
        <dsp:cNvSpPr/>
      </dsp:nvSpPr>
      <dsp:spPr>
        <a:xfrm>
          <a:off x="0" y="613965"/>
          <a:ext cx="10096500" cy="1133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1D5FA-FB77-463B-A3F7-A76B7BC0DA0E}">
      <dsp:nvSpPr>
        <dsp:cNvPr id="0" name=""/>
        <dsp:cNvSpPr/>
      </dsp:nvSpPr>
      <dsp:spPr>
        <a:xfrm>
          <a:off x="342876" y="868997"/>
          <a:ext cx="623411" cy="62341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23D4B-CC8F-4541-A469-8C5E49C84278}">
      <dsp:nvSpPr>
        <dsp:cNvPr id="0" name=""/>
        <dsp:cNvSpPr/>
      </dsp:nvSpPr>
      <dsp:spPr>
        <a:xfrm>
          <a:off x="1309163" y="613965"/>
          <a:ext cx="4543425" cy="113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59" tIns="119959" rIns="119959" bIns="119959" numCol="1" spcCol="1270" anchor="ctr" anchorCtr="0">
          <a:noAutofit/>
        </a:bodyPr>
        <a:lstStyle/>
        <a:p>
          <a:pPr marL="0" lvl="0" indent="0" algn="l" defTabSz="1111250">
            <a:lnSpc>
              <a:spcPct val="100000"/>
            </a:lnSpc>
            <a:spcBef>
              <a:spcPct val="0"/>
            </a:spcBef>
            <a:spcAft>
              <a:spcPct val="35000"/>
            </a:spcAft>
            <a:buNone/>
          </a:pPr>
          <a:r>
            <a:rPr lang="en-US" sz="2500" kern="1200" dirty="0"/>
            <a:t>An overhaul of federal student aid, including:</a:t>
          </a:r>
        </a:p>
      </dsp:txBody>
      <dsp:txXfrm>
        <a:off x="1309163" y="613965"/>
        <a:ext cx="4543425" cy="1133475"/>
      </dsp:txXfrm>
    </dsp:sp>
    <dsp:sp modelId="{B70DC42B-98C5-49C7-923B-68EBCA4705F6}">
      <dsp:nvSpPr>
        <dsp:cNvPr id="0" name=""/>
        <dsp:cNvSpPr/>
      </dsp:nvSpPr>
      <dsp:spPr>
        <a:xfrm>
          <a:off x="5852588" y="613965"/>
          <a:ext cx="4243911" cy="113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59" tIns="119959" rIns="119959" bIns="119959" numCol="1" spcCol="1270" anchor="ctr" anchorCtr="0">
          <a:noAutofit/>
        </a:bodyPr>
        <a:lstStyle/>
        <a:p>
          <a:pPr marL="0" lvl="0" indent="0" algn="l" defTabSz="533400">
            <a:lnSpc>
              <a:spcPct val="100000"/>
            </a:lnSpc>
            <a:spcBef>
              <a:spcPct val="0"/>
            </a:spcBef>
            <a:spcAft>
              <a:spcPct val="35000"/>
            </a:spcAft>
            <a:buNone/>
          </a:pPr>
          <a:r>
            <a:rPr lang="en-US" sz="1200" kern="1200"/>
            <a:t>FAFSA Form</a:t>
          </a:r>
        </a:p>
        <a:p>
          <a:pPr marL="0" lvl="0" indent="0" algn="l" defTabSz="533400">
            <a:lnSpc>
              <a:spcPct val="100000"/>
            </a:lnSpc>
            <a:spcBef>
              <a:spcPct val="0"/>
            </a:spcBef>
            <a:spcAft>
              <a:spcPct val="35000"/>
            </a:spcAft>
            <a:buNone/>
          </a:pPr>
          <a:r>
            <a:rPr lang="en-US" sz="1200" kern="1200"/>
            <a:t>Need Analysis</a:t>
          </a:r>
        </a:p>
        <a:p>
          <a:pPr marL="0" lvl="0" indent="0" algn="l" defTabSz="533400">
            <a:lnSpc>
              <a:spcPct val="100000"/>
            </a:lnSpc>
            <a:spcBef>
              <a:spcPct val="0"/>
            </a:spcBef>
            <a:spcAft>
              <a:spcPct val="35000"/>
            </a:spcAft>
            <a:buNone/>
          </a:pPr>
          <a:r>
            <a:rPr lang="en-US" sz="1200" kern="1200"/>
            <a:t>Revisions for schools on many of their policies and procedures for those who participate in federal student aid programs.</a:t>
          </a:r>
        </a:p>
      </dsp:txBody>
      <dsp:txXfrm>
        <a:off x="5852588" y="613965"/>
        <a:ext cx="4243911" cy="1133475"/>
      </dsp:txXfrm>
    </dsp:sp>
    <dsp:sp modelId="{68E77CF2-91EA-4352-8FA0-7600997DA6F0}">
      <dsp:nvSpPr>
        <dsp:cNvPr id="0" name=""/>
        <dsp:cNvSpPr/>
      </dsp:nvSpPr>
      <dsp:spPr>
        <a:xfrm>
          <a:off x="0" y="2030809"/>
          <a:ext cx="10096500" cy="1133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63A2BD-86B6-4F54-AC27-82492CBA1027}">
      <dsp:nvSpPr>
        <dsp:cNvPr id="0" name=""/>
        <dsp:cNvSpPr/>
      </dsp:nvSpPr>
      <dsp:spPr>
        <a:xfrm>
          <a:off x="342876" y="2285841"/>
          <a:ext cx="623411" cy="62341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42783-227D-4DF4-8E4A-73E0595EA14C}">
      <dsp:nvSpPr>
        <dsp:cNvPr id="0" name=""/>
        <dsp:cNvSpPr/>
      </dsp:nvSpPr>
      <dsp:spPr>
        <a:xfrm>
          <a:off x="1309163" y="2030809"/>
          <a:ext cx="8787336" cy="113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59" tIns="119959" rIns="119959" bIns="119959" numCol="1" spcCol="1270" anchor="ctr" anchorCtr="0">
          <a:noAutofit/>
        </a:bodyPr>
        <a:lstStyle/>
        <a:p>
          <a:pPr marL="0" lvl="0" indent="0" algn="l" defTabSz="1111250">
            <a:lnSpc>
              <a:spcPct val="100000"/>
            </a:lnSpc>
            <a:spcBef>
              <a:spcPct val="0"/>
            </a:spcBef>
            <a:spcAft>
              <a:spcPct val="35000"/>
            </a:spcAft>
            <a:buNone/>
          </a:pPr>
          <a:r>
            <a:rPr lang="en-US" sz="2500" kern="1200"/>
            <a:t>Affects every state that uses FAFSA data to award state grant aid.</a:t>
          </a:r>
        </a:p>
      </dsp:txBody>
      <dsp:txXfrm>
        <a:off x="1309163" y="2030809"/>
        <a:ext cx="8787336" cy="11334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4/29/2024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4/29/2024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a:t>
            </a:fld>
            <a:endParaRPr lang="en-US" dirty="0"/>
          </a:p>
        </p:txBody>
      </p:sp>
    </p:spTree>
    <p:extLst>
      <p:ext uri="{BB962C8B-B14F-4D97-AF65-F5344CB8AC3E}">
        <p14:creationId xmlns:p14="http://schemas.microsoft.com/office/powerpoint/2010/main" val="2491160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solidFill>
                  <a:schemeClr val="tx2">
                    <a:lumMod val="20000"/>
                    <a:lumOff val="80000"/>
                  </a:schemeClr>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09693A-2307-4FDC-9539-08DC9083DDED}" type="datetime1">
              <a:rPr lang="en-US" smtClean="0"/>
              <a:t>4/29/2024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1940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011EA7-B10E-4739-92FE-8993461CC0B7}" type="datetime1">
              <a:rPr lang="en-US" smtClean="0"/>
              <a:t>4/29/2024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407954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91661"/>
            <a:ext cx="2628900" cy="49090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691661"/>
            <a:ext cx="7734300" cy="49090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DC13F-2D2A-49BA-966D-6530A12E7C15}" type="datetime1">
              <a:rPr lang="en-US" smtClean="0"/>
              <a:t>4/29/2024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7925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2C740-F8C1-FF46-8CA9-BD5F4BF0A50F}"/>
              </a:ext>
            </a:extLst>
          </p:cNvPr>
          <p:cNvSpPr>
            <a:spLocks noGrp="1"/>
          </p:cNvSpPr>
          <p:nvPr>
            <p:ph type="dt" sz="half" idx="10"/>
          </p:nvPr>
        </p:nvSpPr>
        <p:spPr/>
        <p:txBody>
          <a:bodyPr/>
          <a:lstStyle>
            <a:lvl1pPr>
              <a:defRPr b="0" i="0" baseline="0">
                <a:latin typeface="Usual" panose="020B0603030403020204" pitchFamily="34" charset="77"/>
              </a:defRPr>
            </a:lvl1pPr>
          </a:lstStyle>
          <a:p>
            <a:fld id="{6D56DF8E-A258-7144-8E54-7BB18F4B4455}" type="datetime1">
              <a:rPr lang="en-US" smtClean="0"/>
              <a:pPr/>
              <a:t>4/29/2024</a:t>
            </a:fld>
            <a:endParaRPr lang="en-US" dirty="0"/>
          </a:p>
        </p:txBody>
      </p:sp>
      <p:sp>
        <p:nvSpPr>
          <p:cNvPr id="3" name="Footer Placeholder 2">
            <a:extLst>
              <a:ext uri="{FF2B5EF4-FFF2-40B4-BE49-F238E27FC236}">
                <a16:creationId xmlns:a16="http://schemas.microsoft.com/office/drawing/2014/main" id="{D1E1F79D-61BE-A741-9261-0739EE055BE4}"/>
              </a:ext>
            </a:extLst>
          </p:cNvPr>
          <p:cNvSpPr>
            <a:spLocks noGrp="1"/>
          </p:cNvSpPr>
          <p:nvPr>
            <p:ph type="ftr" sz="quarter" idx="11"/>
          </p:nvPr>
        </p:nvSpPr>
        <p:spPr/>
        <p:txBody>
          <a:bodyPr/>
          <a:lstStyle>
            <a:lvl1pPr>
              <a:defRPr baseline="0">
                <a:latin typeface="Usual" panose="020B0603030403020204" pitchFamily="34" charset="77"/>
              </a:defRPr>
            </a:lvl1pPr>
          </a:lstStyle>
          <a:p>
            <a:r>
              <a:rPr lang="en-US" dirty="0"/>
              <a:t>Edit footer to add department / title name</a:t>
            </a:r>
          </a:p>
        </p:txBody>
      </p:sp>
      <p:sp>
        <p:nvSpPr>
          <p:cNvPr id="4" name="Slide Number Placeholder 3">
            <a:extLst>
              <a:ext uri="{FF2B5EF4-FFF2-40B4-BE49-F238E27FC236}">
                <a16:creationId xmlns:a16="http://schemas.microsoft.com/office/drawing/2014/main" id="{F069ACF0-3D9F-FB45-A2F7-2DEB25642522}"/>
              </a:ext>
            </a:extLst>
          </p:cNvPr>
          <p:cNvSpPr>
            <a:spLocks noGrp="1"/>
          </p:cNvSpPr>
          <p:nvPr>
            <p:ph type="sldNum" sz="quarter" idx="12"/>
          </p:nvPr>
        </p:nvSpPr>
        <p:spPr/>
        <p:txBody>
          <a:bodyPr/>
          <a:lstStyle>
            <a:lvl1pPr>
              <a:defRPr baseline="0">
                <a:latin typeface="Usual" panose="020B0603030403020204" pitchFamily="34" charset="77"/>
              </a:defRPr>
            </a:lvl1pPr>
          </a:lstStyle>
          <a:p>
            <a:fld id="{8A16B8CB-D56F-2744-807F-154426EF1DF6}" type="slidenum">
              <a:rPr lang="en-US" smtClean="0"/>
              <a:pPr/>
              <a:t>‹#›</a:t>
            </a:fld>
            <a:endParaRPr lang="en-US" dirty="0"/>
          </a:p>
        </p:txBody>
      </p:sp>
      <p:sp>
        <p:nvSpPr>
          <p:cNvPr id="6" name="Title 1">
            <a:extLst>
              <a:ext uri="{FF2B5EF4-FFF2-40B4-BE49-F238E27FC236}">
                <a16:creationId xmlns:a16="http://schemas.microsoft.com/office/drawing/2014/main" id="{180F86FC-35DC-2846-A754-69CEAC934471}"/>
              </a:ext>
            </a:extLst>
          </p:cNvPr>
          <p:cNvSpPr>
            <a:spLocks noGrp="1"/>
          </p:cNvSpPr>
          <p:nvPr>
            <p:ph type="title"/>
          </p:nvPr>
        </p:nvSpPr>
        <p:spPr>
          <a:xfrm>
            <a:off x="777240" y="517363"/>
            <a:ext cx="10637520" cy="854240"/>
          </a:xfrm>
          <a:prstGeom prst="rect">
            <a:avLst/>
          </a:prstGeom>
        </p:spPr>
        <p:txBody>
          <a:bodyPr>
            <a:normAutofit/>
          </a:bodyPr>
          <a:lstStyle>
            <a:lvl1pPr algn="ctr">
              <a:defRPr sz="36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6752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320E1C1-C26F-4479-A8BD-144B4C139DA5}" type="datetime1">
              <a:rPr lang="en-US" smtClean="0"/>
              <a:t>4/29/2024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36194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8"/>
            <a:ext cx="10515600" cy="2862262"/>
          </a:xfrm>
        </p:spPr>
        <p:txBody>
          <a:bodyPr anchor="b"/>
          <a:lstStyle>
            <a:lvl1pPr>
              <a:lnSpc>
                <a:spcPct val="100000"/>
              </a:lnSpc>
              <a:defRPr sz="6000"/>
            </a:lvl1pPr>
          </a:lstStyle>
          <a:p>
            <a:r>
              <a:rPr lang="en-US"/>
              <a:t>Click to edit Master title style</a:t>
            </a:r>
          </a:p>
        </p:txBody>
      </p:sp>
      <p:sp>
        <p:nvSpPr>
          <p:cNvPr id="3" name="Text Placeholder 2"/>
          <p:cNvSpPr>
            <a:spLocks noGrp="1"/>
          </p:cNvSpPr>
          <p:nvPr>
            <p:ph type="body" idx="1"/>
          </p:nvPr>
        </p:nvSpPr>
        <p:spPr>
          <a:xfrm>
            <a:off x="457200" y="4589463"/>
            <a:ext cx="10515600" cy="1500187"/>
          </a:xfrm>
        </p:spPr>
        <p:txBody>
          <a:bodyPr/>
          <a:lstStyle>
            <a:lvl1pPr marL="0" indent="0">
              <a:buNone/>
              <a:defRPr sz="2400" b="1">
                <a:solidFill>
                  <a:schemeClr val="tx2">
                    <a:lumMod val="50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4/29/2024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3127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825625"/>
            <a:ext cx="4892040" cy="4351338"/>
          </a:xfrm>
        </p:spPr>
        <p:txBody>
          <a:bodyPr vert="horz" lIns="91440" tIns="45720" rIns="91440" bIns="45720" rtlCol="0">
            <a:normAutofit/>
          </a:bodyPr>
          <a:lstStyle>
            <a:lvl1pPr>
              <a:defRPr lang="en-US" baseline="0" noProof="0" dirty="0" smtClean="0">
                <a:solidFill>
                  <a:schemeClr val="bg1"/>
                </a:solidFill>
              </a:defRPr>
            </a:lvl1pPr>
            <a:lvl2pPr>
              <a:defRPr lang="en-US" baseline="0" noProof="0" dirty="0" smtClean="0">
                <a:solidFill>
                  <a:schemeClr val="bg1"/>
                </a:solidFill>
              </a:defRPr>
            </a:lvl2pPr>
            <a:lvl3pPr>
              <a:defRPr lang="en-US" baseline="0" noProof="0" dirty="0" smtClean="0">
                <a:solidFill>
                  <a:schemeClr val="bg1"/>
                </a:solidFill>
              </a:defRPr>
            </a:lvl3pPr>
            <a:lvl4pPr>
              <a:defRPr lang="en-US" baseline="0" noProof="0" dirty="0" smtClean="0">
                <a:solidFill>
                  <a:schemeClr val="bg1"/>
                </a:solidFill>
              </a:defRPr>
            </a:lvl4pPr>
            <a:lvl5pPr>
              <a:defRPr lang="en-US" baseline="0" noProof="0" dirty="0" smtClean="0">
                <a:solidFill>
                  <a:schemeClr val="bg1"/>
                </a:solidFill>
              </a:defRPr>
            </a:lvl5pPr>
            <a:lvl6pPr>
              <a:defRPr sz="1800"/>
            </a:lvl6pPr>
            <a:lvl7pPr>
              <a:defRPr sz="1800"/>
            </a:lvl7pPr>
            <a:lvl8pPr>
              <a:defRPr sz="1800"/>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4" name="Content Placeholder 3"/>
          <p:cNvSpPr>
            <a:spLocks noGrp="1"/>
          </p:cNvSpPr>
          <p:nvPr>
            <p:ph sz="half" idx="2" hasCustomPrompt="1"/>
          </p:nvPr>
        </p:nvSpPr>
        <p:spPr>
          <a:xfrm>
            <a:off x="5650524" y="1825625"/>
            <a:ext cx="4892040" cy="4351338"/>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5" name="Date Placeholder 4"/>
          <p:cNvSpPr>
            <a:spLocks noGrp="1"/>
          </p:cNvSpPr>
          <p:nvPr>
            <p:ph type="dt" sz="half" idx="10"/>
          </p:nvPr>
        </p:nvSpPr>
        <p:spPr/>
        <p:txBody>
          <a:bodyPr/>
          <a:lstStyle/>
          <a:p>
            <a:fld id="{047BE74F-367A-4D3C-8AA7-FA60CCA05EAE}" type="datetime1">
              <a:rPr lang="en-US" smtClean="0"/>
              <a:t>4/29/2024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418393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39150"/>
            <a:ext cx="10094976" cy="11521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489204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0" y="2498723"/>
            <a:ext cx="489204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5" name="Text Placeholder 4"/>
          <p:cNvSpPr>
            <a:spLocks noGrp="1"/>
          </p:cNvSpPr>
          <p:nvPr>
            <p:ph type="body" sz="quarter" idx="3"/>
          </p:nvPr>
        </p:nvSpPr>
        <p:spPr>
          <a:xfrm>
            <a:off x="5656753" y="1828800"/>
            <a:ext cx="489204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5656753" y="2498723"/>
            <a:ext cx="489204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7" name="Date Placeholder 6"/>
          <p:cNvSpPr>
            <a:spLocks noGrp="1"/>
          </p:cNvSpPr>
          <p:nvPr>
            <p:ph type="dt" sz="half" idx="10"/>
          </p:nvPr>
        </p:nvSpPr>
        <p:spPr/>
        <p:txBody>
          <a:bodyPr/>
          <a:lstStyle/>
          <a:p>
            <a:fld id="{A79E3F9C-6465-4987-8E4E-615CFD4753AA}" type="datetime1">
              <a:rPr lang="en-US" smtClean="0"/>
              <a:t>4/29/2024</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340566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4/29/2024</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336385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4/29/2024</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760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4800600" y="987425"/>
            <a:ext cx="5753100" cy="4613275"/>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4" name="Text Placeholder 3"/>
          <p:cNvSpPr>
            <a:spLocks noGrp="1"/>
          </p:cNvSpPr>
          <p:nvPr>
            <p:ph type="body" sz="half" idx="2"/>
          </p:nvPr>
        </p:nvSpPr>
        <p:spPr>
          <a:xfrm>
            <a:off x="457200" y="2254249"/>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4/29/2024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28772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800600" y="987425"/>
            <a:ext cx="5753100" cy="4613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254249"/>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4/29/2024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56957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9793"/>
            <a:ext cx="10096500" cy="11509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10096500" cy="37780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lumMod val="20000"/>
                    <a:lumOff val="80000"/>
                  </a:schemeClr>
                </a:solidFill>
              </a:defRPr>
            </a:lvl1pPr>
          </a:lstStyle>
          <a:p>
            <a:fld id="{00CABDA2-EB00-4A4D-86B7-63E286A484E5}" type="datetime1">
              <a:rPr lang="en-US" smtClean="0"/>
              <a:t>4/29/2024</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lumMod val="20000"/>
                    <a:lumOff val="80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lumMod val="20000"/>
                    <a:lumOff val="80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656484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lumMod val="50000"/>
            </a:schemeClr>
          </a:solidFill>
          <a:effectLst>
            <a:outerShdw blurRad="38100" dist="38100" dir="2700000" algn="tl">
              <a:srgbClr val="000000">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288">
          <p15:clr>
            <a:srgbClr val="F26B43"/>
          </p15:clr>
        </p15:guide>
        <p15:guide id="3" pos="6648">
          <p15:clr>
            <a:srgbClr val="F26B43"/>
          </p15:clr>
        </p15:guide>
        <p15:guide id="4" orient="horz" pos="3528">
          <p15:clr>
            <a:srgbClr val="F26B43"/>
          </p15:clr>
        </p15:guide>
        <p15:guide id="5" orient="horz" pos="11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13816"/>
            <a:ext cx="9247632" cy="2788222"/>
          </a:xfrm>
        </p:spPr>
        <p:txBody>
          <a:bodyPr/>
          <a:lstStyle/>
          <a:p>
            <a:pPr>
              <a:lnSpc>
                <a:spcPct val="100000"/>
              </a:lnSpc>
            </a:pPr>
            <a:r>
              <a:rPr lang="en-US" dirty="0"/>
              <a:t>FAFSA:  Everything You Need to Know</a:t>
            </a:r>
          </a:p>
        </p:txBody>
      </p:sp>
      <p:sp>
        <p:nvSpPr>
          <p:cNvPr id="3" name="Subtitle 2"/>
          <p:cNvSpPr>
            <a:spLocks noGrp="1"/>
          </p:cNvSpPr>
          <p:nvPr>
            <p:ph type="subTitle" idx="1"/>
          </p:nvPr>
        </p:nvSpPr>
        <p:spPr/>
        <p:txBody>
          <a:bodyPr>
            <a:normAutofit lnSpcReduction="10000"/>
          </a:bodyPr>
          <a:lstStyle/>
          <a:p>
            <a:r>
              <a:rPr lang="en-US" dirty="0"/>
              <a:t>Presenter:  Bob Fultz</a:t>
            </a:r>
          </a:p>
          <a:p>
            <a:r>
              <a:rPr lang="en-US" dirty="0"/>
              <a:t>   University of Kentucky</a:t>
            </a:r>
          </a:p>
          <a:p>
            <a:r>
              <a:rPr lang="en-US" dirty="0"/>
              <a:t>Office of Financial Aid Scholarships</a:t>
            </a:r>
          </a:p>
          <a:p>
            <a:r>
              <a:rPr lang="en-US" dirty="0"/>
              <a:t>Associate Director of Compliance, Training, and Assessment</a:t>
            </a:r>
          </a:p>
        </p:txBody>
      </p:sp>
    </p:spTree>
    <p:extLst>
      <p:ext uri="{BB962C8B-B14F-4D97-AF65-F5344CB8AC3E}">
        <p14:creationId xmlns:p14="http://schemas.microsoft.com/office/powerpoint/2010/main" val="199088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D30C-0AF5-DE15-D37C-E133B1D14D50}"/>
              </a:ext>
            </a:extLst>
          </p:cNvPr>
          <p:cNvSpPr>
            <a:spLocks noGrp="1"/>
          </p:cNvSpPr>
          <p:nvPr>
            <p:ph type="title"/>
          </p:nvPr>
        </p:nvSpPr>
        <p:spPr/>
        <p:txBody>
          <a:bodyPr/>
          <a:lstStyle/>
          <a:p>
            <a:r>
              <a:rPr lang="en-US" dirty="0"/>
              <a:t>Dependency Status</a:t>
            </a:r>
          </a:p>
        </p:txBody>
      </p:sp>
      <p:pic>
        <p:nvPicPr>
          <p:cNvPr id="4" name="Content Placeholder 3">
            <a:extLst>
              <a:ext uri="{FF2B5EF4-FFF2-40B4-BE49-F238E27FC236}">
                <a16:creationId xmlns:a16="http://schemas.microsoft.com/office/drawing/2014/main" id="{B7FE4895-9364-B127-5E0F-D2ED23B1A793}"/>
              </a:ext>
            </a:extLst>
          </p:cNvPr>
          <p:cNvPicPr>
            <a:picLocks noGrp="1" noChangeAspect="1"/>
          </p:cNvPicPr>
          <p:nvPr>
            <p:ph idx="1"/>
          </p:nvPr>
        </p:nvPicPr>
        <p:blipFill>
          <a:blip r:embed="rId2"/>
          <a:stretch>
            <a:fillRect/>
          </a:stretch>
        </p:blipFill>
        <p:spPr>
          <a:xfrm>
            <a:off x="1719521" y="1825625"/>
            <a:ext cx="6642816" cy="4392582"/>
          </a:xfrm>
          <a:prstGeom prst="rect">
            <a:avLst/>
          </a:prstGeom>
        </p:spPr>
      </p:pic>
    </p:spTree>
    <p:extLst>
      <p:ext uri="{BB962C8B-B14F-4D97-AF65-F5344CB8AC3E}">
        <p14:creationId xmlns:p14="http://schemas.microsoft.com/office/powerpoint/2010/main" val="291267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C06F-2A5D-707A-A00E-6662F96A43C0}"/>
              </a:ext>
            </a:extLst>
          </p:cNvPr>
          <p:cNvSpPr>
            <a:spLocks noGrp="1"/>
          </p:cNvSpPr>
          <p:nvPr>
            <p:ph type="title"/>
          </p:nvPr>
        </p:nvSpPr>
        <p:spPr/>
        <p:txBody>
          <a:bodyPr/>
          <a:lstStyle/>
          <a:p>
            <a:r>
              <a:rPr lang="en-US" dirty="0"/>
              <a:t>Parents/Contributor	</a:t>
            </a:r>
          </a:p>
        </p:txBody>
      </p:sp>
      <p:sp>
        <p:nvSpPr>
          <p:cNvPr id="4" name="Content Placeholder 3">
            <a:extLst>
              <a:ext uri="{FF2B5EF4-FFF2-40B4-BE49-F238E27FC236}">
                <a16:creationId xmlns:a16="http://schemas.microsoft.com/office/drawing/2014/main" id="{65E16C7B-AB43-10AF-C8DD-C36342F0E9F4}"/>
              </a:ext>
            </a:extLst>
          </p:cNvPr>
          <p:cNvSpPr txBox="1">
            <a:spLocks noGrp="1"/>
          </p:cNvSpPr>
          <p:nvPr>
            <p:ph idx="1"/>
          </p:nvPr>
        </p:nvSpPr>
        <p:spPr>
          <a:xfrm>
            <a:off x="649224" y="1825625"/>
            <a:ext cx="11073384" cy="4598182"/>
          </a:xfrm>
          <a:prstGeom prst="rect">
            <a:avLst/>
          </a:prstGeom>
          <a:noFill/>
        </p:spPr>
        <p:txBody>
          <a:bodyPr wrap="square" rtlCol="0">
            <a:spAutoFit/>
          </a:bodyPr>
          <a:lstStyle/>
          <a:p>
            <a:pPr marL="285750" indent="-285750">
              <a:buFont typeface="Arial" panose="020B0604020202020204" pitchFamily="34" charset="0"/>
              <a:buChar char="•"/>
            </a:pPr>
            <a:r>
              <a:rPr lang="en-US" sz="1600" dirty="0"/>
              <a:t>Beginning the 2024-2025 FAFSA, the parent who provides the MOST financial support is who goes on the FAFSA regardless of who the student lives with</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When determining which parent to use, you only compare biological parent for the student</a:t>
            </a:r>
          </a:p>
          <a:p>
            <a:pPr marL="742950" lvl="1" indent="-285750">
              <a:buFont typeface="Arial" panose="020B0604020202020204" pitchFamily="34" charset="0"/>
              <a:buChar char="•"/>
            </a:pPr>
            <a:r>
              <a:rPr lang="en-US" sz="1600" dirty="0"/>
              <a:t>Once parent is chosen, stepparent income and demographics would also be needed (if parent is married)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parents married but filed separate, then both parents will need to create an FSA ID and complete their specific portion of the FAFSA.  </a:t>
            </a:r>
          </a:p>
          <a:p>
            <a:pPr marL="742950" lvl="1" indent="-285750">
              <a:buFont typeface="Arial" panose="020B0604020202020204" pitchFamily="34" charset="0"/>
              <a:buChar char="•"/>
            </a:pPr>
            <a:r>
              <a:rPr lang="en-US" sz="1600" dirty="0"/>
              <a:t>Both parents will need to be invited and provide consent</a:t>
            </a:r>
          </a:p>
          <a:p>
            <a:pPr marL="742950" lvl="1" indent="-285750">
              <a:buFont typeface="Arial" panose="020B0604020202020204" pitchFamily="34" charset="0"/>
              <a:buChar char="•"/>
            </a:pPr>
            <a:r>
              <a:rPr lang="en-US" sz="1600" dirty="0"/>
              <a:t>Full demographic is needed for both parents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Incomplete FAFSAs will be deleted after 45 days of no activity.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Current college students may be required to change which parent is reported in the FAFSA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Renewal FAFSA is not available for current college students for the 2024-2025 cycle only</a:t>
            </a:r>
          </a:p>
        </p:txBody>
      </p:sp>
    </p:spTree>
    <p:extLst>
      <p:ext uri="{BB962C8B-B14F-4D97-AF65-F5344CB8AC3E}">
        <p14:creationId xmlns:p14="http://schemas.microsoft.com/office/powerpoint/2010/main" val="316985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F0F4E73-C8B5-318D-189B-3ED49243903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C1C3F99-97C8-F9F2-C714-760135A146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A9B6E9-BEAE-A3DA-E608-5028AAB5ED82}"/>
              </a:ext>
            </a:extLst>
          </p:cNvPr>
          <p:cNvSpPr>
            <a:spLocks noGrp="1"/>
          </p:cNvSpPr>
          <p:nvPr>
            <p:ph type="sldNum" sz="quarter" idx="12"/>
          </p:nvPr>
        </p:nvSpPr>
        <p:spPr/>
        <p:txBody>
          <a:bodyPr/>
          <a:lstStyle/>
          <a:p>
            <a:endParaRPr lang="en-US" dirty="0"/>
          </a:p>
        </p:txBody>
      </p:sp>
      <p:sp>
        <p:nvSpPr>
          <p:cNvPr id="6" name="Title 5">
            <a:extLst>
              <a:ext uri="{FF2B5EF4-FFF2-40B4-BE49-F238E27FC236}">
                <a16:creationId xmlns:a16="http://schemas.microsoft.com/office/drawing/2014/main" id="{D60FB9FA-EE51-C1AE-C83D-98D768703754}"/>
              </a:ext>
            </a:extLst>
          </p:cNvPr>
          <p:cNvSpPr>
            <a:spLocks noGrp="1"/>
          </p:cNvSpPr>
          <p:nvPr>
            <p:ph type="title"/>
          </p:nvPr>
        </p:nvSpPr>
        <p:spPr/>
        <p:txBody>
          <a:bodyPr/>
          <a:lstStyle/>
          <a:p>
            <a:r>
              <a:rPr lang="en-US" dirty="0">
                <a:solidFill>
                  <a:schemeClr val="accent2">
                    <a:lumMod val="75000"/>
                  </a:schemeClr>
                </a:solidFill>
              </a:rPr>
              <a:t>Which Parent – Parent Wizard</a:t>
            </a:r>
          </a:p>
        </p:txBody>
      </p:sp>
      <p:pic>
        <p:nvPicPr>
          <p:cNvPr id="8" name="Google Shape;1034;p33" descr="Screenshot continuation of the Personal Circumstances section, which asks the student if their parents are married. Below that, the student is reminded that they are required to provide information for their parents and that they can invite their parents to the form to complete the required sections. ">
            <a:extLst>
              <a:ext uri="{FF2B5EF4-FFF2-40B4-BE49-F238E27FC236}">
                <a16:creationId xmlns:a16="http://schemas.microsoft.com/office/drawing/2014/main" id="{45F6D098-C90F-CA31-55CE-D7D7ABF3A244}"/>
              </a:ext>
            </a:extLst>
          </p:cNvPr>
          <p:cNvPicPr preferRelativeResize="0"/>
          <p:nvPr/>
        </p:nvPicPr>
        <p:blipFill rotWithShape="1">
          <a:blip r:embed="rId2">
            <a:alphaModFix/>
          </a:blip>
          <a:srcRect/>
          <a:stretch/>
        </p:blipFill>
        <p:spPr>
          <a:xfrm>
            <a:off x="473227" y="1274690"/>
            <a:ext cx="4071661" cy="2057396"/>
          </a:xfrm>
          <a:prstGeom prst="rect">
            <a:avLst/>
          </a:prstGeom>
          <a:noFill/>
          <a:ln w="12700" cap="flat" cmpd="sng">
            <a:solidFill>
              <a:sysClr val="windowText" lastClr="000000"/>
            </a:solidFill>
            <a:prstDash val="solid"/>
            <a:round/>
            <a:headEnd type="none" w="sm" len="sm"/>
            <a:tailEnd type="none" w="sm" len="sm"/>
          </a:ln>
        </p:spPr>
      </p:pic>
      <p:pic>
        <p:nvPicPr>
          <p:cNvPr id="9" name="Picture 8">
            <a:extLst>
              <a:ext uri="{FF2B5EF4-FFF2-40B4-BE49-F238E27FC236}">
                <a16:creationId xmlns:a16="http://schemas.microsoft.com/office/drawing/2014/main" id="{AF1D1E04-18B2-451E-C027-F1664B30EC4B}"/>
              </a:ext>
            </a:extLst>
          </p:cNvPr>
          <p:cNvPicPr>
            <a:picLocks noChangeAspect="1"/>
          </p:cNvPicPr>
          <p:nvPr/>
        </p:nvPicPr>
        <p:blipFill>
          <a:blip r:embed="rId3"/>
          <a:stretch>
            <a:fillRect/>
          </a:stretch>
        </p:blipFill>
        <p:spPr>
          <a:xfrm>
            <a:off x="6031315" y="1274690"/>
            <a:ext cx="5233785" cy="2154310"/>
          </a:xfrm>
          <a:prstGeom prst="rect">
            <a:avLst/>
          </a:prstGeom>
        </p:spPr>
      </p:pic>
      <p:pic>
        <p:nvPicPr>
          <p:cNvPr id="10" name="Picture 9">
            <a:extLst>
              <a:ext uri="{FF2B5EF4-FFF2-40B4-BE49-F238E27FC236}">
                <a16:creationId xmlns:a16="http://schemas.microsoft.com/office/drawing/2014/main" id="{E094C4CE-3030-2687-3B5F-9C99AB43D8F6}"/>
              </a:ext>
            </a:extLst>
          </p:cNvPr>
          <p:cNvPicPr>
            <a:picLocks noChangeAspect="1"/>
          </p:cNvPicPr>
          <p:nvPr/>
        </p:nvPicPr>
        <p:blipFill>
          <a:blip r:embed="rId4"/>
          <a:stretch>
            <a:fillRect/>
          </a:stretch>
        </p:blipFill>
        <p:spPr>
          <a:xfrm>
            <a:off x="5155974" y="3555496"/>
            <a:ext cx="2345014" cy="2713995"/>
          </a:xfrm>
          <a:prstGeom prst="rect">
            <a:avLst/>
          </a:prstGeom>
        </p:spPr>
      </p:pic>
      <p:sp>
        <p:nvSpPr>
          <p:cNvPr id="11" name="Arrow: Bent-Up 10">
            <a:extLst>
              <a:ext uri="{FF2B5EF4-FFF2-40B4-BE49-F238E27FC236}">
                <a16:creationId xmlns:a16="http://schemas.microsoft.com/office/drawing/2014/main" id="{D8203D94-68AC-22F4-26E5-07BF4E203D72}"/>
              </a:ext>
            </a:extLst>
          </p:cNvPr>
          <p:cNvSpPr/>
          <p:nvPr/>
        </p:nvSpPr>
        <p:spPr>
          <a:xfrm rot="5400000">
            <a:off x="3469925" y="3765603"/>
            <a:ext cx="1725106" cy="1439540"/>
          </a:xfrm>
          <a:prstGeom prst="bentUpArrow">
            <a:avLst/>
          </a:prstGeom>
          <a:solidFill>
            <a:srgbClr val="FFC00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empus Sans ITC"/>
              <a:ea typeface="+mn-ea"/>
              <a:cs typeface="+mn-cs"/>
            </a:endParaRPr>
          </a:p>
        </p:txBody>
      </p:sp>
      <p:sp>
        <p:nvSpPr>
          <p:cNvPr id="12" name="Arrow: Right 11">
            <a:extLst>
              <a:ext uri="{FF2B5EF4-FFF2-40B4-BE49-F238E27FC236}">
                <a16:creationId xmlns:a16="http://schemas.microsoft.com/office/drawing/2014/main" id="{A090FF30-FCC4-AFB5-1AB4-D131A833BD94}"/>
              </a:ext>
            </a:extLst>
          </p:cNvPr>
          <p:cNvSpPr/>
          <p:nvPr/>
        </p:nvSpPr>
        <p:spPr>
          <a:xfrm>
            <a:off x="4708984" y="2002877"/>
            <a:ext cx="1158235" cy="494334"/>
          </a:xfrm>
          <a:prstGeom prst="rightArrow">
            <a:avLst/>
          </a:prstGeom>
          <a:solidFill>
            <a:srgbClr val="FF000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empus Sans ITC"/>
              <a:ea typeface="+mn-ea"/>
              <a:cs typeface="+mn-cs"/>
            </a:endParaRPr>
          </a:p>
        </p:txBody>
      </p:sp>
      <p:sp>
        <p:nvSpPr>
          <p:cNvPr id="13" name="TextBox 12">
            <a:extLst>
              <a:ext uri="{FF2B5EF4-FFF2-40B4-BE49-F238E27FC236}">
                <a16:creationId xmlns:a16="http://schemas.microsoft.com/office/drawing/2014/main" id="{BE75C463-93F6-C462-7C61-477F66D7E1EB}"/>
              </a:ext>
            </a:extLst>
          </p:cNvPr>
          <p:cNvSpPr txBox="1"/>
          <p:nvPr/>
        </p:nvSpPr>
        <p:spPr>
          <a:xfrm>
            <a:off x="7864435" y="4035331"/>
            <a:ext cx="3256745" cy="1754326"/>
          </a:xfrm>
          <a:prstGeom prst="rect">
            <a:avLst/>
          </a:prstGeom>
          <a:solidFill>
            <a:srgbClr val="0033A0"/>
          </a:solidFill>
        </p:spPr>
        <p:txBody>
          <a:bodyPr wrap="square" rtlCol="0">
            <a:spAutoFit/>
          </a:bodyPr>
          <a:lstStyle/>
          <a:p>
            <a:pPr marL="285750" indent="-285750">
              <a:buFont typeface="Wingdings" panose="05000000000000000000" pitchFamily="2" charset="2"/>
              <a:buChar char="§"/>
            </a:pPr>
            <a:r>
              <a:rPr lang="en-US" dirty="0">
                <a:solidFill>
                  <a:schemeClr val="bg1"/>
                </a:solidFill>
              </a:rPr>
              <a:t>Interactive worksheet</a:t>
            </a:r>
          </a:p>
          <a:p>
            <a:endParaRPr lang="en-US" dirty="0">
              <a:solidFill>
                <a:schemeClr val="bg1"/>
              </a:solidFill>
            </a:endParaRPr>
          </a:p>
          <a:p>
            <a:pPr marL="285750" indent="-285750">
              <a:buFont typeface="Wingdings" panose="05000000000000000000" pitchFamily="2" charset="2"/>
              <a:buChar char="§"/>
            </a:pPr>
            <a:r>
              <a:rPr lang="en-US" dirty="0">
                <a:solidFill>
                  <a:schemeClr val="bg1"/>
                </a:solidFill>
              </a:rPr>
              <a:t>Helps student to determine which parent(s) should be included on their FAFA form</a:t>
            </a:r>
          </a:p>
        </p:txBody>
      </p:sp>
    </p:spTree>
    <p:extLst>
      <p:ext uri="{BB962C8B-B14F-4D97-AF65-F5344CB8AC3E}">
        <p14:creationId xmlns:p14="http://schemas.microsoft.com/office/powerpoint/2010/main" val="382764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E3FB-F3AF-D725-7901-6EC8E8F8F650}"/>
              </a:ext>
            </a:extLst>
          </p:cNvPr>
          <p:cNvSpPr>
            <a:spLocks noGrp="1"/>
          </p:cNvSpPr>
          <p:nvPr>
            <p:ph type="title"/>
          </p:nvPr>
        </p:nvSpPr>
        <p:spPr/>
        <p:txBody>
          <a:bodyPr/>
          <a:lstStyle/>
          <a:p>
            <a:r>
              <a:rPr lang="en-US" dirty="0"/>
              <a:t>Parents/Contributor (CONT.)</a:t>
            </a:r>
          </a:p>
        </p:txBody>
      </p:sp>
      <p:sp>
        <p:nvSpPr>
          <p:cNvPr id="3" name="Content Placeholder 2">
            <a:extLst>
              <a:ext uri="{FF2B5EF4-FFF2-40B4-BE49-F238E27FC236}">
                <a16:creationId xmlns:a16="http://schemas.microsoft.com/office/drawing/2014/main" id="{12CC5C16-3B60-4C76-B734-19C6931E9AA4}"/>
              </a:ext>
            </a:extLst>
          </p:cNvPr>
          <p:cNvSpPr>
            <a:spLocks noGrp="1"/>
          </p:cNvSpPr>
          <p:nvPr>
            <p:ph idx="1"/>
          </p:nvPr>
        </p:nvSpPr>
        <p:spPr/>
        <p:txBody>
          <a:bodyPr>
            <a:normAutofit lnSpcReduction="10000"/>
          </a:bodyPr>
          <a:lstStyle/>
          <a:p>
            <a:pPr marL="2743200" lvl="6" indent="0">
              <a:buNone/>
            </a:pPr>
            <a:r>
              <a:rPr lang="en-US" sz="2400" b="1" dirty="0">
                <a:solidFill>
                  <a:schemeClr val="bg1"/>
                </a:solidFill>
              </a:rPr>
              <a:t>Contributor IS NOT:</a:t>
            </a:r>
          </a:p>
          <a:p>
            <a:pPr lvl="6"/>
            <a:endParaRPr lang="en-US" sz="2400" dirty="0">
              <a:solidFill>
                <a:schemeClr val="bg1"/>
              </a:solidFill>
            </a:endParaRPr>
          </a:p>
          <a:p>
            <a:pPr marL="3086100" lvl="6" indent="-342900">
              <a:buFont typeface="+mj-lt"/>
              <a:buAutoNum type="arabicPeriod"/>
            </a:pPr>
            <a:r>
              <a:rPr lang="en-US" sz="2400" dirty="0">
                <a:solidFill>
                  <a:schemeClr val="bg1"/>
                </a:solidFill>
              </a:rPr>
              <a:t>Non-adoptive grandparents</a:t>
            </a:r>
          </a:p>
          <a:p>
            <a:pPr marL="3086100" lvl="6" indent="-342900">
              <a:buFont typeface="+mj-lt"/>
              <a:buAutoNum type="arabicPeriod"/>
            </a:pPr>
            <a:r>
              <a:rPr lang="en-US" sz="2400" dirty="0">
                <a:solidFill>
                  <a:schemeClr val="bg1"/>
                </a:solidFill>
              </a:rPr>
              <a:t>Foster parents</a:t>
            </a:r>
          </a:p>
          <a:p>
            <a:pPr marL="3086100" lvl="6" indent="-342900">
              <a:buFont typeface="+mj-lt"/>
              <a:buAutoNum type="arabicPeriod"/>
            </a:pPr>
            <a:r>
              <a:rPr lang="en-US" sz="2400" dirty="0">
                <a:solidFill>
                  <a:schemeClr val="bg1"/>
                </a:solidFill>
              </a:rPr>
              <a:t>Legal guardians</a:t>
            </a:r>
          </a:p>
          <a:p>
            <a:pPr marL="3086100" lvl="6" indent="-342900">
              <a:buFont typeface="+mj-lt"/>
              <a:buAutoNum type="arabicPeriod"/>
            </a:pPr>
            <a:r>
              <a:rPr lang="en-US" sz="2400" dirty="0">
                <a:solidFill>
                  <a:schemeClr val="bg1"/>
                </a:solidFill>
              </a:rPr>
              <a:t>Brother/Sister</a:t>
            </a:r>
          </a:p>
          <a:p>
            <a:pPr marL="3086100" lvl="6" indent="-342900">
              <a:buFont typeface="+mj-lt"/>
              <a:buAutoNum type="arabicPeriod"/>
            </a:pPr>
            <a:r>
              <a:rPr lang="en-US" sz="2400" dirty="0">
                <a:solidFill>
                  <a:schemeClr val="bg1"/>
                </a:solidFill>
              </a:rPr>
              <a:t>Aunts/Uncles</a:t>
            </a:r>
          </a:p>
          <a:p>
            <a:pPr lvl="6"/>
            <a:endParaRPr lang="en-US" sz="2400" dirty="0">
              <a:solidFill>
                <a:schemeClr val="bg1"/>
              </a:solidFill>
            </a:endParaRPr>
          </a:p>
          <a:p>
            <a:pPr marL="3028950" lvl="6" indent="-285750">
              <a:buFont typeface="Wingdings" panose="05000000000000000000" pitchFamily="2" charset="2"/>
              <a:buChar char="v"/>
            </a:pPr>
            <a:r>
              <a:rPr lang="en-US" sz="2400" b="1" dirty="0">
                <a:solidFill>
                  <a:schemeClr val="bg1"/>
                </a:solidFill>
              </a:rPr>
              <a:t>Even if they helped provide for or raise the student</a:t>
            </a:r>
            <a:endParaRPr lang="en-US" sz="2400" dirty="0">
              <a:solidFill>
                <a:schemeClr val="bg1"/>
              </a:solidFill>
            </a:endParaRPr>
          </a:p>
          <a:p>
            <a:endParaRPr lang="en-US" dirty="0"/>
          </a:p>
        </p:txBody>
      </p:sp>
    </p:spTree>
    <p:extLst>
      <p:ext uri="{BB962C8B-B14F-4D97-AF65-F5344CB8AC3E}">
        <p14:creationId xmlns:p14="http://schemas.microsoft.com/office/powerpoint/2010/main" val="218213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0714-2352-0E40-41A8-6BEB1F42329D}"/>
              </a:ext>
            </a:extLst>
          </p:cNvPr>
          <p:cNvSpPr>
            <a:spLocks noGrp="1"/>
          </p:cNvSpPr>
          <p:nvPr>
            <p:ph type="title"/>
          </p:nvPr>
        </p:nvSpPr>
        <p:spPr>
          <a:xfrm>
            <a:off x="457200" y="193965"/>
            <a:ext cx="10096500" cy="1228435"/>
          </a:xfrm>
        </p:spPr>
        <p:txBody>
          <a:bodyPr/>
          <a:lstStyle/>
          <a:p>
            <a:r>
              <a:rPr lang="en-US" dirty="0"/>
              <a:t>Invite Parent(s) to FAFSA form</a:t>
            </a:r>
          </a:p>
        </p:txBody>
      </p:sp>
      <p:pic>
        <p:nvPicPr>
          <p:cNvPr id="4" name="Content Placeholder 3">
            <a:extLst>
              <a:ext uri="{FF2B5EF4-FFF2-40B4-BE49-F238E27FC236}">
                <a16:creationId xmlns:a16="http://schemas.microsoft.com/office/drawing/2014/main" id="{AB9DA26A-2DB5-8487-2408-DE60828F0C01}"/>
              </a:ext>
            </a:extLst>
          </p:cNvPr>
          <p:cNvPicPr>
            <a:picLocks noGrp="1" noChangeAspect="1"/>
          </p:cNvPicPr>
          <p:nvPr>
            <p:ph idx="1"/>
          </p:nvPr>
        </p:nvPicPr>
        <p:blipFill>
          <a:blip r:embed="rId2"/>
          <a:stretch>
            <a:fillRect/>
          </a:stretch>
        </p:blipFill>
        <p:spPr>
          <a:xfrm>
            <a:off x="596508" y="1170419"/>
            <a:ext cx="1826982" cy="3778250"/>
          </a:xfrm>
          <a:prstGeom prst="rect">
            <a:avLst/>
          </a:prstGeom>
        </p:spPr>
      </p:pic>
      <p:sp>
        <p:nvSpPr>
          <p:cNvPr id="5" name="TextBox 4">
            <a:extLst>
              <a:ext uri="{FF2B5EF4-FFF2-40B4-BE49-F238E27FC236}">
                <a16:creationId xmlns:a16="http://schemas.microsoft.com/office/drawing/2014/main" id="{5A689790-BE67-E17C-0FC2-24EB8EF868DF}"/>
              </a:ext>
            </a:extLst>
          </p:cNvPr>
          <p:cNvSpPr txBox="1"/>
          <p:nvPr/>
        </p:nvSpPr>
        <p:spPr>
          <a:xfrm>
            <a:off x="457199" y="4948669"/>
            <a:ext cx="2969491"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bg1"/>
                </a:solidFill>
              </a:rPr>
              <a:t>If parent does not have an SSN, student will check box regarding no SSN</a:t>
            </a:r>
          </a:p>
          <a:p>
            <a:pPr marL="171450" indent="-171450">
              <a:buFont typeface="Arial" panose="020B0604020202020204" pitchFamily="34" charset="0"/>
              <a:buChar char="•"/>
            </a:pPr>
            <a:endParaRPr lang="en-US" sz="1200" dirty="0">
              <a:solidFill>
                <a:schemeClr val="bg1"/>
              </a:solidFill>
            </a:endParaRPr>
          </a:p>
          <a:p>
            <a:pPr marL="171450" indent="-171450">
              <a:buFont typeface="Arial" panose="020B0604020202020204" pitchFamily="34" charset="0"/>
              <a:buChar char="•"/>
            </a:pPr>
            <a:r>
              <a:rPr lang="en-US" sz="1200" dirty="0">
                <a:solidFill>
                  <a:schemeClr val="bg1"/>
                </a:solidFill>
              </a:rPr>
              <a:t>Student will then be prompted to enter a mailing address</a:t>
            </a:r>
          </a:p>
          <a:p>
            <a:pPr marL="171450" indent="-171450">
              <a:buFont typeface="Arial" panose="020B0604020202020204" pitchFamily="34" charset="0"/>
              <a:buChar char="•"/>
            </a:pPr>
            <a:endParaRPr lang="en-US" sz="1200" dirty="0">
              <a:solidFill>
                <a:schemeClr val="bg1"/>
              </a:solidFill>
            </a:endParaRPr>
          </a:p>
          <a:p>
            <a:pPr marL="171450" indent="-171450">
              <a:buFont typeface="Arial" panose="020B0604020202020204" pitchFamily="34" charset="0"/>
              <a:buChar char="•"/>
            </a:pPr>
            <a:r>
              <a:rPr lang="en-US" sz="1200" dirty="0">
                <a:solidFill>
                  <a:schemeClr val="bg1"/>
                </a:solidFill>
              </a:rPr>
              <a:t>Strict privacy restrictions, can only be used &amp; share for federal financial aid calculation</a:t>
            </a:r>
          </a:p>
        </p:txBody>
      </p:sp>
      <p:pic>
        <p:nvPicPr>
          <p:cNvPr id="6" name="Content Placeholder 8">
            <a:extLst>
              <a:ext uri="{FF2B5EF4-FFF2-40B4-BE49-F238E27FC236}">
                <a16:creationId xmlns:a16="http://schemas.microsoft.com/office/drawing/2014/main" id="{2DE72ABD-5C79-1B12-F013-F047E7D89541}"/>
              </a:ext>
            </a:extLst>
          </p:cNvPr>
          <p:cNvPicPr>
            <a:picLocks noChangeAspect="1"/>
          </p:cNvPicPr>
          <p:nvPr/>
        </p:nvPicPr>
        <p:blipFill>
          <a:blip r:embed="rId3"/>
          <a:stretch>
            <a:fillRect/>
          </a:stretch>
        </p:blipFill>
        <p:spPr>
          <a:xfrm>
            <a:off x="2841573" y="1342355"/>
            <a:ext cx="4372728" cy="2081727"/>
          </a:xfrm>
          <a:prstGeom prst="rect">
            <a:avLst/>
          </a:prstGeom>
        </p:spPr>
      </p:pic>
      <p:pic>
        <p:nvPicPr>
          <p:cNvPr id="7" name="Picture 6">
            <a:extLst>
              <a:ext uri="{FF2B5EF4-FFF2-40B4-BE49-F238E27FC236}">
                <a16:creationId xmlns:a16="http://schemas.microsoft.com/office/drawing/2014/main" id="{14873A66-E629-88C8-7DE5-6E7439181E1A}"/>
              </a:ext>
            </a:extLst>
          </p:cNvPr>
          <p:cNvPicPr>
            <a:picLocks noChangeAspect="1"/>
          </p:cNvPicPr>
          <p:nvPr/>
        </p:nvPicPr>
        <p:blipFill>
          <a:blip r:embed="rId4"/>
          <a:stretch>
            <a:fillRect/>
          </a:stretch>
        </p:blipFill>
        <p:spPr>
          <a:xfrm>
            <a:off x="3523474" y="3580039"/>
            <a:ext cx="3690827" cy="2996495"/>
          </a:xfrm>
          <a:prstGeom prst="rect">
            <a:avLst/>
          </a:prstGeom>
        </p:spPr>
      </p:pic>
      <p:sp>
        <p:nvSpPr>
          <p:cNvPr id="8" name="Oval 7">
            <a:extLst>
              <a:ext uri="{FF2B5EF4-FFF2-40B4-BE49-F238E27FC236}">
                <a16:creationId xmlns:a16="http://schemas.microsoft.com/office/drawing/2014/main" id="{9484BE83-F5C6-2752-2FB0-DE2D53006202}"/>
              </a:ext>
            </a:extLst>
          </p:cNvPr>
          <p:cNvSpPr/>
          <p:nvPr/>
        </p:nvSpPr>
        <p:spPr>
          <a:xfrm>
            <a:off x="3605312" y="5411523"/>
            <a:ext cx="1337094" cy="1984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36AC8769-677B-001D-C803-1777EE254234}"/>
              </a:ext>
            </a:extLst>
          </p:cNvPr>
          <p:cNvSpPr/>
          <p:nvPr/>
        </p:nvSpPr>
        <p:spPr>
          <a:xfrm rot="18566555">
            <a:off x="2769370" y="3690475"/>
            <a:ext cx="464638" cy="1115178"/>
          </a:xfrm>
          <a:prstGeom prst="upArrow">
            <a:avLst>
              <a:gd name="adj1" fmla="val 23023"/>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5417CD0-F6AC-0ED3-CB4D-ABDEBAA53038}"/>
              </a:ext>
            </a:extLst>
          </p:cNvPr>
          <p:cNvPicPr>
            <a:picLocks noChangeAspect="1"/>
          </p:cNvPicPr>
          <p:nvPr/>
        </p:nvPicPr>
        <p:blipFill>
          <a:blip r:embed="rId5"/>
          <a:stretch>
            <a:fillRect/>
          </a:stretch>
        </p:blipFill>
        <p:spPr>
          <a:xfrm>
            <a:off x="8175062" y="1016955"/>
            <a:ext cx="2796721" cy="1605864"/>
          </a:xfrm>
          <a:prstGeom prst="rect">
            <a:avLst/>
          </a:prstGeom>
        </p:spPr>
      </p:pic>
      <p:sp>
        <p:nvSpPr>
          <p:cNvPr id="11" name="Arrow: Up 10">
            <a:extLst>
              <a:ext uri="{FF2B5EF4-FFF2-40B4-BE49-F238E27FC236}">
                <a16:creationId xmlns:a16="http://schemas.microsoft.com/office/drawing/2014/main" id="{7149181B-1D60-2871-1D8D-E635A5B87338}"/>
              </a:ext>
            </a:extLst>
          </p:cNvPr>
          <p:cNvSpPr/>
          <p:nvPr/>
        </p:nvSpPr>
        <p:spPr>
          <a:xfrm rot="5551868">
            <a:off x="7610123" y="1825736"/>
            <a:ext cx="203269" cy="731339"/>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creenshot continuation of the student review page. The contributors are listed for the student to review. An icon beside each contributor indicates that an invite has been sent. The student can use an “Edit” button to update the contributors if needed. ">
            <a:extLst>
              <a:ext uri="{FF2B5EF4-FFF2-40B4-BE49-F238E27FC236}">
                <a16:creationId xmlns:a16="http://schemas.microsoft.com/office/drawing/2014/main" id="{374114F8-DE2F-EBC9-8328-02FFE632D825}"/>
              </a:ext>
            </a:extLst>
          </p:cNvPr>
          <p:cNvPicPr>
            <a:picLocks noChangeAspect="1"/>
          </p:cNvPicPr>
          <p:nvPr/>
        </p:nvPicPr>
        <p:blipFill>
          <a:blip r:embed="rId6"/>
          <a:stretch>
            <a:fillRect/>
          </a:stretch>
        </p:blipFill>
        <p:spPr>
          <a:xfrm>
            <a:off x="8156591" y="2715550"/>
            <a:ext cx="2822791" cy="1532514"/>
          </a:xfrm>
          <a:prstGeom prst="rect">
            <a:avLst/>
          </a:prstGeom>
          <a:ln w="12700">
            <a:solidFill>
              <a:schemeClr val="tx1"/>
            </a:solidFill>
          </a:ln>
        </p:spPr>
      </p:pic>
      <p:sp>
        <p:nvSpPr>
          <p:cNvPr id="13" name="TextBox 12">
            <a:extLst>
              <a:ext uri="{FF2B5EF4-FFF2-40B4-BE49-F238E27FC236}">
                <a16:creationId xmlns:a16="http://schemas.microsoft.com/office/drawing/2014/main" id="{2D48A561-C424-338E-BF80-032DF5525B2C}"/>
              </a:ext>
            </a:extLst>
          </p:cNvPr>
          <p:cNvSpPr txBox="1"/>
          <p:nvPr/>
        </p:nvSpPr>
        <p:spPr>
          <a:xfrm>
            <a:off x="7462983" y="4340795"/>
            <a:ext cx="4132509" cy="2240325"/>
          </a:xfrm>
          <a:prstGeom prst="rect">
            <a:avLst/>
          </a:prstGeom>
          <a:noFill/>
        </p:spPr>
        <p:txBody>
          <a:bodyPr wrap="square" rtlCol="0">
            <a:spAutoFit/>
          </a:bodyPr>
          <a:lstStyle/>
          <a:p>
            <a:r>
              <a:rPr lang="en-US" sz="1400" dirty="0">
                <a:solidFill>
                  <a:schemeClr val="bg1"/>
                </a:solidFill>
                <a:latin typeface="Usual" panose="020B0603030403020204"/>
              </a:rPr>
              <a:t>Invite happens in real time, and parent can complete their information once they receive the email.</a:t>
            </a:r>
          </a:p>
          <a:p>
            <a:endParaRPr lang="en-US" sz="1400" dirty="0">
              <a:solidFill>
                <a:schemeClr val="bg1"/>
              </a:solidFill>
              <a:latin typeface="Usual" panose="020B0603030403020204"/>
            </a:endParaRPr>
          </a:p>
          <a:p>
            <a:r>
              <a:rPr lang="en-US" sz="1400" dirty="0">
                <a:solidFill>
                  <a:schemeClr val="bg1"/>
                </a:solidFill>
                <a:latin typeface="Usual" panose="020B0603030403020204"/>
              </a:rPr>
              <a:t>Student/parent must provide: </a:t>
            </a:r>
          </a:p>
          <a:p>
            <a:pPr marL="742950" lvl="1" indent="-285750">
              <a:buFont typeface="Arial" panose="020B0604020202020204" pitchFamily="34" charset="0"/>
              <a:buChar char="•"/>
            </a:pPr>
            <a:r>
              <a:rPr lang="en-US" sz="1400" dirty="0">
                <a:solidFill>
                  <a:schemeClr val="bg1"/>
                </a:solidFill>
                <a:latin typeface="Usual" panose="020B0603030403020204"/>
              </a:rPr>
              <a:t>Legal first and last name</a:t>
            </a:r>
          </a:p>
          <a:p>
            <a:pPr marL="742950" lvl="1" indent="-285750">
              <a:buFont typeface="Arial" panose="020B0604020202020204" pitchFamily="34" charset="0"/>
              <a:buChar char="•"/>
            </a:pPr>
            <a:r>
              <a:rPr lang="en-US" sz="1400" dirty="0">
                <a:solidFill>
                  <a:schemeClr val="bg1"/>
                </a:solidFill>
                <a:latin typeface="Usual" panose="020B0603030403020204"/>
              </a:rPr>
              <a:t>Date of birth</a:t>
            </a:r>
          </a:p>
          <a:p>
            <a:pPr marL="742950" lvl="1" indent="-285750">
              <a:buFont typeface="Arial" panose="020B0604020202020204" pitchFamily="34" charset="0"/>
              <a:buChar char="•"/>
            </a:pPr>
            <a:r>
              <a:rPr lang="en-US" sz="1400" dirty="0">
                <a:solidFill>
                  <a:schemeClr val="bg1"/>
                </a:solidFill>
                <a:latin typeface="Usual" panose="020B0603030403020204"/>
              </a:rPr>
              <a:t>Social Security Number </a:t>
            </a:r>
          </a:p>
          <a:p>
            <a:pPr marL="742950" lvl="1" indent="-285750">
              <a:buFont typeface="Arial" panose="020B0604020202020204" pitchFamily="34" charset="0"/>
              <a:buChar char="•"/>
            </a:pPr>
            <a:r>
              <a:rPr lang="en-US" sz="1400" dirty="0">
                <a:solidFill>
                  <a:schemeClr val="bg1"/>
                </a:solidFill>
                <a:latin typeface="Usual" panose="020B0603030403020204"/>
              </a:rPr>
              <a:t>Email</a:t>
            </a:r>
          </a:p>
          <a:p>
            <a:endParaRPr lang="en-US" sz="1400" dirty="0">
              <a:solidFill>
                <a:schemeClr val="bg1"/>
              </a:solidFill>
              <a:latin typeface="Usual" panose="020B0603030403020204"/>
            </a:endParaRPr>
          </a:p>
          <a:p>
            <a:r>
              <a:rPr lang="en-US" sz="1400" dirty="0">
                <a:solidFill>
                  <a:schemeClr val="bg1"/>
                </a:solidFill>
                <a:latin typeface="Usual" panose="020B0603030403020204"/>
              </a:rPr>
              <a:t>Student can continue to complete their information</a:t>
            </a:r>
          </a:p>
        </p:txBody>
      </p:sp>
    </p:spTree>
    <p:extLst>
      <p:ext uri="{BB962C8B-B14F-4D97-AF65-F5344CB8AC3E}">
        <p14:creationId xmlns:p14="http://schemas.microsoft.com/office/powerpoint/2010/main" val="56950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9757-A017-8618-8970-90D94B46454B}"/>
              </a:ext>
            </a:extLst>
          </p:cNvPr>
          <p:cNvSpPr>
            <a:spLocks noGrp="1"/>
          </p:cNvSpPr>
          <p:nvPr>
            <p:ph type="title"/>
          </p:nvPr>
        </p:nvSpPr>
        <p:spPr>
          <a:xfrm>
            <a:off x="457200" y="639794"/>
            <a:ext cx="10096500" cy="616352"/>
          </a:xfrm>
        </p:spPr>
        <p:txBody>
          <a:bodyPr/>
          <a:lstStyle/>
          <a:p>
            <a:r>
              <a:rPr lang="en-US" dirty="0"/>
              <a:t>Contributor’s Notification</a:t>
            </a:r>
          </a:p>
        </p:txBody>
      </p:sp>
      <p:pic>
        <p:nvPicPr>
          <p:cNvPr id="4" name="Content Placeholder 3" descr="Screenshot of the email request sent to parents listed on a FAFSA form. The student’s name is included in the email headline. The email text reminds the parent of the importance of completing their information, but that completing their section of the FAFSA form does not make them financially responsible. Additional text informs the parent that they will need an account username and password (FSA ID) to log in and complete this request. Below that, there is a button the parent can select to “Log In.”">
            <a:extLst>
              <a:ext uri="{FF2B5EF4-FFF2-40B4-BE49-F238E27FC236}">
                <a16:creationId xmlns:a16="http://schemas.microsoft.com/office/drawing/2014/main" id="{4F8F0775-A3C4-4DB8-4DBB-83B93534E21D}"/>
              </a:ext>
            </a:extLst>
          </p:cNvPr>
          <p:cNvPicPr>
            <a:picLocks noGrp="1" noChangeAspect="1"/>
          </p:cNvPicPr>
          <p:nvPr>
            <p:ph idx="1"/>
          </p:nvPr>
        </p:nvPicPr>
        <p:blipFill>
          <a:blip r:embed="rId2"/>
          <a:stretch>
            <a:fillRect/>
          </a:stretch>
        </p:blipFill>
        <p:spPr>
          <a:xfrm>
            <a:off x="2743200" y="1392606"/>
            <a:ext cx="3048000" cy="5335600"/>
          </a:xfrm>
          <a:prstGeom prst="rect">
            <a:avLst/>
          </a:prstGeom>
          <a:ln w="12700">
            <a:solidFill>
              <a:schemeClr val="tx1"/>
            </a:solidFill>
          </a:ln>
        </p:spPr>
      </p:pic>
      <p:pic>
        <p:nvPicPr>
          <p:cNvPr id="5" name="Picture 4" descr="Screenshot continuation of the email request sent to parents listed on a FAFSA form. The parent is reminded that they should complete their section of the FAFSA form as soon as possible. Below that, a banner informs the parent of how they can find help if they are unable to locate the student’s FAFSA form. ">
            <a:extLst>
              <a:ext uri="{FF2B5EF4-FFF2-40B4-BE49-F238E27FC236}">
                <a16:creationId xmlns:a16="http://schemas.microsoft.com/office/drawing/2014/main" id="{9CE5BF82-9A20-E598-2D32-3EE519AD32DD}"/>
              </a:ext>
            </a:extLst>
          </p:cNvPr>
          <p:cNvPicPr>
            <a:picLocks noChangeAspect="1"/>
          </p:cNvPicPr>
          <p:nvPr/>
        </p:nvPicPr>
        <p:blipFill>
          <a:blip r:embed="rId3"/>
          <a:stretch>
            <a:fillRect/>
          </a:stretch>
        </p:blipFill>
        <p:spPr>
          <a:xfrm>
            <a:off x="6096000" y="1411344"/>
            <a:ext cx="2682597" cy="5316861"/>
          </a:xfrm>
          <a:prstGeom prst="rect">
            <a:avLst/>
          </a:prstGeom>
          <a:ln w="12700">
            <a:solidFill>
              <a:schemeClr val="tx1"/>
            </a:solidFill>
          </a:ln>
        </p:spPr>
      </p:pic>
    </p:spTree>
    <p:extLst>
      <p:ext uri="{BB962C8B-B14F-4D97-AF65-F5344CB8AC3E}">
        <p14:creationId xmlns:p14="http://schemas.microsoft.com/office/powerpoint/2010/main" val="57957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BAF8-E1D6-51D8-779A-0F5119E2C6C8}"/>
              </a:ext>
            </a:extLst>
          </p:cNvPr>
          <p:cNvSpPr>
            <a:spLocks noGrp="1"/>
          </p:cNvSpPr>
          <p:nvPr>
            <p:ph type="title"/>
          </p:nvPr>
        </p:nvSpPr>
        <p:spPr>
          <a:xfrm>
            <a:off x="457200" y="639793"/>
            <a:ext cx="10096500" cy="667799"/>
          </a:xfrm>
        </p:spPr>
        <p:txBody>
          <a:bodyPr/>
          <a:lstStyle/>
          <a:p>
            <a:r>
              <a:rPr lang="en-US" dirty="0"/>
              <a:t>How does the Parent Provide “Consent”</a:t>
            </a:r>
          </a:p>
        </p:txBody>
      </p:sp>
      <p:pic>
        <p:nvPicPr>
          <p:cNvPr id="4" name="Content Placeholder 3" descr="Screenshot of the consent page for the retrieval and disclosure of federal tax information. A bulleted list of statements defines what the parent is affirming and giving consent to.">
            <a:extLst>
              <a:ext uri="{FF2B5EF4-FFF2-40B4-BE49-F238E27FC236}">
                <a16:creationId xmlns:a16="http://schemas.microsoft.com/office/drawing/2014/main" id="{3DB290B6-E583-22A1-DAC9-E284DF975A27}"/>
              </a:ext>
            </a:extLst>
          </p:cNvPr>
          <p:cNvPicPr>
            <a:picLocks noGrp="1" noChangeAspect="1"/>
          </p:cNvPicPr>
          <p:nvPr>
            <p:ph idx="1"/>
          </p:nvPr>
        </p:nvPicPr>
        <p:blipFill>
          <a:blip r:embed="rId2"/>
          <a:stretch>
            <a:fillRect/>
          </a:stretch>
        </p:blipFill>
        <p:spPr>
          <a:xfrm>
            <a:off x="457200" y="1505723"/>
            <a:ext cx="4626864" cy="4961548"/>
          </a:xfrm>
          <a:prstGeom prst="rect">
            <a:avLst/>
          </a:prstGeom>
          <a:ln w="12700">
            <a:solidFill>
              <a:schemeClr val="tx1"/>
            </a:solidFill>
          </a:ln>
        </p:spPr>
      </p:pic>
      <p:pic>
        <p:nvPicPr>
          <p:cNvPr id="5" name="Picture 4" descr="Screenshot continuation of the consent page. Frequently asked questions appear, which the parent can expand or collapse: who should provide consent, if a spouse has to provide consent if married and didn't file a joint tax return, what happens after consent is provided, what happens if consent is revoked, and what happens if consent is declined. Below that, there are buttons for the parent to approve or decline their consent.">
            <a:extLst>
              <a:ext uri="{FF2B5EF4-FFF2-40B4-BE49-F238E27FC236}">
                <a16:creationId xmlns:a16="http://schemas.microsoft.com/office/drawing/2014/main" id="{D76A5240-F55F-1A25-EB72-22896606EB60}"/>
              </a:ext>
            </a:extLst>
          </p:cNvPr>
          <p:cNvPicPr>
            <a:picLocks noChangeAspect="1"/>
          </p:cNvPicPr>
          <p:nvPr/>
        </p:nvPicPr>
        <p:blipFill>
          <a:blip r:embed="rId3"/>
          <a:stretch>
            <a:fillRect/>
          </a:stretch>
        </p:blipFill>
        <p:spPr>
          <a:xfrm>
            <a:off x="6096000" y="1505723"/>
            <a:ext cx="3375834" cy="4961548"/>
          </a:xfrm>
          <a:prstGeom prst="rect">
            <a:avLst/>
          </a:prstGeom>
          <a:ln w="12700">
            <a:solidFill>
              <a:schemeClr val="tx1"/>
            </a:solidFill>
          </a:ln>
        </p:spPr>
      </p:pic>
      <p:sp>
        <p:nvSpPr>
          <p:cNvPr id="6" name="Google Shape;858;p9">
            <a:extLst>
              <a:ext uri="{FF2B5EF4-FFF2-40B4-BE49-F238E27FC236}">
                <a16:creationId xmlns:a16="http://schemas.microsoft.com/office/drawing/2014/main" id="{26B47702-FD6B-1CD2-0382-39A4813939EC}"/>
              </a:ext>
            </a:extLst>
          </p:cNvPr>
          <p:cNvSpPr/>
          <p:nvPr/>
        </p:nvSpPr>
        <p:spPr>
          <a:xfrm>
            <a:off x="8366760" y="6172498"/>
            <a:ext cx="1327983" cy="294773"/>
          </a:xfrm>
          <a:prstGeom prst="ellipse">
            <a:avLst/>
          </a:prstGeom>
          <a:noFill/>
          <a:ln w="38100" cap="flat" cmpd="sng">
            <a:solidFill>
              <a:srgbClr val="8FB6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 name="Rectangle 6">
            <a:extLst>
              <a:ext uri="{FF2B5EF4-FFF2-40B4-BE49-F238E27FC236}">
                <a16:creationId xmlns:a16="http://schemas.microsoft.com/office/drawing/2014/main" id="{0F219D71-309A-4515-68FD-E6F4E0BFF6F2}"/>
              </a:ext>
            </a:extLst>
          </p:cNvPr>
          <p:cNvSpPr/>
          <p:nvPr/>
        </p:nvSpPr>
        <p:spPr>
          <a:xfrm>
            <a:off x="6270274" y="1690752"/>
            <a:ext cx="3027286" cy="3373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3CAFC0-3266-E61E-AA57-CB6A0A011282}"/>
              </a:ext>
            </a:extLst>
          </p:cNvPr>
          <p:cNvSpPr/>
          <p:nvPr/>
        </p:nvSpPr>
        <p:spPr>
          <a:xfrm>
            <a:off x="6270274" y="2835616"/>
            <a:ext cx="3027286" cy="3373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3DD129-E3D7-D83A-8025-02DEC8E7B442}"/>
              </a:ext>
            </a:extLst>
          </p:cNvPr>
          <p:cNvSpPr/>
          <p:nvPr/>
        </p:nvSpPr>
        <p:spPr>
          <a:xfrm>
            <a:off x="6270274" y="3190968"/>
            <a:ext cx="3027286" cy="6677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90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FB18E-388B-7F3B-2DC5-A45F2E09A02B}"/>
              </a:ext>
            </a:extLst>
          </p:cNvPr>
          <p:cNvSpPr>
            <a:spLocks noGrp="1"/>
          </p:cNvSpPr>
          <p:nvPr>
            <p:ph type="title"/>
          </p:nvPr>
        </p:nvSpPr>
        <p:spPr/>
        <p:txBody>
          <a:bodyPr/>
          <a:lstStyle/>
          <a:p>
            <a:r>
              <a:rPr lang="en-US" dirty="0"/>
              <a:t>Family Size</a:t>
            </a:r>
          </a:p>
        </p:txBody>
      </p:sp>
      <p:sp>
        <p:nvSpPr>
          <p:cNvPr id="5" name="Content Placeholder 4">
            <a:extLst>
              <a:ext uri="{FF2B5EF4-FFF2-40B4-BE49-F238E27FC236}">
                <a16:creationId xmlns:a16="http://schemas.microsoft.com/office/drawing/2014/main" id="{EC35DEAE-35C3-9F85-D2BD-5494BDB29E74}"/>
              </a:ext>
            </a:extLst>
          </p:cNvPr>
          <p:cNvSpPr>
            <a:spLocks noGrp="1"/>
          </p:cNvSpPr>
          <p:nvPr>
            <p:ph idx="1"/>
          </p:nvPr>
        </p:nvSpPr>
        <p:spPr>
          <a:xfrm>
            <a:off x="457200" y="1825624"/>
            <a:ext cx="10360152" cy="4026535"/>
          </a:xfrm>
        </p:spPr>
        <p:txBody>
          <a:bodyPr>
            <a:normAutofit/>
          </a:bodyPr>
          <a:lstStyle/>
          <a:p>
            <a:pPr marL="342900" indent="-342900">
              <a:buFont typeface="Arial" panose="020B0604020202020204" pitchFamily="34" charset="0"/>
              <a:buChar char="•"/>
            </a:pPr>
            <a:r>
              <a:rPr lang="en-US" dirty="0">
                <a:solidFill>
                  <a:schemeClr val="bg1"/>
                </a:solidFill>
              </a:rPr>
              <a:t>Beginning 2024-2025 award year</a:t>
            </a:r>
          </a:p>
          <a:p>
            <a:pPr marL="1142980" lvl="1" indent="-342900" algn="l">
              <a:buFont typeface="Wingdings" panose="05000000000000000000" pitchFamily="2" charset="2"/>
              <a:buChar char="Ø"/>
            </a:pPr>
            <a:r>
              <a:rPr lang="en-US" dirty="0">
                <a:solidFill>
                  <a:schemeClr val="bg1"/>
                </a:solidFill>
              </a:rPr>
              <a:t>Student’s family size will align with the parent’s/contributor's prior-prior year federal tax return (2022 federal tax return for 24-25 FAFSA)</a:t>
            </a:r>
          </a:p>
          <a:p>
            <a:pPr marL="1142980" lvl="1" indent="-342900" algn="l">
              <a:buFont typeface="Wingdings" panose="05000000000000000000" pitchFamily="2" charset="2"/>
              <a:buChar char="Ø"/>
            </a:pPr>
            <a:endParaRPr lang="en-US" dirty="0">
              <a:solidFill>
                <a:schemeClr val="bg1"/>
              </a:solidFill>
            </a:endParaRPr>
          </a:p>
          <a:p>
            <a:pPr marL="1142980" lvl="1" indent="-342900" algn="l">
              <a:buFont typeface="Wingdings" panose="05000000000000000000" pitchFamily="2" charset="2"/>
              <a:buChar char="Ø"/>
            </a:pPr>
            <a:r>
              <a:rPr lang="en-US" dirty="0">
                <a:solidFill>
                  <a:schemeClr val="bg1"/>
                </a:solidFill>
              </a:rPr>
              <a:t>Family size will be calculated with the following data</a:t>
            </a:r>
          </a:p>
          <a:p>
            <a:pPr marL="1600169" lvl="2" indent="-342900" algn="l">
              <a:buFont typeface="Courier New" panose="02070309020205020404" pitchFamily="49" charset="0"/>
              <a:buChar char="o"/>
            </a:pPr>
            <a:r>
              <a:rPr lang="en-US" dirty="0">
                <a:solidFill>
                  <a:schemeClr val="bg1"/>
                </a:solidFill>
              </a:rPr>
              <a:t>When FTI is received:  Student’s exemptions  + Parent’s exemptions (if student is dependent), from IRS</a:t>
            </a:r>
          </a:p>
          <a:p>
            <a:pPr marL="1600169" lvl="2" indent="-342900" algn="l">
              <a:buFont typeface="Courier New" panose="02070309020205020404" pitchFamily="49" charset="0"/>
              <a:buChar char="o"/>
            </a:pPr>
            <a:r>
              <a:rPr lang="en-US" dirty="0">
                <a:solidFill>
                  <a:schemeClr val="bg1"/>
                </a:solidFill>
              </a:rPr>
              <a:t>When FTI is not received:  Self-report family size</a:t>
            </a:r>
          </a:p>
          <a:p>
            <a:pPr lvl="2" indent="0" algn="l">
              <a:buNone/>
            </a:pPr>
            <a:endParaRPr lang="en-US" dirty="0">
              <a:solidFill>
                <a:schemeClr val="bg1"/>
              </a:solidFill>
            </a:endParaRPr>
          </a:p>
          <a:p>
            <a:pPr marL="1142980" lvl="1" indent="-342900" algn="l">
              <a:buFont typeface="Wingdings" panose="05000000000000000000" pitchFamily="2" charset="2"/>
              <a:buChar char="Ø"/>
            </a:pPr>
            <a:r>
              <a:rPr lang="en-US" u="sng" dirty="0">
                <a:solidFill>
                  <a:schemeClr val="bg1"/>
                </a:solidFill>
              </a:rPr>
              <a:t>When family size has changed or is different </a:t>
            </a:r>
            <a:r>
              <a:rPr lang="en-US" dirty="0">
                <a:solidFill>
                  <a:schemeClr val="bg1"/>
                </a:solidFill>
              </a:rPr>
              <a:t>from the number of individuals claimed on the prior-prior year federal tax return, </a:t>
            </a:r>
            <a:r>
              <a:rPr lang="en-US" u="sng" dirty="0">
                <a:solidFill>
                  <a:schemeClr val="bg1"/>
                </a:solidFill>
              </a:rPr>
              <a:t>there will be a question to report updated family size</a:t>
            </a:r>
          </a:p>
          <a:p>
            <a:pPr marL="0" indent="0">
              <a:buNone/>
            </a:pPr>
            <a:endParaRPr lang="en-US" dirty="0"/>
          </a:p>
        </p:txBody>
      </p:sp>
    </p:spTree>
    <p:extLst>
      <p:ext uri="{BB962C8B-B14F-4D97-AF65-F5344CB8AC3E}">
        <p14:creationId xmlns:p14="http://schemas.microsoft.com/office/powerpoint/2010/main" val="401773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BC54-C9E5-0C3A-5174-55B18533CCEA}"/>
              </a:ext>
            </a:extLst>
          </p:cNvPr>
          <p:cNvSpPr>
            <a:spLocks noGrp="1"/>
          </p:cNvSpPr>
          <p:nvPr>
            <p:ph type="title"/>
          </p:nvPr>
        </p:nvSpPr>
        <p:spPr/>
        <p:txBody>
          <a:bodyPr/>
          <a:lstStyle/>
          <a:p>
            <a:r>
              <a:rPr lang="en-US" dirty="0"/>
              <a:t>What is FTI (Federal Tax Information)</a:t>
            </a:r>
          </a:p>
        </p:txBody>
      </p:sp>
      <p:sp>
        <p:nvSpPr>
          <p:cNvPr id="10" name="Content Placeholder 9">
            <a:extLst>
              <a:ext uri="{FF2B5EF4-FFF2-40B4-BE49-F238E27FC236}">
                <a16:creationId xmlns:a16="http://schemas.microsoft.com/office/drawing/2014/main" id="{D632C03A-A7B2-5E3A-6AB8-F1D439F4E62B}"/>
              </a:ext>
            </a:extLst>
          </p:cNvPr>
          <p:cNvSpPr>
            <a:spLocks noGrp="1"/>
          </p:cNvSpPr>
          <p:nvPr>
            <p:ph sz="half"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a:ea typeface="+mn-ea"/>
                <a:cs typeface="+mn-cs"/>
              </a:rPr>
              <a:t>FTI 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Any return or return information received from the IRS or secondary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Consists of tax data elements or information derived from tax returns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Data collected shall be used only for the application, award, and administration of financial aid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Systems that receive FTI </a:t>
            </a:r>
            <a:r>
              <a:rPr kumimoji="0" lang="en-US" sz="1800" b="1" i="0" u="none" strike="noStrike" kern="1200" cap="none" spc="0" normalizeH="0" baseline="0" noProof="0" dirty="0">
                <a:ln>
                  <a:noFill/>
                </a:ln>
                <a:effectLst/>
                <a:uLnTx/>
                <a:uFillTx/>
                <a:latin typeface="Arial" panose="020B0604020202020204"/>
                <a:ea typeface="+mn-ea"/>
                <a:cs typeface="+mn-cs"/>
              </a:rPr>
              <a:t>must</a:t>
            </a:r>
            <a:r>
              <a:rPr kumimoji="0" lang="en-US" sz="1800" b="0" i="0" u="none" strike="noStrike" kern="1200" cap="none" spc="0" normalizeH="0" baseline="0" noProof="0" dirty="0">
                <a:ln>
                  <a:noFill/>
                </a:ln>
                <a:effectLst/>
                <a:uLnTx/>
                <a:uFillTx/>
                <a:latin typeface="Arial" panose="020B0604020202020204"/>
                <a:ea typeface="+mn-ea"/>
                <a:cs typeface="+mn-cs"/>
              </a:rPr>
              <a:t> meet the Safeguard and Security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1" u="none" strike="noStrike" kern="1200" cap="none" spc="0" normalizeH="0" baseline="0" noProof="0" dirty="0">
                <a:ln>
                  <a:noFill/>
                </a:ln>
                <a:effectLst/>
                <a:uLnTx/>
                <a:uFillTx/>
                <a:latin typeface="Arial" panose="020B0604020202020204"/>
                <a:ea typeface="+mn-ea"/>
                <a:cs typeface="+mn-cs"/>
              </a:rPr>
              <a:t>Tax information manually supplied by taxpayers is NOT considered FTI by the IRS</a:t>
            </a:r>
          </a:p>
          <a:p>
            <a:pPr marL="0" indent="0">
              <a:buNone/>
            </a:pPr>
            <a:endParaRPr lang="en-US" dirty="0"/>
          </a:p>
        </p:txBody>
      </p:sp>
      <p:sp>
        <p:nvSpPr>
          <p:cNvPr id="11" name="Content Placeholder 10">
            <a:extLst>
              <a:ext uri="{FF2B5EF4-FFF2-40B4-BE49-F238E27FC236}">
                <a16:creationId xmlns:a16="http://schemas.microsoft.com/office/drawing/2014/main" id="{99FA8BFD-1E5D-9806-2133-9CE9F973404E}"/>
              </a:ext>
            </a:extLst>
          </p:cNvPr>
          <p:cNvSpPr>
            <a:spLocks noGrp="1"/>
          </p:cNvSpPr>
          <p:nvPr>
            <p:ph sz="half" idx="2"/>
          </p:nvPr>
        </p:nvSpPr>
        <p:spPr/>
        <p:txBody>
          <a:bodyPr>
            <a:normAutofit fontScale="85000" lnSpcReduction="20000"/>
          </a:bodyPr>
          <a:lstStyle/>
          <a:p>
            <a:pPr marL="0" indent="0">
              <a:buNone/>
            </a:pPr>
            <a:r>
              <a:rPr lang="en-US" dirty="0"/>
              <a:t>Data received from the FA –DDX </a:t>
            </a:r>
          </a:p>
          <a:p>
            <a:pPr marL="0" indent="0">
              <a:buNone/>
            </a:pPr>
            <a:r>
              <a:rPr lang="en-US" dirty="0"/>
              <a:t>(Future Act– Direct Date Exchange):</a:t>
            </a:r>
          </a:p>
          <a:p>
            <a:pPr marL="742950" lvl="1" indent="-285750">
              <a:buFont typeface="Wingdings" panose="05000000000000000000" pitchFamily="2" charset="2"/>
              <a:buChar char="§"/>
            </a:pPr>
            <a:r>
              <a:rPr lang="en-US" dirty="0"/>
              <a:t>Tax Year			</a:t>
            </a:r>
          </a:p>
          <a:p>
            <a:pPr marL="742950" lvl="1" indent="-285750">
              <a:buFont typeface="Wingdings" panose="05000000000000000000" pitchFamily="2" charset="2"/>
              <a:buChar char="§"/>
            </a:pPr>
            <a:r>
              <a:rPr lang="en-US" dirty="0"/>
              <a:t>Tax filing status</a:t>
            </a:r>
          </a:p>
          <a:p>
            <a:pPr marL="742950" lvl="1" indent="-285750">
              <a:buFont typeface="Wingdings" panose="05000000000000000000" pitchFamily="2" charset="2"/>
              <a:buChar char="§"/>
            </a:pPr>
            <a:r>
              <a:rPr lang="en-US" dirty="0"/>
              <a:t>Adjusted Gross Income (AGI)</a:t>
            </a:r>
          </a:p>
          <a:p>
            <a:pPr marL="742950" lvl="1" indent="-285750">
              <a:buFont typeface="Wingdings" panose="05000000000000000000" pitchFamily="2" charset="2"/>
              <a:buChar char="§"/>
            </a:pPr>
            <a:r>
              <a:rPr lang="en-US" dirty="0"/>
              <a:t>Number of exemptions/dependents</a:t>
            </a:r>
          </a:p>
          <a:p>
            <a:pPr marL="742950" lvl="1" indent="-285750">
              <a:buFont typeface="Wingdings" panose="05000000000000000000" pitchFamily="2" charset="2"/>
              <a:buChar char="§"/>
            </a:pPr>
            <a:r>
              <a:rPr lang="en-US" dirty="0"/>
              <a:t>Income earned from work</a:t>
            </a:r>
          </a:p>
          <a:p>
            <a:pPr marL="742950" lvl="1" indent="-285750">
              <a:buFont typeface="Wingdings" panose="05000000000000000000" pitchFamily="2" charset="2"/>
              <a:buChar char="§"/>
            </a:pPr>
            <a:r>
              <a:rPr lang="en-US" dirty="0"/>
              <a:t>Taxes Paid</a:t>
            </a:r>
          </a:p>
          <a:p>
            <a:pPr marL="742950" lvl="1" indent="-285750">
              <a:buFont typeface="Wingdings" panose="05000000000000000000" pitchFamily="2" charset="2"/>
              <a:buChar char="§"/>
            </a:pPr>
            <a:r>
              <a:rPr lang="en-US" dirty="0"/>
              <a:t>Educational credits</a:t>
            </a:r>
          </a:p>
          <a:p>
            <a:pPr marL="742950" lvl="1" indent="-285750">
              <a:buFont typeface="Wingdings" panose="05000000000000000000" pitchFamily="2" charset="2"/>
              <a:buChar char="§"/>
            </a:pPr>
            <a:r>
              <a:rPr lang="en-US" dirty="0"/>
              <a:t>Untaxed IRS Distributions</a:t>
            </a:r>
          </a:p>
          <a:p>
            <a:pPr marL="742950" lvl="1" indent="-285750">
              <a:buFont typeface="Wingdings" panose="05000000000000000000" pitchFamily="2" charset="2"/>
              <a:buChar char="§"/>
            </a:pPr>
            <a:r>
              <a:rPr lang="en-US" dirty="0"/>
              <a:t>IRA deductibles and payments</a:t>
            </a:r>
          </a:p>
          <a:p>
            <a:pPr marL="742950" lvl="1" indent="-285750">
              <a:buFont typeface="Wingdings" panose="05000000000000000000" pitchFamily="2" charset="2"/>
              <a:buChar char="§"/>
            </a:pPr>
            <a:r>
              <a:rPr lang="en-US" dirty="0"/>
              <a:t>Tax exempt interest</a:t>
            </a:r>
          </a:p>
          <a:p>
            <a:pPr marL="742950" lvl="1" indent="-285750">
              <a:buFont typeface="Wingdings" panose="05000000000000000000" pitchFamily="2" charset="2"/>
              <a:buChar char="§"/>
            </a:pPr>
            <a:r>
              <a:rPr lang="en-US" dirty="0"/>
              <a:t>Untaxed pension amounts</a:t>
            </a:r>
          </a:p>
          <a:p>
            <a:pPr marL="742950" lvl="1" indent="-285750">
              <a:buFont typeface="Wingdings" panose="05000000000000000000" pitchFamily="2" charset="2"/>
              <a:buChar char="§"/>
            </a:pPr>
            <a:r>
              <a:rPr lang="en-US" dirty="0"/>
              <a:t>Schedule C net profit/loss</a:t>
            </a:r>
          </a:p>
          <a:p>
            <a:pPr marL="742950" lvl="1" indent="-285750">
              <a:buFont typeface="Wingdings" panose="05000000000000000000" pitchFamily="2" charset="2"/>
              <a:buChar char="§"/>
            </a:pPr>
            <a:r>
              <a:rPr lang="en-US" dirty="0"/>
              <a:t>Indicators for tax schedules</a:t>
            </a:r>
          </a:p>
          <a:p>
            <a:pPr marL="742950" lvl="1" indent="-285750">
              <a:buFont typeface="Wingdings" panose="05000000000000000000" pitchFamily="2" charset="2"/>
              <a:buChar char="§"/>
            </a:pPr>
            <a:r>
              <a:rPr lang="en-US" dirty="0"/>
              <a:t>IRS response code</a:t>
            </a:r>
          </a:p>
          <a:p>
            <a:pPr marL="0" indent="0">
              <a:buNone/>
            </a:pPr>
            <a:endParaRPr lang="en-US" dirty="0"/>
          </a:p>
        </p:txBody>
      </p:sp>
    </p:spTree>
    <p:extLst>
      <p:ext uri="{BB962C8B-B14F-4D97-AF65-F5344CB8AC3E}">
        <p14:creationId xmlns:p14="http://schemas.microsoft.com/office/powerpoint/2010/main" val="389120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FAE4-CBA7-43FE-503E-FF291D9247C7}"/>
              </a:ext>
            </a:extLst>
          </p:cNvPr>
          <p:cNvSpPr>
            <a:spLocks noGrp="1"/>
          </p:cNvSpPr>
          <p:nvPr>
            <p:ph type="title"/>
          </p:nvPr>
        </p:nvSpPr>
        <p:spPr/>
        <p:txBody>
          <a:bodyPr/>
          <a:lstStyle/>
          <a:p>
            <a:r>
              <a:rPr lang="en-US" dirty="0"/>
              <a:t>Assets</a:t>
            </a:r>
          </a:p>
        </p:txBody>
      </p:sp>
      <p:sp>
        <p:nvSpPr>
          <p:cNvPr id="5" name="Content Placeholder 4">
            <a:extLst>
              <a:ext uri="{FF2B5EF4-FFF2-40B4-BE49-F238E27FC236}">
                <a16:creationId xmlns:a16="http://schemas.microsoft.com/office/drawing/2014/main" id="{8298305E-AA59-ADF9-839F-BBA6CACE74EA}"/>
              </a:ext>
            </a:extLst>
          </p:cNvPr>
          <p:cNvSpPr>
            <a:spLocks noGrp="1"/>
          </p:cNvSpPr>
          <p:nvPr>
            <p:ph idx="1"/>
          </p:nvPr>
        </p:nvSpPr>
        <p:spPr>
          <a:xfrm>
            <a:off x="457200" y="1554481"/>
            <a:ext cx="11036808" cy="4663726"/>
          </a:xfrm>
        </p:spPr>
        <p:txBody>
          <a:bodyPr>
            <a:normAutofit fontScale="77500" lnSpcReduction="20000"/>
          </a:bodyPr>
          <a:lstStyle/>
          <a:p>
            <a:pPr marL="285750" indent="-285750">
              <a:buFont typeface="Arial" panose="020B0604020202020204" pitchFamily="34" charset="0"/>
              <a:buChar char="•"/>
            </a:pPr>
            <a:r>
              <a:rPr lang="en-US" dirty="0">
                <a:solidFill>
                  <a:schemeClr val="bg1"/>
                </a:solidFill>
              </a:rPr>
              <a:t>There will be no asset question for families who:</a:t>
            </a:r>
          </a:p>
          <a:p>
            <a:pPr marL="742950" lvl="1" indent="-285750">
              <a:buFont typeface="Wingdings" panose="05000000000000000000" pitchFamily="2" charset="2"/>
              <a:buChar char="ü"/>
            </a:pPr>
            <a:r>
              <a:rPr lang="en-US" dirty="0">
                <a:solidFill>
                  <a:schemeClr val="bg1"/>
                </a:solidFill>
              </a:rPr>
              <a:t>Are eligible for max Pell grant (non-filers)</a:t>
            </a:r>
          </a:p>
          <a:p>
            <a:pPr marL="742950" lvl="1" indent="-285750">
              <a:buFont typeface="Wingdings" panose="05000000000000000000" pitchFamily="2" charset="2"/>
              <a:buChar char="ü"/>
            </a:pPr>
            <a:r>
              <a:rPr lang="en-US" dirty="0">
                <a:solidFill>
                  <a:schemeClr val="bg1"/>
                </a:solidFill>
              </a:rPr>
              <a:t>Make less than $60,000 and did not file a Schedule C</a:t>
            </a:r>
          </a:p>
          <a:p>
            <a:pPr marL="742950" lvl="1" indent="-285750">
              <a:buFont typeface="Wingdings" panose="05000000000000000000" pitchFamily="2" charset="2"/>
              <a:buChar char="ü"/>
            </a:pPr>
            <a:r>
              <a:rPr lang="en-US" dirty="0">
                <a:solidFill>
                  <a:schemeClr val="bg1"/>
                </a:solidFill>
              </a:rPr>
              <a:t>Filed a Schedule C, but is less than $10,000</a:t>
            </a:r>
          </a:p>
          <a:p>
            <a:pPr marL="742950" lvl="1" indent="-285750">
              <a:buFont typeface="Wingdings" panose="05000000000000000000" pitchFamily="2" charset="2"/>
              <a:buChar char="ü"/>
            </a:pPr>
            <a:r>
              <a:rPr lang="en-US" dirty="0">
                <a:solidFill>
                  <a:schemeClr val="bg1"/>
                </a:solidFill>
              </a:rPr>
              <a:t>Federal benefits recipient</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If required to report assets, families will be required to report value of:</a:t>
            </a:r>
          </a:p>
          <a:p>
            <a:pPr marL="742950" lvl="1" indent="-285750">
              <a:buFont typeface="Courier New" panose="02070309020205020404" pitchFamily="49" charset="0"/>
              <a:buChar char="o"/>
            </a:pPr>
            <a:r>
              <a:rPr lang="en-US" dirty="0">
                <a:solidFill>
                  <a:schemeClr val="bg1"/>
                </a:solidFill>
              </a:rPr>
              <a:t>Net Worth of farm, even if family lives on the farm (only include net value of the working farm, not family’s primary residence, if located on the farm)</a:t>
            </a:r>
          </a:p>
          <a:p>
            <a:pPr marL="742950" lvl="1" indent="-285750">
              <a:buFont typeface="Courier New" panose="02070309020205020404" pitchFamily="49" charset="0"/>
              <a:buChar char="o"/>
            </a:pPr>
            <a:r>
              <a:rPr lang="en-US" dirty="0">
                <a:solidFill>
                  <a:schemeClr val="bg1"/>
                </a:solidFill>
              </a:rPr>
              <a:t>Net worth of business, even if the business has one employee</a:t>
            </a:r>
          </a:p>
          <a:p>
            <a:pPr marL="1200150" lvl="2" indent="-285750">
              <a:buFont typeface="Wingdings" panose="05000000000000000000" pitchFamily="2" charset="2"/>
              <a:buChar char="v"/>
            </a:pPr>
            <a:r>
              <a:rPr lang="en-US" dirty="0">
                <a:solidFill>
                  <a:schemeClr val="bg1"/>
                </a:solidFill>
              </a:rPr>
              <a:t>Net worth = Value of farm/business – debt owed</a:t>
            </a:r>
          </a:p>
          <a:p>
            <a:pPr lvl="2"/>
            <a:endParaRPr lang="en-US" dirty="0">
              <a:solidFill>
                <a:schemeClr val="bg1"/>
              </a:solidFill>
            </a:endParaRPr>
          </a:p>
          <a:p>
            <a:pPr marL="285750" indent="-285750">
              <a:buFont typeface="Arial" panose="020B0604020202020204" pitchFamily="34" charset="0"/>
              <a:buChar char="•"/>
            </a:pPr>
            <a:r>
              <a:rPr lang="en-US" dirty="0">
                <a:solidFill>
                  <a:schemeClr val="bg1"/>
                </a:solidFill>
              </a:rPr>
              <a:t>529/educational savings plans are only included that the student benefits from and is reported on the on the parent portion of the FAFSA</a:t>
            </a:r>
          </a:p>
          <a:p>
            <a:pPr marL="742950" lvl="1" indent="-285750">
              <a:buFont typeface="Wingdings" panose="05000000000000000000" pitchFamily="2" charset="2"/>
              <a:buChar char="v"/>
            </a:pPr>
            <a:r>
              <a:rPr lang="en-US" dirty="0">
                <a:solidFill>
                  <a:schemeClr val="bg1"/>
                </a:solidFill>
              </a:rPr>
              <a:t>If someone other than the student/parent has taken out a 529 for said student, then that is NOT reported on the student’s FAFSA</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Child support received is now listed as an asset and you report all received from the last calendar year.</a:t>
            </a:r>
          </a:p>
          <a:p>
            <a:endParaRPr lang="en-US" dirty="0"/>
          </a:p>
        </p:txBody>
      </p:sp>
    </p:spTree>
    <p:extLst>
      <p:ext uri="{BB962C8B-B14F-4D97-AF65-F5344CB8AC3E}">
        <p14:creationId xmlns:p14="http://schemas.microsoft.com/office/powerpoint/2010/main" val="368761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9B3F-E0F5-51CC-9658-53DBB44312FD}"/>
              </a:ext>
            </a:extLst>
          </p:cNvPr>
          <p:cNvSpPr>
            <a:spLocks noGrp="1"/>
          </p:cNvSpPr>
          <p:nvPr>
            <p:ph type="title"/>
          </p:nvPr>
        </p:nvSpPr>
        <p:spPr/>
        <p:txBody>
          <a:bodyPr/>
          <a:lstStyle/>
          <a:p>
            <a:r>
              <a:rPr lang="en-US" dirty="0"/>
              <a:t>Consolidated Appropriations Act, 2021</a:t>
            </a:r>
          </a:p>
        </p:txBody>
      </p:sp>
      <p:sp>
        <p:nvSpPr>
          <p:cNvPr id="4" name="Text Placeholder 3">
            <a:extLst>
              <a:ext uri="{FF2B5EF4-FFF2-40B4-BE49-F238E27FC236}">
                <a16:creationId xmlns:a16="http://schemas.microsoft.com/office/drawing/2014/main" id="{75412964-50C0-8215-4C71-AD04326CB097}"/>
              </a:ext>
            </a:extLst>
          </p:cNvPr>
          <p:cNvSpPr>
            <a:spLocks noGrp="1"/>
          </p:cNvSpPr>
          <p:nvPr>
            <p:ph type="body" idx="1"/>
          </p:nvPr>
        </p:nvSpPr>
        <p:spPr>
          <a:xfrm>
            <a:off x="457200" y="1572768"/>
            <a:ext cx="4517136" cy="6413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Public Law Number 116-260</a:t>
            </a:r>
          </a:p>
        </p:txBody>
      </p:sp>
      <p:sp>
        <p:nvSpPr>
          <p:cNvPr id="5" name="Content Placeholder 4">
            <a:extLst>
              <a:ext uri="{FF2B5EF4-FFF2-40B4-BE49-F238E27FC236}">
                <a16:creationId xmlns:a16="http://schemas.microsoft.com/office/drawing/2014/main" id="{71236F70-ECC9-6CB6-288E-77A6C433C87E}"/>
              </a:ext>
            </a:extLst>
          </p:cNvPr>
          <p:cNvSpPr>
            <a:spLocks noGrp="1"/>
          </p:cNvSpPr>
          <p:nvPr>
            <p:ph sz="half" idx="2"/>
          </p:nvPr>
        </p:nvSpPr>
        <p:spPr>
          <a:xfrm>
            <a:off x="457200" y="2214119"/>
            <a:ext cx="4517136" cy="3692906"/>
          </a:xfrm>
        </p:spPr>
        <p:txBody>
          <a:bodyPr>
            <a:normAutofit fontScale="55000" lnSpcReduction="20000"/>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500" b="1" i="0" u="none" strike="noStrike" kern="1200" cap="all" spc="0" normalizeH="0" baseline="0" noProof="0" dirty="0">
                <a:ln>
                  <a:noFill/>
                </a:ln>
                <a:effectLst/>
                <a:uLnTx/>
                <a:uFillTx/>
                <a:latin typeface="Aptos" panose="020B0004020202020204" pitchFamily="34" charset="0"/>
              </a:rPr>
              <a:t>Future Act</a:t>
            </a:r>
          </a:p>
          <a:p>
            <a:pPr defTabSz="914377">
              <a:spcBef>
                <a:spcPts val="1000"/>
              </a:spcBef>
              <a:buClrTx/>
              <a:buSzTx/>
              <a:defRPr/>
            </a:pPr>
            <a:r>
              <a:rPr lang="en-US" sz="2500" b="1" cap="all" dirty="0">
                <a:latin typeface="Aptos" panose="020B0004020202020204" pitchFamily="34" charset="0"/>
              </a:rPr>
              <a:t>Fostering undergraduate Talent by unlocking resources for education</a:t>
            </a:r>
            <a:endParaRPr kumimoji="0" lang="en-US" sz="2500" b="1" i="0" u="none" strike="noStrike" kern="1200" cap="all" spc="0" normalizeH="0" baseline="0" noProof="0" dirty="0">
              <a:ln>
                <a:noFill/>
              </a:ln>
              <a:effectLst/>
              <a:uLnTx/>
              <a:uFillTx/>
              <a:latin typeface="Aptos" panose="020B0004020202020204" pitchFamily="34" charset="0"/>
            </a:endParaRPr>
          </a:p>
          <a:p>
            <a:pPr marL="457200" marR="0" lvl="0" indent="-457200" algn="l" defTabSz="914377" rtl="0" eaLnBrk="1" fontAlgn="auto" latinLnBrk="0" hangingPunct="1">
              <a:lnSpc>
                <a:spcPct val="90000"/>
              </a:lnSpc>
              <a:spcBef>
                <a:spcPts val="100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Expands access to federal student aid</a:t>
            </a:r>
          </a:p>
          <a:p>
            <a:pPr marL="457200" marR="0" lvl="0" indent="-457200" algn="l" defTabSz="914377" rtl="0" eaLnBrk="1" fontAlgn="auto" latinLnBrk="0" hangingPunct="1">
              <a:lnSpc>
                <a:spcPct val="90000"/>
              </a:lnSpc>
              <a:spcBef>
                <a:spcPts val="100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Mandates Federal Student Aid to use data directly from the IRS</a:t>
            </a:r>
          </a:p>
          <a:p>
            <a:pPr marL="457200" marR="0" lvl="0" indent="-457200" algn="l" defTabSz="914377" rtl="0" eaLnBrk="1" fontAlgn="auto" latinLnBrk="0" hangingPunct="1">
              <a:lnSpc>
                <a:spcPct val="90000"/>
              </a:lnSpc>
              <a:spcBef>
                <a:spcPts val="1000"/>
              </a:spcBef>
              <a:spcAft>
                <a:spcPts val="0"/>
              </a:spcAft>
              <a:buClrTx/>
              <a:buSzTx/>
              <a:buFont typeface="+mj-lt"/>
              <a:buAutoNum type="arabicPeriod"/>
              <a:tabLst/>
              <a:defRPr/>
            </a:pPr>
            <a:endParaRPr lang="en-US" sz="2500" dirty="0">
              <a:latin typeface="Aptos" panose="020B0004020202020204" pitchFamily="34" charset="0"/>
            </a:endParaRPr>
          </a:p>
          <a:p>
            <a:pPr marL="457200" marR="0" lvl="0" indent="-457200" algn="l" defTabSz="914377" rtl="0" eaLnBrk="1" fontAlgn="auto" latinLnBrk="0" hangingPunct="1">
              <a:lnSpc>
                <a:spcPct val="90000"/>
              </a:lnSpc>
              <a:spcBef>
                <a:spcPts val="1000"/>
              </a:spcBef>
              <a:spcAft>
                <a:spcPts val="0"/>
              </a:spcAft>
              <a:buClrTx/>
              <a:buSzTx/>
              <a:buFont typeface="+mj-lt"/>
              <a:buAutoNum type="arabicPeriod"/>
              <a:tabLst/>
              <a:defRPr/>
            </a:pPr>
            <a:endParaRPr kumimoji="0" lang="en-US" sz="2500" b="0" i="0" u="none" strike="noStrike" kern="1200" cap="none" spc="0" normalizeH="0" baseline="0" noProof="0" dirty="0">
              <a:ln>
                <a:noFill/>
              </a:ln>
              <a:effectLst/>
              <a:uLnTx/>
              <a:uFillTx/>
              <a:latin typeface="Aptos" panose="020B0004020202020204" pitchFamily="34" charset="0"/>
            </a:endParaRPr>
          </a:p>
          <a:p>
            <a:pPr marL="457200" marR="0" lvl="0" indent="-457200" algn="l" defTabSz="914377" rtl="0" eaLnBrk="1" fontAlgn="auto" latinLnBrk="0" hangingPunct="1">
              <a:lnSpc>
                <a:spcPct val="90000"/>
              </a:lnSpc>
              <a:spcBef>
                <a:spcPts val="1000"/>
              </a:spcBef>
              <a:spcAft>
                <a:spcPts val="0"/>
              </a:spcAft>
              <a:buClrTx/>
              <a:buSzTx/>
              <a:buFont typeface="+mj-lt"/>
              <a:buAutoNum type="arabicPeriod"/>
              <a:tabLst/>
              <a:defRPr/>
            </a:pPr>
            <a:endParaRPr lang="en-US" sz="2500" dirty="0">
              <a:latin typeface="Aptos" panose="020B0004020202020204" pitchFamily="34" charset="0"/>
            </a:endParaRPr>
          </a:p>
          <a:p>
            <a:pPr marL="457200" marR="0" lvl="0" indent="-457200" algn="l" defTabSz="914377" rtl="0" eaLnBrk="1" fontAlgn="auto" latinLnBrk="0" hangingPunct="1">
              <a:lnSpc>
                <a:spcPct val="90000"/>
              </a:lnSpc>
              <a:spcBef>
                <a:spcPts val="1000"/>
              </a:spcBef>
              <a:spcAft>
                <a:spcPts val="0"/>
              </a:spcAft>
              <a:buClrTx/>
              <a:buSzTx/>
              <a:buFont typeface="+mj-lt"/>
              <a:buAutoNum type="arabicPeriod"/>
              <a:tabLst/>
              <a:defRPr/>
            </a:pPr>
            <a:endParaRPr kumimoji="0" lang="en-US" sz="2500" b="0" i="0" u="none" strike="noStrike" kern="1200" cap="none" spc="0" normalizeH="0" baseline="0" noProof="0" dirty="0">
              <a:ln>
                <a:noFill/>
              </a:ln>
              <a:effectLst/>
              <a:uLnTx/>
              <a:uFillTx/>
              <a:latin typeface="Usual" panose="020B0603030403020204" pitchFamily="34" charset="77"/>
              <a:ea typeface="+mn-ea"/>
              <a:cs typeface="+mn-cs"/>
            </a:endParaRPr>
          </a:p>
          <a:p>
            <a:pPr marL="0" indent="0">
              <a:buNone/>
            </a:pPr>
            <a:endParaRPr lang="en-US" dirty="0"/>
          </a:p>
        </p:txBody>
      </p:sp>
      <p:sp>
        <p:nvSpPr>
          <p:cNvPr id="6" name="Text Placeholder 5">
            <a:extLst>
              <a:ext uri="{FF2B5EF4-FFF2-40B4-BE49-F238E27FC236}">
                <a16:creationId xmlns:a16="http://schemas.microsoft.com/office/drawing/2014/main" id="{BFAD3CA2-91D8-A354-0971-0899CA774088}"/>
              </a:ext>
            </a:extLst>
          </p:cNvPr>
          <p:cNvSpPr>
            <a:spLocks noGrp="1"/>
          </p:cNvSpPr>
          <p:nvPr>
            <p:ph type="body" sz="quarter" idx="3"/>
          </p:nvPr>
        </p:nvSpPr>
        <p:spPr>
          <a:xfrm>
            <a:off x="5038344" y="1791294"/>
            <a:ext cx="5510449" cy="422824"/>
          </a:xfrm>
        </p:spPr>
        <p:txBody>
          <a:bodyPr/>
          <a:lstStyle/>
          <a:p>
            <a:r>
              <a:rPr lang="en-US" b="1" dirty="0">
                <a:solidFill>
                  <a:schemeClr val="accent6">
                    <a:lumMod val="50000"/>
                  </a:schemeClr>
                </a:solidFill>
              </a:rPr>
              <a:t>FAFSA Simplification Act</a:t>
            </a:r>
          </a:p>
        </p:txBody>
      </p:sp>
      <p:sp>
        <p:nvSpPr>
          <p:cNvPr id="7" name="Content Placeholder 6">
            <a:extLst>
              <a:ext uri="{FF2B5EF4-FFF2-40B4-BE49-F238E27FC236}">
                <a16:creationId xmlns:a16="http://schemas.microsoft.com/office/drawing/2014/main" id="{AFCB8BFE-16FA-99FE-A1E2-16A2EC7DF46A}"/>
              </a:ext>
            </a:extLst>
          </p:cNvPr>
          <p:cNvSpPr>
            <a:spLocks noGrp="1"/>
          </p:cNvSpPr>
          <p:nvPr>
            <p:ph sz="quarter" idx="4"/>
          </p:nvPr>
        </p:nvSpPr>
        <p:spPr>
          <a:xfrm>
            <a:off x="5038344" y="2214119"/>
            <a:ext cx="5980176" cy="4186682"/>
          </a:xfrm>
        </p:spPr>
        <p:txBody>
          <a:bodyPr>
            <a:normAutofit fontScale="55000" lnSpcReduction="20000"/>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sz="2500" dirty="0">
                <a:latin typeface="Aptos" panose="020B0004020202020204" pitchFamily="34" charset="0"/>
              </a:rPr>
              <a:t>This Act amended the Higher Education Act of 1965</a:t>
            </a:r>
            <a:endParaRPr kumimoji="0" lang="en-US" sz="2500" b="0" i="0" u="none" strike="noStrike" kern="1200" cap="none" spc="0" normalizeH="0" baseline="0" noProof="0" dirty="0">
              <a:ln>
                <a:noFill/>
              </a:ln>
              <a:effectLst/>
              <a:uLnTx/>
              <a:uFillTx/>
              <a:latin typeface="Aptos" panose="020B0004020202020204" pitchFamily="34" charset="0"/>
            </a:endParaRPr>
          </a:p>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500" b="0" i="0" u="none" strike="noStrike" kern="1200" cap="none" spc="0" normalizeH="0" baseline="0" noProof="0" dirty="0">
                <a:ln>
                  <a:noFill/>
                </a:ln>
                <a:effectLst/>
                <a:uLnTx/>
                <a:uFillTx/>
                <a:latin typeface="Aptos" panose="020B0004020202020204" pitchFamily="34" charset="0"/>
              </a:rPr>
              <a:t>Introduces significant changes to FAFSA application process</a:t>
            </a:r>
          </a:p>
          <a:p>
            <a:pPr marL="457200" marR="0" lvl="0" indent="-457200" algn="l" defTabSz="914377" rtl="0" eaLnBrk="1" fontAlgn="auto" latinLnBrk="0" hangingPunct="1">
              <a:lnSpc>
                <a:spcPct val="120000"/>
              </a:lnSpc>
              <a:spcBef>
                <a:spcPts val="100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Changes to FAFSA form and formula</a:t>
            </a:r>
          </a:p>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How students and families complete the application</a:t>
            </a:r>
          </a:p>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Changes eligibility calculation</a:t>
            </a:r>
          </a:p>
          <a:p>
            <a:pPr marL="0" marR="0" lvl="0" indent="0" algn="l" defTabSz="914377" rtl="0" eaLnBrk="1" fontAlgn="auto" latinLnBrk="0" hangingPunct="1">
              <a:lnSpc>
                <a:spcPct val="90000"/>
              </a:lnSpc>
              <a:spcBef>
                <a:spcPts val="1000"/>
              </a:spcBef>
              <a:spcAft>
                <a:spcPts val="0"/>
              </a:spcAft>
              <a:buClrTx/>
              <a:buSzTx/>
              <a:buFontTx/>
              <a:buNone/>
              <a:tabLst/>
              <a:defRPr/>
            </a:pPr>
            <a:endParaRPr kumimoji="0" lang="en-US" sz="2500" b="0" i="0" u="none" strike="noStrike" kern="1200" cap="none" spc="0" normalizeH="0" baseline="0" noProof="0" dirty="0">
              <a:ln>
                <a:noFill/>
              </a:ln>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effectLst/>
                <a:uLnTx/>
                <a:uFillTx/>
                <a:latin typeface="Aptos" panose="020B0004020202020204" pitchFamily="34" charset="0"/>
              </a:rPr>
              <a:t>Questions removed:</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Selective Service registration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Are you male?</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Drug Conviction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i="0" u="none" strike="noStrike" kern="1200" cap="none" spc="0" normalizeH="0" baseline="0" noProof="0" dirty="0">
                <a:ln>
                  <a:noFill/>
                </a:ln>
                <a:effectLst/>
                <a:uLnTx/>
                <a:uFillTx/>
                <a:latin typeface="Aptos" panose="020B0004020202020204" pitchFamily="34" charset="0"/>
              </a:rPr>
              <a:t>Student Housing Choice</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FWS Interest</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Taxable earning from need based employment</a:t>
            </a: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2500" b="0" i="0" u="none" strike="noStrike" kern="1200" cap="none" spc="0" normalizeH="0" baseline="0" noProof="0" dirty="0">
              <a:ln>
                <a:noFill/>
              </a:ln>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effectLst/>
                <a:uLnTx/>
                <a:uFillTx/>
                <a:latin typeface="Aptos" panose="020B0004020202020204" pitchFamily="34" charset="0"/>
              </a:rPr>
              <a:t>Questions Added:</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Sex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Gender</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Race</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Aptos" panose="020B0004020202020204" pitchFamily="34" charset="0"/>
              </a:rPr>
              <a:t>Ethnicity</a:t>
            </a:r>
          </a:p>
          <a:p>
            <a:endParaRPr lang="en-US" dirty="0"/>
          </a:p>
        </p:txBody>
      </p:sp>
      <p:sp>
        <p:nvSpPr>
          <p:cNvPr id="8" name="TextBox 7">
            <a:extLst>
              <a:ext uri="{FF2B5EF4-FFF2-40B4-BE49-F238E27FC236}">
                <a16:creationId xmlns:a16="http://schemas.microsoft.com/office/drawing/2014/main" id="{400202E2-E2AF-BD9A-3F93-FC33CBCCEA0A}"/>
              </a:ext>
            </a:extLst>
          </p:cNvPr>
          <p:cNvSpPr txBox="1"/>
          <p:nvPr/>
        </p:nvSpPr>
        <p:spPr>
          <a:xfrm>
            <a:off x="6727263" y="5285232"/>
            <a:ext cx="21326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Usual" panose="020B0603030403020204"/>
                <a:ea typeface="+mn-ea"/>
                <a:cs typeface="+mn-cs"/>
              </a:rPr>
              <a:t>Questions are optional, and do not affect aid eligibility</a:t>
            </a:r>
          </a:p>
        </p:txBody>
      </p:sp>
    </p:spTree>
    <p:extLst>
      <p:ext uri="{BB962C8B-B14F-4D97-AF65-F5344CB8AC3E}">
        <p14:creationId xmlns:p14="http://schemas.microsoft.com/office/powerpoint/2010/main" val="147760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1F9E-F89C-15B5-7B62-1E1940215DB3}"/>
              </a:ext>
            </a:extLst>
          </p:cNvPr>
          <p:cNvSpPr>
            <a:spLocks noGrp="1"/>
          </p:cNvSpPr>
          <p:nvPr>
            <p:ph type="title"/>
          </p:nvPr>
        </p:nvSpPr>
        <p:spPr>
          <a:xfrm>
            <a:off x="457200" y="639793"/>
            <a:ext cx="10096500" cy="1000077"/>
          </a:xfrm>
        </p:spPr>
        <p:txBody>
          <a:bodyPr/>
          <a:lstStyle/>
          <a:p>
            <a:r>
              <a:rPr lang="en-US" dirty="0"/>
              <a:t>Student Signature Selection</a:t>
            </a:r>
          </a:p>
        </p:txBody>
      </p:sp>
      <p:pic>
        <p:nvPicPr>
          <p:cNvPr id="4" name="Content Placeholder 3" descr="Screenshot of the signature page. The student is instructed to review the terms and conditions they will be agreeing to by signing the FAFSA form. ">
            <a:extLst>
              <a:ext uri="{FF2B5EF4-FFF2-40B4-BE49-F238E27FC236}">
                <a16:creationId xmlns:a16="http://schemas.microsoft.com/office/drawing/2014/main" id="{8E76DBAA-F439-7BA2-EDC9-7EF4947C120D}"/>
              </a:ext>
            </a:extLst>
          </p:cNvPr>
          <p:cNvPicPr>
            <a:picLocks noGrp="1" noChangeAspect="1"/>
          </p:cNvPicPr>
          <p:nvPr>
            <p:ph idx="1"/>
          </p:nvPr>
        </p:nvPicPr>
        <p:blipFill>
          <a:blip r:embed="rId2"/>
          <a:stretch>
            <a:fillRect/>
          </a:stretch>
        </p:blipFill>
        <p:spPr>
          <a:xfrm>
            <a:off x="720333" y="1507501"/>
            <a:ext cx="5865861" cy="4053919"/>
          </a:xfrm>
          <a:prstGeom prst="rect">
            <a:avLst/>
          </a:prstGeom>
          <a:ln w="12700">
            <a:solidFill>
              <a:schemeClr val="tx1"/>
            </a:solidFill>
          </a:ln>
        </p:spPr>
      </p:pic>
      <p:pic>
        <p:nvPicPr>
          <p:cNvPr id="5" name="Picture 4" descr="Screenshot continuation of the signature page, which lists the remaining terms and conditions that the student agrees to by signing the FAFSA form. A checkbox indicates the student agrees to the terms, and there is a button below that for the student to “Submit” the form. ">
            <a:extLst>
              <a:ext uri="{FF2B5EF4-FFF2-40B4-BE49-F238E27FC236}">
                <a16:creationId xmlns:a16="http://schemas.microsoft.com/office/drawing/2014/main" id="{B03605AF-34DD-520C-25F9-C1F117139878}"/>
              </a:ext>
            </a:extLst>
          </p:cNvPr>
          <p:cNvPicPr>
            <a:picLocks noChangeAspect="1"/>
          </p:cNvPicPr>
          <p:nvPr/>
        </p:nvPicPr>
        <p:blipFill>
          <a:blip r:embed="rId3"/>
          <a:stretch>
            <a:fillRect/>
          </a:stretch>
        </p:blipFill>
        <p:spPr>
          <a:xfrm>
            <a:off x="6096000" y="2056729"/>
            <a:ext cx="5263086" cy="4523227"/>
          </a:xfrm>
          <a:prstGeom prst="rect">
            <a:avLst/>
          </a:prstGeom>
          <a:ln w="12700">
            <a:solidFill>
              <a:schemeClr val="tx1"/>
            </a:solidFill>
          </a:ln>
        </p:spPr>
      </p:pic>
    </p:spTree>
    <p:extLst>
      <p:ext uri="{BB962C8B-B14F-4D97-AF65-F5344CB8AC3E}">
        <p14:creationId xmlns:p14="http://schemas.microsoft.com/office/powerpoint/2010/main" val="1002729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B10B-CCA1-2FDB-0794-F821E18932DE}"/>
              </a:ext>
            </a:extLst>
          </p:cNvPr>
          <p:cNvSpPr>
            <a:spLocks noGrp="1"/>
          </p:cNvSpPr>
          <p:nvPr>
            <p:ph type="title"/>
          </p:nvPr>
        </p:nvSpPr>
        <p:spPr/>
        <p:txBody>
          <a:bodyPr/>
          <a:lstStyle/>
          <a:p>
            <a:r>
              <a:rPr lang="en-US" dirty="0"/>
              <a:t>Student Submission Summary Notification</a:t>
            </a:r>
          </a:p>
        </p:txBody>
      </p:sp>
      <p:pic>
        <p:nvPicPr>
          <p:cNvPr id="4" name="Content Placeholder 3" descr="Screenshot of the student completion page, informing the student they have completed the student section successfully. The student is reminded that the FAFSA form cannot be processed until the contributors complete the required sections. Below that, the contributors are listed, with an icon beside each name describing the status of the contributor as “Invite Sent.” Below that, the student is reminded that they can track and manage their FAFSA form and contributors by selecting the “View Status” button. ">
            <a:extLst>
              <a:ext uri="{FF2B5EF4-FFF2-40B4-BE49-F238E27FC236}">
                <a16:creationId xmlns:a16="http://schemas.microsoft.com/office/drawing/2014/main" id="{A5F1166F-3173-A996-3795-C7CFCD7F86C1}"/>
              </a:ext>
            </a:extLst>
          </p:cNvPr>
          <p:cNvPicPr>
            <a:picLocks noGrp="1" noChangeAspect="1"/>
          </p:cNvPicPr>
          <p:nvPr>
            <p:ph idx="1"/>
          </p:nvPr>
        </p:nvPicPr>
        <p:blipFill>
          <a:blip r:embed="rId2"/>
          <a:stretch>
            <a:fillRect/>
          </a:stretch>
        </p:blipFill>
        <p:spPr>
          <a:xfrm>
            <a:off x="739107" y="1917065"/>
            <a:ext cx="5356893" cy="3778250"/>
          </a:xfrm>
          <a:prstGeom prst="rect">
            <a:avLst/>
          </a:prstGeom>
          <a:ln w="12700">
            <a:solidFill>
              <a:schemeClr val="tx1"/>
            </a:solidFill>
          </a:ln>
        </p:spPr>
      </p:pic>
      <p:pic>
        <p:nvPicPr>
          <p:cNvPr id="5" name="Picture 4" descr="Screenshot continuation of the student completion page, which informs the student of next steps, including checking for an email confirmation and a reminder that contributors still need to enter their information. Reminders below that inform the student that once fully submitted, they’ll be able to review their FAFSA form responses on the FAFSA Submission Summary and that they can visit the FAFSA help page for additional information. ">
            <a:extLst>
              <a:ext uri="{FF2B5EF4-FFF2-40B4-BE49-F238E27FC236}">
                <a16:creationId xmlns:a16="http://schemas.microsoft.com/office/drawing/2014/main" id="{EE02B223-3CF7-9896-C1CA-CE5747231303}"/>
              </a:ext>
            </a:extLst>
          </p:cNvPr>
          <p:cNvPicPr>
            <a:picLocks noChangeAspect="1"/>
          </p:cNvPicPr>
          <p:nvPr/>
        </p:nvPicPr>
        <p:blipFill>
          <a:blip r:embed="rId3"/>
          <a:stretch>
            <a:fillRect/>
          </a:stretch>
        </p:blipFill>
        <p:spPr>
          <a:xfrm>
            <a:off x="6551146" y="1655067"/>
            <a:ext cx="4289809" cy="4671813"/>
          </a:xfrm>
          <a:prstGeom prst="rect">
            <a:avLst/>
          </a:prstGeom>
          <a:ln w="12700">
            <a:solidFill>
              <a:schemeClr val="tx1"/>
            </a:solidFill>
          </a:ln>
        </p:spPr>
      </p:pic>
    </p:spTree>
    <p:extLst>
      <p:ext uri="{BB962C8B-B14F-4D97-AF65-F5344CB8AC3E}">
        <p14:creationId xmlns:p14="http://schemas.microsoft.com/office/powerpoint/2010/main" val="20450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FD9A-9044-FE4F-1E17-8012928B1F4F}"/>
              </a:ext>
            </a:extLst>
          </p:cNvPr>
          <p:cNvSpPr>
            <a:spLocks noGrp="1"/>
          </p:cNvSpPr>
          <p:nvPr>
            <p:ph type="title"/>
          </p:nvPr>
        </p:nvSpPr>
        <p:spPr/>
        <p:txBody>
          <a:bodyPr/>
          <a:lstStyle/>
          <a:p>
            <a:r>
              <a:rPr lang="en-US" dirty="0"/>
              <a:t>Parent Signature Correction</a:t>
            </a:r>
          </a:p>
        </p:txBody>
      </p:sp>
      <p:pic>
        <p:nvPicPr>
          <p:cNvPr id="4" name="Content Placeholder 3" descr="Screenshot of the parent review page. Each of the four previous sections are listed, which the parent can expand and collapse to review and verify their information. ">
            <a:extLst>
              <a:ext uri="{FF2B5EF4-FFF2-40B4-BE49-F238E27FC236}">
                <a16:creationId xmlns:a16="http://schemas.microsoft.com/office/drawing/2014/main" id="{969AE0D8-7203-9DC3-5CE8-3E29CB66E51C}"/>
              </a:ext>
            </a:extLst>
          </p:cNvPr>
          <p:cNvPicPr>
            <a:picLocks noGrp="1" noChangeAspect="1"/>
          </p:cNvPicPr>
          <p:nvPr>
            <p:ph idx="1"/>
          </p:nvPr>
        </p:nvPicPr>
        <p:blipFill>
          <a:blip r:embed="rId2"/>
          <a:stretch>
            <a:fillRect/>
          </a:stretch>
        </p:blipFill>
        <p:spPr>
          <a:xfrm>
            <a:off x="579749" y="2004734"/>
            <a:ext cx="5706587" cy="3778250"/>
          </a:xfrm>
          <a:prstGeom prst="rect">
            <a:avLst/>
          </a:prstGeom>
          <a:ln w="12700">
            <a:solidFill>
              <a:schemeClr val="tx1"/>
            </a:solidFill>
          </a:ln>
        </p:spPr>
      </p:pic>
      <p:pic>
        <p:nvPicPr>
          <p:cNvPr id="6" name="Picture 5" descr="Screenshot of the signature page. The parent is instructed to review the terms and conditions they will be agreeing to by signing the FAFSA form. A checkbox indicates the parent agrees to the terms, and there is a button below that for the parent to “Sign and Submit” the form.">
            <a:extLst>
              <a:ext uri="{FF2B5EF4-FFF2-40B4-BE49-F238E27FC236}">
                <a16:creationId xmlns:a16="http://schemas.microsoft.com/office/drawing/2014/main" id="{B3B9AD62-FA94-7228-1C6D-A6FC6E137C45}"/>
              </a:ext>
            </a:extLst>
          </p:cNvPr>
          <p:cNvPicPr>
            <a:picLocks noChangeAspect="1"/>
          </p:cNvPicPr>
          <p:nvPr/>
        </p:nvPicPr>
        <p:blipFill>
          <a:blip r:embed="rId3"/>
          <a:stretch>
            <a:fillRect/>
          </a:stretch>
        </p:blipFill>
        <p:spPr>
          <a:xfrm>
            <a:off x="6607341" y="1661389"/>
            <a:ext cx="4780891" cy="4740812"/>
          </a:xfrm>
          <a:prstGeom prst="rect">
            <a:avLst/>
          </a:prstGeom>
          <a:ln w="12700">
            <a:solidFill>
              <a:schemeClr val="tx1"/>
            </a:solidFill>
          </a:ln>
        </p:spPr>
      </p:pic>
      <p:sp>
        <p:nvSpPr>
          <p:cNvPr id="9" name="Oval 8">
            <a:extLst>
              <a:ext uri="{FF2B5EF4-FFF2-40B4-BE49-F238E27FC236}">
                <a16:creationId xmlns:a16="http://schemas.microsoft.com/office/drawing/2014/main" id="{9054FF7F-35EC-E802-0869-E2B2BE9E0924}"/>
              </a:ext>
            </a:extLst>
          </p:cNvPr>
          <p:cNvSpPr/>
          <p:nvPr/>
        </p:nvSpPr>
        <p:spPr>
          <a:xfrm>
            <a:off x="9626323" y="6101574"/>
            <a:ext cx="1060208" cy="233265"/>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189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2452-48EB-2F47-613E-2D5AF10439C2}"/>
              </a:ext>
            </a:extLst>
          </p:cNvPr>
          <p:cNvSpPr>
            <a:spLocks noGrp="1"/>
          </p:cNvSpPr>
          <p:nvPr>
            <p:ph type="title"/>
          </p:nvPr>
        </p:nvSpPr>
        <p:spPr/>
        <p:txBody>
          <a:bodyPr/>
          <a:lstStyle/>
          <a:p>
            <a:r>
              <a:rPr lang="en-US" dirty="0"/>
              <a:t>Once all signatures have been added</a:t>
            </a:r>
          </a:p>
        </p:txBody>
      </p:sp>
      <p:pic>
        <p:nvPicPr>
          <p:cNvPr id="4" name="Content Placeholder 3"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F58BB8A5-A255-8350-7001-D07D329EF874}"/>
              </a:ext>
            </a:extLst>
          </p:cNvPr>
          <p:cNvPicPr>
            <a:picLocks noGrp="1" noChangeAspect="1"/>
          </p:cNvPicPr>
          <p:nvPr>
            <p:ph idx="1"/>
          </p:nvPr>
        </p:nvPicPr>
        <p:blipFill>
          <a:blip r:embed="rId2"/>
          <a:stretch>
            <a:fillRect/>
          </a:stretch>
        </p:blipFill>
        <p:spPr>
          <a:xfrm>
            <a:off x="457199" y="1790699"/>
            <a:ext cx="5329927" cy="4427507"/>
          </a:xfrm>
          <a:prstGeom prst="rect">
            <a:avLst/>
          </a:prstGeom>
          <a:ln w="12700">
            <a:solidFill>
              <a:schemeClr val="tx1"/>
            </a:solidFill>
          </a:ln>
        </p:spPr>
      </p:pic>
      <p:pic>
        <p:nvPicPr>
          <p:cNvPr id="5" name="Picture 4"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A0BC683E-880B-1E69-1D15-CFDFB968DD43}"/>
              </a:ext>
            </a:extLst>
          </p:cNvPr>
          <p:cNvPicPr>
            <a:picLocks noChangeAspect="1"/>
          </p:cNvPicPr>
          <p:nvPr/>
        </p:nvPicPr>
        <p:blipFill>
          <a:blip r:embed="rId2"/>
          <a:stretch>
            <a:fillRect/>
          </a:stretch>
        </p:blipFill>
        <p:spPr>
          <a:xfrm>
            <a:off x="323088" y="1790699"/>
            <a:ext cx="5352003" cy="4445845"/>
          </a:xfrm>
          <a:prstGeom prst="rect">
            <a:avLst/>
          </a:prstGeom>
          <a:ln w="12700">
            <a:solidFill>
              <a:schemeClr val="tx1"/>
            </a:solidFill>
          </a:ln>
        </p:spPr>
      </p:pic>
      <p:pic>
        <p:nvPicPr>
          <p:cNvPr id="6" name="Picture 5" descr="Screenshot continuation of the FAFSA Submission Summary, which displays the eligibility overview tab. Estimated amount for a Federal Pell Grant and Federal Direct Loans for the student are displayed along with information about VA Education and Training Benefits and Federal Work-Study. Below that, the student is reminded that the amounts listed are estimations only and not guaranteed. ">
            <a:extLst>
              <a:ext uri="{FF2B5EF4-FFF2-40B4-BE49-F238E27FC236}">
                <a16:creationId xmlns:a16="http://schemas.microsoft.com/office/drawing/2014/main" id="{7D4E9CB3-A70A-FA4D-B760-C1D607E091A5}"/>
              </a:ext>
            </a:extLst>
          </p:cNvPr>
          <p:cNvPicPr>
            <a:picLocks noChangeAspect="1"/>
          </p:cNvPicPr>
          <p:nvPr/>
        </p:nvPicPr>
        <p:blipFill>
          <a:blip r:embed="rId3"/>
          <a:stretch>
            <a:fillRect/>
          </a:stretch>
        </p:blipFill>
        <p:spPr>
          <a:xfrm>
            <a:off x="6096000" y="3321838"/>
            <a:ext cx="2548164" cy="2914706"/>
          </a:xfrm>
          <a:prstGeom prst="rect">
            <a:avLst/>
          </a:prstGeom>
          <a:ln w="12700">
            <a:solidFill>
              <a:schemeClr val="tx1"/>
            </a:solidFill>
          </a:ln>
        </p:spPr>
      </p:pic>
      <p:pic>
        <p:nvPicPr>
          <p:cNvPr id="7" name="Picture 6" descr="Screenshot of the FAFSA Submission Summary, which informs the student the date their FAFSA form was submitted, the day it was processed, and their data release number. Below that, the student can view their eligibility overview, FAFSA answers, their school information, and next steps. ">
            <a:extLst>
              <a:ext uri="{FF2B5EF4-FFF2-40B4-BE49-F238E27FC236}">
                <a16:creationId xmlns:a16="http://schemas.microsoft.com/office/drawing/2014/main" id="{B492015B-3E39-7EE4-F1C6-5DEA9C973908}"/>
              </a:ext>
            </a:extLst>
          </p:cNvPr>
          <p:cNvPicPr>
            <a:picLocks noChangeAspect="1"/>
          </p:cNvPicPr>
          <p:nvPr/>
        </p:nvPicPr>
        <p:blipFill>
          <a:blip r:embed="rId4"/>
          <a:stretch>
            <a:fillRect/>
          </a:stretch>
        </p:blipFill>
        <p:spPr>
          <a:xfrm>
            <a:off x="6096000" y="1588369"/>
            <a:ext cx="5573945" cy="1509226"/>
          </a:xfrm>
          <a:prstGeom prst="rect">
            <a:avLst/>
          </a:prstGeom>
          <a:ln w="12700">
            <a:solidFill>
              <a:schemeClr val="tx1"/>
            </a:solidFill>
          </a:ln>
        </p:spPr>
      </p:pic>
      <p:sp>
        <p:nvSpPr>
          <p:cNvPr id="9" name="TextBox 8">
            <a:extLst>
              <a:ext uri="{FF2B5EF4-FFF2-40B4-BE49-F238E27FC236}">
                <a16:creationId xmlns:a16="http://schemas.microsoft.com/office/drawing/2014/main" id="{4F443544-A181-155F-9CFE-5A989A3D9916}"/>
              </a:ext>
            </a:extLst>
          </p:cNvPr>
          <p:cNvSpPr txBox="1"/>
          <p:nvPr/>
        </p:nvSpPr>
        <p:spPr>
          <a:xfrm>
            <a:off x="8882972" y="3429000"/>
            <a:ext cx="2985940" cy="2308324"/>
          </a:xfrm>
          <a:prstGeom prst="rect">
            <a:avLst/>
          </a:prstGeom>
          <a:noFill/>
          <a:ln>
            <a:noFill/>
          </a:ln>
        </p:spPr>
        <p:txBody>
          <a:bodyPr wrap="square">
            <a:spAutoFit/>
          </a:bodyPr>
          <a:lstStyle/>
          <a:p>
            <a:pPr marL="285750" indent="-285750">
              <a:buFont typeface="Arial" panose="020B0604020202020204" pitchFamily="34" charset="0"/>
              <a:buChar char="•"/>
            </a:pPr>
            <a:r>
              <a:rPr lang="en-US" dirty="0">
                <a:solidFill>
                  <a:schemeClr val="bg1"/>
                </a:solidFill>
              </a:rPr>
              <a:t>Available AFTER all contributors have submitted their parts of the application</a:t>
            </a: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Available by STUDENT ONLY logging into StudentAid.gov</a:t>
            </a:r>
          </a:p>
        </p:txBody>
      </p:sp>
    </p:spTree>
    <p:extLst>
      <p:ext uri="{BB962C8B-B14F-4D97-AF65-F5344CB8AC3E}">
        <p14:creationId xmlns:p14="http://schemas.microsoft.com/office/powerpoint/2010/main" val="227349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ACD3-B6A3-21C9-EBA6-D6F5994240BF}"/>
              </a:ext>
            </a:extLst>
          </p:cNvPr>
          <p:cNvSpPr>
            <a:spLocks noGrp="1"/>
          </p:cNvSpPr>
          <p:nvPr>
            <p:ph type="title"/>
          </p:nvPr>
        </p:nvSpPr>
        <p:spPr/>
        <p:txBody>
          <a:bodyPr/>
          <a:lstStyle/>
          <a:p>
            <a:r>
              <a:rPr lang="en-US" dirty="0"/>
              <a:t>Students and Parents can check the status</a:t>
            </a:r>
          </a:p>
        </p:txBody>
      </p:sp>
      <p:pic>
        <p:nvPicPr>
          <p:cNvPr id="4" name="Content Placeholder 3">
            <a:extLst>
              <a:ext uri="{FF2B5EF4-FFF2-40B4-BE49-F238E27FC236}">
                <a16:creationId xmlns:a16="http://schemas.microsoft.com/office/drawing/2014/main" id="{C29FFB2B-5969-6238-0805-90D25D371799}"/>
              </a:ext>
            </a:extLst>
          </p:cNvPr>
          <p:cNvPicPr>
            <a:picLocks noGrp="1" noChangeAspect="1"/>
          </p:cNvPicPr>
          <p:nvPr>
            <p:ph idx="1"/>
          </p:nvPr>
        </p:nvPicPr>
        <p:blipFill>
          <a:blip r:embed="rId2"/>
          <a:stretch>
            <a:fillRect/>
          </a:stretch>
        </p:blipFill>
        <p:spPr>
          <a:xfrm>
            <a:off x="2598006" y="1825625"/>
            <a:ext cx="5814888" cy="3778250"/>
          </a:xfrm>
          <a:prstGeom prst="rect">
            <a:avLst/>
          </a:prstGeom>
        </p:spPr>
      </p:pic>
    </p:spTree>
    <p:extLst>
      <p:ext uri="{BB962C8B-B14F-4D97-AF65-F5344CB8AC3E}">
        <p14:creationId xmlns:p14="http://schemas.microsoft.com/office/powerpoint/2010/main" val="141451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733CC9-9ABB-EB48-BC93-B687A4EC2CEB}"/>
              </a:ext>
            </a:extLst>
          </p:cNvPr>
          <p:cNvSpPr>
            <a:spLocks noGrp="1"/>
          </p:cNvSpPr>
          <p:nvPr>
            <p:ph type="title"/>
          </p:nvPr>
        </p:nvSpPr>
        <p:spPr/>
        <p:txBody>
          <a:bodyPr/>
          <a:lstStyle/>
          <a:p>
            <a:pPr algn="l"/>
            <a:r>
              <a:rPr lang="en-US" dirty="0"/>
              <a:t>What is the process?</a:t>
            </a:r>
          </a:p>
        </p:txBody>
      </p:sp>
      <p:sp>
        <p:nvSpPr>
          <p:cNvPr id="8" name="TextBox 7">
            <a:extLst>
              <a:ext uri="{FF2B5EF4-FFF2-40B4-BE49-F238E27FC236}">
                <a16:creationId xmlns:a16="http://schemas.microsoft.com/office/drawing/2014/main" id="{33FA7B27-6ABB-1723-C96A-210C1974FC2B}"/>
              </a:ext>
            </a:extLst>
          </p:cNvPr>
          <p:cNvSpPr txBox="1"/>
          <p:nvPr/>
        </p:nvSpPr>
        <p:spPr>
          <a:xfrm>
            <a:off x="2323549" y="1504114"/>
            <a:ext cx="1322390" cy="646331"/>
          </a:xfrm>
          <a:prstGeom prst="rect">
            <a:avLst/>
          </a:prstGeom>
          <a:noFill/>
        </p:spPr>
        <p:txBody>
          <a:bodyPr wrap="square" rtlCol="0">
            <a:spAutoFit/>
          </a:bodyPr>
          <a:lstStyle/>
          <a:p>
            <a:r>
              <a:rPr lang="en-US" dirty="0">
                <a:solidFill>
                  <a:schemeClr val="bg1"/>
                </a:solidFill>
              </a:rPr>
              <a:t>Create FSA ID Early</a:t>
            </a:r>
          </a:p>
        </p:txBody>
      </p:sp>
      <p:sp>
        <p:nvSpPr>
          <p:cNvPr id="9" name="Arrow: Right 8">
            <a:extLst>
              <a:ext uri="{FF2B5EF4-FFF2-40B4-BE49-F238E27FC236}">
                <a16:creationId xmlns:a16="http://schemas.microsoft.com/office/drawing/2014/main" id="{128E152A-7B18-8A77-E850-B522C98652C1}"/>
              </a:ext>
            </a:extLst>
          </p:cNvPr>
          <p:cNvSpPr/>
          <p:nvPr/>
        </p:nvSpPr>
        <p:spPr>
          <a:xfrm>
            <a:off x="3600671" y="1687098"/>
            <a:ext cx="843379" cy="28408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4DB9FE-7234-4B44-E6CD-F4719E4EB00F}"/>
              </a:ext>
            </a:extLst>
          </p:cNvPr>
          <p:cNvSpPr txBox="1"/>
          <p:nvPr/>
        </p:nvSpPr>
        <p:spPr>
          <a:xfrm>
            <a:off x="4618742" y="1399201"/>
            <a:ext cx="1659208" cy="923330"/>
          </a:xfrm>
          <a:prstGeom prst="rect">
            <a:avLst/>
          </a:prstGeom>
          <a:noFill/>
        </p:spPr>
        <p:txBody>
          <a:bodyPr wrap="square" rtlCol="0">
            <a:spAutoFit/>
          </a:bodyPr>
          <a:lstStyle/>
          <a:p>
            <a:r>
              <a:rPr lang="en-US" dirty="0">
                <a:solidFill>
                  <a:schemeClr val="bg1"/>
                </a:solidFill>
              </a:rPr>
              <a:t>Onboarding process with initial log </a:t>
            </a:r>
            <a:r>
              <a:rPr lang="en-US" dirty="0">
                <a:solidFill>
                  <a:srgbClr val="0033A0"/>
                </a:solidFill>
              </a:rPr>
              <a:t>in</a:t>
            </a:r>
          </a:p>
        </p:txBody>
      </p:sp>
      <p:pic>
        <p:nvPicPr>
          <p:cNvPr id="11" name="Picture 2" descr="Screenshot of the first page of the Understanding the FAFSA Form section. A video provides the student with an overview of the form.">
            <a:extLst>
              <a:ext uri="{FF2B5EF4-FFF2-40B4-BE49-F238E27FC236}">
                <a16:creationId xmlns:a16="http://schemas.microsoft.com/office/drawing/2014/main" id="{7F5A98AF-49FE-C982-4967-9C227BC590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7145" y="2341697"/>
            <a:ext cx="1659208" cy="11930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Screenshot of the second page of the Understanding the FAFSA Form section, which explains the expectations of the contributor role when completing the form. The student is informed that the answers they provide will determine if any contributors are identified and that these contributors will need to complete their own sections of the form. Information is also provided on how the student will invite their contributor to complete the required sections of the FAFSA form and that the student will need to provide the contributor’s name, date of birth, Social Security number, and email address. Below that, there’s a list of the documents the student may need to complete the form, including their tax returns; record of child support received; current balances of cash, savings, and checking accounts; and net worth of investments, businesses, and farms. ">
            <a:extLst>
              <a:ext uri="{FF2B5EF4-FFF2-40B4-BE49-F238E27FC236}">
                <a16:creationId xmlns:a16="http://schemas.microsoft.com/office/drawing/2014/main" id="{1265E186-8B5B-9689-263F-9A8AC3FC53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047" y="2845346"/>
            <a:ext cx="1488537" cy="11930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Screenshot of the third page of the Understanding the FAFSA Form section, which reminds the student of what to expect when completing the form. This includes the estimated time of one hour and that the student will be able to save the form and return later if needed. The student is informed that every contributor must provide consent for them to be eligible for federal student aid. With consent, federal tax information will be transferred directly into the form from the Internal Revenue Service. ">
            <a:extLst>
              <a:ext uri="{FF2B5EF4-FFF2-40B4-BE49-F238E27FC236}">
                <a16:creationId xmlns:a16="http://schemas.microsoft.com/office/drawing/2014/main" id="{B44EFC28-55D9-6925-37A3-DA2A971921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0048" y="3452829"/>
            <a:ext cx="1720370" cy="85424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Screenshot of the final page of the Understanding the FAFSA Form section, which informs the student that they can check the status of their FAFSA form and make corrections after submission. Information is provided about what to expect after the form is completed. This includes that it takes one to three days to process the application, that the student will receive a FAFSA Submission Summary and their Student Aid Index, and that the schools listed on the form will create financial aid packages. Below that, there is a button to “Start the FAFSA form.”">
            <a:extLst>
              <a:ext uri="{FF2B5EF4-FFF2-40B4-BE49-F238E27FC236}">
                <a16:creationId xmlns:a16="http://schemas.microsoft.com/office/drawing/2014/main" id="{EE6EC0B6-01E5-D378-6465-A7B9F7430B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7757" y="3632091"/>
            <a:ext cx="1562904" cy="93316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A51FF2A8-87E0-8E1D-544B-0C812471DFA8}"/>
              </a:ext>
            </a:extLst>
          </p:cNvPr>
          <p:cNvSpPr/>
          <p:nvPr/>
        </p:nvSpPr>
        <p:spPr>
          <a:xfrm>
            <a:off x="6261082" y="1749186"/>
            <a:ext cx="1278053" cy="28408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7477546-C975-266B-0DDA-0779C6260053}"/>
              </a:ext>
            </a:extLst>
          </p:cNvPr>
          <p:cNvSpPr txBox="1"/>
          <p:nvPr/>
        </p:nvSpPr>
        <p:spPr>
          <a:xfrm flipH="1">
            <a:off x="7729764" y="1481596"/>
            <a:ext cx="2112887" cy="646331"/>
          </a:xfrm>
          <a:prstGeom prst="rect">
            <a:avLst/>
          </a:prstGeom>
          <a:noFill/>
        </p:spPr>
        <p:txBody>
          <a:bodyPr wrap="square" rtlCol="0">
            <a:spAutoFit/>
          </a:bodyPr>
          <a:lstStyle/>
          <a:p>
            <a:r>
              <a:rPr lang="en-US" dirty="0">
                <a:solidFill>
                  <a:schemeClr val="bg1"/>
                </a:solidFill>
              </a:rPr>
              <a:t>Student completes student portion</a:t>
            </a:r>
          </a:p>
        </p:txBody>
      </p:sp>
      <p:sp>
        <p:nvSpPr>
          <p:cNvPr id="18" name="Arrow: Bent 17">
            <a:extLst>
              <a:ext uri="{FF2B5EF4-FFF2-40B4-BE49-F238E27FC236}">
                <a16:creationId xmlns:a16="http://schemas.microsoft.com/office/drawing/2014/main" id="{A6C6185C-83AF-E949-F106-782F242D54E7}"/>
              </a:ext>
            </a:extLst>
          </p:cNvPr>
          <p:cNvSpPr/>
          <p:nvPr/>
        </p:nvSpPr>
        <p:spPr>
          <a:xfrm rot="5400000">
            <a:off x="10178207" y="1806660"/>
            <a:ext cx="854241" cy="739297"/>
          </a:xfrm>
          <a:prstGeom prst="bentArrow">
            <a:avLst>
              <a:gd name="adj1" fmla="val 25000"/>
              <a:gd name="adj2" fmla="val 23575"/>
              <a:gd name="adj3" fmla="val 25000"/>
              <a:gd name="adj4" fmla="val 4637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DF8B3924-EB78-7AA1-088F-A07B0F94B22F}"/>
              </a:ext>
            </a:extLst>
          </p:cNvPr>
          <p:cNvSpPr txBox="1"/>
          <p:nvPr/>
        </p:nvSpPr>
        <p:spPr>
          <a:xfrm>
            <a:off x="9842651" y="2619189"/>
            <a:ext cx="2183907" cy="923330"/>
          </a:xfrm>
          <a:prstGeom prst="rect">
            <a:avLst/>
          </a:prstGeom>
          <a:noFill/>
        </p:spPr>
        <p:txBody>
          <a:bodyPr wrap="square" rtlCol="0">
            <a:spAutoFit/>
          </a:bodyPr>
          <a:lstStyle/>
          <a:p>
            <a:r>
              <a:rPr lang="en-US" dirty="0">
                <a:solidFill>
                  <a:schemeClr val="bg1"/>
                </a:solidFill>
              </a:rPr>
              <a:t>Invites parent via email to participate in their FAFSA</a:t>
            </a:r>
          </a:p>
        </p:txBody>
      </p:sp>
      <p:sp>
        <p:nvSpPr>
          <p:cNvPr id="20" name="TextBox 19">
            <a:extLst>
              <a:ext uri="{FF2B5EF4-FFF2-40B4-BE49-F238E27FC236}">
                <a16:creationId xmlns:a16="http://schemas.microsoft.com/office/drawing/2014/main" id="{BEC8EB4A-747F-009A-CAA9-ACDDB3FE0588}"/>
              </a:ext>
            </a:extLst>
          </p:cNvPr>
          <p:cNvSpPr txBox="1"/>
          <p:nvPr/>
        </p:nvSpPr>
        <p:spPr>
          <a:xfrm>
            <a:off x="9066366" y="4369571"/>
            <a:ext cx="2737025" cy="923330"/>
          </a:xfrm>
          <a:prstGeom prst="rect">
            <a:avLst/>
          </a:prstGeom>
          <a:noFill/>
        </p:spPr>
        <p:txBody>
          <a:bodyPr wrap="square" rtlCol="0">
            <a:spAutoFit/>
          </a:bodyPr>
          <a:lstStyle/>
          <a:p>
            <a:r>
              <a:rPr lang="en-US" dirty="0">
                <a:solidFill>
                  <a:schemeClr val="bg1"/>
                </a:solidFill>
              </a:rPr>
              <a:t>Parent logs on via link in email or studentaid.gov dashboard</a:t>
            </a:r>
          </a:p>
        </p:txBody>
      </p:sp>
      <p:sp>
        <p:nvSpPr>
          <p:cNvPr id="21" name="Arrow: Right 20">
            <a:extLst>
              <a:ext uri="{FF2B5EF4-FFF2-40B4-BE49-F238E27FC236}">
                <a16:creationId xmlns:a16="http://schemas.microsoft.com/office/drawing/2014/main" id="{5DDF7496-3A85-8F1F-869A-B21AA623AFCF}"/>
              </a:ext>
            </a:extLst>
          </p:cNvPr>
          <p:cNvSpPr/>
          <p:nvPr/>
        </p:nvSpPr>
        <p:spPr>
          <a:xfrm rot="5400000">
            <a:off x="10365147" y="3808464"/>
            <a:ext cx="843379" cy="36302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Bent 21">
            <a:extLst>
              <a:ext uri="{FF2B5EF4-FFF2-40B4-BE49-F238E27FC236}">
                <a16:creationId xmlns:a16="http://schemas.microsoft.com/office/drawing/2014/main" id="{9661EF1E-6520-190D-4A67-61AA20556387}"/>
              </a:ext>
            </a:extLst>
          </p:cNvPr>
          <p:cNvSpPr/>
          <p:nvPr/>
        </p:nvSpPr>
        <p:spPr>
          <a:xfrm rot="10800000">
            <a:off x="9320687" y="5307600"/>
            <a:ext cx="1472184" cy="735437"/>
          </a:xfrm>
          <a:prstGeom prst="ben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360A6B4E-F46E-2086-E8A8-8945F09B7C67}"/>
              </a:ext>
            </a:extLst>
          </p:cNvPr>
          <p:cNvSpPr txBox="1"/>
          <p:nvPr/>
        </p:nvSpPr>
        <p:spPr>
          <a:xfrm>
            <a:off x="6601253" y="5075154"/>
            <a:ext cx="2257021" cy="1200329"/>
          </a:xfrm>
          <a:prstGeom prst="rect">
            <a:avLst/>
          </a:prstGeom>
          <a:noFill/>
        </p:spPr>
        <p:txBody>
          <a:bodyPr wrap="square" rtlCol="0">
            <a:spAutoFit/>
          </a:bodyPr>
          <a:lstStyle/>
          <a:p>
            <a:r>
              <a:rPr lang="en-US" dirty="0">
                <a:solidFill>
                  <a:schemeClr val="bg1"/>
                </a:solidFill>
              </a:rPr>
              <a:t>The last contributor entering information will have the option to submit</a:t>
            </a:r>
          </a:p>
        </p:txBody>
      </p:sp>
      <p:sp>
        <p:nvSpPr>
          <p:cNvPr id="24" name="Arrow: Right 23">
            <a:extLst>
              <a:ext uri="{FF2B5EF4-FFF2-40B4-BE49-F238E27FC236}">
                <a16:creationId xmlns:a16="http://schemas.microsoft.com/office/drawing/2014/main" id="{ECC8098D-5DB1-5E16-966D-249DF246F045}"/>
              </a:ext>
            </a:extLst>
          </p:cNvPr>
          <p:cNvSpPr/>
          <p:nvPr/>
        </p:nvSpPr>
        <p:spPr>
          <a:xfrm rot="10800000">
            <a:off x="5276233" y="5559660"/>
            <a:ext cx="1325019" cy="28408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71A893E-3921-8FE4-3ABA-24500DB44FB7}"/>
              </a:ext>
            </a:extLst>
          </p:cNvPr>
          <p:cNvSpPr txBox="1"/>
          <p:nvPr/>
        </p:nvSpPr>
        <p:spPr>
          <a:xfrm>
            <a:off x="2819219" y="5074656"/>
            <a:ext cx="2457014" cy="1200329"/>
          </a:xfrm>
          <a:prstGeom prst="rect">
            <a:avLst/>
          </a:prstGeom>
          <a:noFill/>
        </p:spPr>
        <p:txBody>
          <a:bodyPr wrap="square" rtlCol="0">
            <a:spAutoFit/>
          </a:bodyPr>
          <a:lstStyle/>
          <a:p>
            <a:r>
              <a:rPr lang="en-US" dirty="0">
                <a:solidFill>
                  <a:schemeClr val="bg1"/>
                </a:solidFill>
              </a:rPr>
              <a:t>FAFSA Submission Summary is in real-time with live updates and notifications</a:t>
            </a:r>
          </a:p>
        </p:txBody>
      </p:sp>
      <p:pic>
        <p:nvPicPr>
          <p:cNvPr id="2" name="Picture 1" descr="A group of horses on a dirt track&#10;&#10;Description automatically generated">
            <a:extLst>
              <a:ext uri="{FF2B5EF4-FFF2-40B4-BE49-F238E27FC236}">
                <a16:creationId xmlns:a16="http://schemas.microsoft.com/office/drawing/2014/main" id="{BC8C26A2-F29E-0D2D-6DB7-AFE086C567EF}"/>
              </a:ext>
            </a:extLst>
          </p:cNvPr>
          <p:cNvPicPr>
            <a:picLocks noChangeAspect="1"/>
          </p:cNvPicPr>
          <p:nvPr/>
        </p:nvPicPr>
        <p:blipFill rotWithShape="1">
          <a:blip r:embed="rId6"/>
          <a:srcRect t="2638" r="17006" b="15450"/>
          <a:stretch/>
        </p:blipFill>
        <p:spPr>
          <a:xfrm>
            <a:off x="201417" y="1371603"/>
            <a:ext cx="2147932" cy="1406948"/>
          </a:xfrm>
          <a:prstGeom prst="rect">
            <a:avLst/>
          </a:prstGeom>
        </p:spPr>
      </p:pic>
      <p:pic>
        <p:nvPicPr>
          <p:cNvPr id="3" name="Picture 2" descr="A jockey riding a horse&#10;&#10;Description automatically generated">
            <a:extLst>
              <a:ext uri="{FF2B5EF4-FFF2-40B4-BE49-F238E27FC236}">
                <a16:creationId xmlns:a16="http://schemas.microsoft.com/office/drawing/2014/main" id="{8B7F2FBE-355E-D037-1E12-89D724607A12}"/>
              </a:ext>
            </a:extLst>
          </p:cNvPr>
          <p:cNvPicPr>
            <a:picLocks noChangeAspect="1"/>
          </p:cNvPicPr>
          <p:nvPr/>
        </p:nvPicPr>
        <p:blipFill>
          <a:blip r:embed="rId7"/>
          <a:stretch>
            <a:fillRect/>
          </a:stretch>
        </p:blipFill>
        <p:spPr>
          <a:xfrm flipH="1">
            <a:off x="476801" y="4858938"/>
            <a:ext cx="1956582" cy="1401444"/>
          </a:xfrm>
          <a:prstGeom prst="rect">
            <a:avLst/>
          </a:prstGeom>
        </p:spPr>
      </p:pic>
    </p:spTree>
    <p:extLst>
      <p:ext uri="{BB962C8B-B14F-4D97-AF65-F5344CB8AC3E}">
        <p14:creationId xmlns:p14="http://schemas.microsoft.com/office/powerpoint/2010/main" val="1222043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C76C-DA41-CCE4-A1F9-5F9E07AF24AB}"/>
              </a:ext>
            </a:extLst>
          </p:cNvPr>
          <p:cNvSpPr>
            <a:spLocks noGrp="1"/>
          </p:cNvSpPr>
          <p:nvPr>
            <p:ph type="title"/>
          </p:nvPr>
        </p:nvSpPr>
        <p:spPr/>
        <p:txBody>
          <a:bodyPr/>
          <a:lstStyle/>
          <a:p>
            <a:r>
              <a:rPr lang="en-US" dirty="0"/>
              <a:t>Student Aid Index (SAI)</a:t>
            </a:r>
          </a:p>
        </p:txBody>
      </p:sp>
      <p:sp>
        <p:nvSpPr>
          <p:cNvPr id="3" name="Content Placeholder 2">
            <a:extLst>
              <a:ext uri="{FF2B5EF4-FFF2-40B4-BE49-F238E27FC236}">
                <a16:creationId xmlns:a16="http://schemas.microsoft.com/office/drawing/2014/main" id="{AEF38CC6-04AA-42F6-7492-0D3B819AC056}"/>
              </a:ext>
            </a:extLst>
          </p:cNvPr>
          <p:cNvSpPr>
            <a:spLocks noGrp="1"/>
          </p:cNvSpPr>
          <p:nvPr>
            <p:ph idx="1"/>
          </p:nvPr>
        </p:nvSpPr>
        <p:spPr/>
        <p:txBody>
          <a:bodyPr>
            <a:normAutofit fontScale="92500" lnSpcReduction="10000"/>
          </a:bodyPr>
          <a:lstStyle/>
          <a:p>
            <a:pPr marL="0" indent="0">
              <a:buNone/>
            </a:pPr>
            <a:r>
              <a:rPr lang="en-US" dirty="0">
                <a:solidFill>
                  <a:schemeClr val="bg1"/>
                </a:solidFill>
              </a:rPr>
              <a:t>Need Calculation =    COA        -    SAI     -      OFA </a:t>
            </a:r>
          </a:p>
          <a:p>
            <a:pPr marL="514350" indent="-514350">
              <a:buFont typeface="Arial" panose="020B0604020202020204" pitchFamily="34" charset="0"/>
              <a:buChar char="•"/>
            </a:pPr>
            <a:endParaRPr lang="en-US" sz="2400" dirty="0">
              <a:solidFill>
                <a:schemeClr val="bg1"/>
              </a:solidFill>
            </a:endParaRPr>
          </a:p>
          <a:p>
            <a:pPr marL="514350" indent="-514350">
              <a:buFont typeface="Arial" panose="020B0604020202020204" pitchFamily="34" charset="0"/>
              <a:buChar char="•"/>
            </a:pPr>
            <a:endParaRPr lang="en-US" sz="2400" dirty="0">
              <a:solidFill>
                <a:schemeClr val="bg1"/>
              </a:solidFill>
            </a:endParaRPr>
          </a:p>
          <a:p>
            <a:pPr marL="514350" indent="-514350">
              <a:buFont typeface="Arial" panose="020B0604020202020204" pitchFamily="34" charset="0"/>
              <a:buChar char="•"/>
            </a:pPr>
            <a:r>
              <a:rPr lang="en-US" sz="2400" dirty="0">
                <a:solidFill>
                  <a:schemeClr val="bg1"/>
                </a:solidFill>
              </a:rPr>
              <a:t>Allows for negative SAI up to -1,500 instead of zero </a:t>
            </a:r>
          </a:p>
          <a:p>
            <a:pPr marL="514350" indent="-514350">
              <a:buFont typeface="Arial" panose="020B0604020202020204" pitchFamily="34" charset="0"/>
              <a:buChar char="•"/>
            </a:pPr>
            <a:r>
              <a:rPr lang="en-US" sz="2400" dirty="0">
                <a:solidFill>
                  <a:schemeClr val="bg1"/>
                </a:solidFill>
              </a:rPr>
              <a:t>Non-tax filers will be an automatic -1,500</a:t>
            </a:r>
          </a:p>
          <a:p>
            <a:pPr marL="514350" indent="-514350">
              <a:buFont typeface="Arial" panose="020B0604020202020204" pitchFamily="34" charset="0"/>
              <a:buChar char="•"/>
            </a:pPr>
            <a:r>
              <a:rPr lang="en-US" sz="2400" dirty="0">
                <a:solidFill>
                  <a:schemeClr val="bg1"/>
                </a:solidFill>
              </a:rPr>
              <a:t>Allows to identify Additional levels of need</a:t>
            </a:r>
          </a:p>
          <a:p>
            <a:pPr marL="514350" indent="-514350">
              <a:buFont typeface="Arial" panose="020B0604020202020204" pitchFamily="34" charset="0"/>
              <a:buChar char="•"/>
            </a:pPr>
            <a:r>
              <a:rPr lang="en-US" sz="2400" dirty="0">
                <a:solidFill>
                  <a:schemeClr val="bg1"/>
                </a:solidFill>
              </a:rPr>
              <a:t>Aid cannot exceed Cost of attendance</a:t>
            </a:r>
          </a:p>
          <a:p>
            <a:pPr marL="514350" indent="-514350">
              <a:buFont typeface="Arial" panose="020B0604020202020204" pitchFamily="34" charset="0"/>
              <a:buChar char="•"/>
            </a:pPr>
            <a:r>
              <a:rPr lang="en-US" sz="2400" dirty="0">
                <a:solidFill>
                  <a:schemeClr val="bg1"/>
                </a:solidFill>
              </a:rPr>
              <a:t>No proration of SAI for periods other than 9 months</a:t>
            </a:r>
          </a:p>
          <a:p>
            <a:pPr marL="514350" indent="-514350">
              <a:buFont typeface="Arial" panose="020B0604020202020204" pitchFamily="34" charset="0"/>
              <a:buChar char="•"/>
            </a:pPr>
            <a:r>
              <a:rPr lang="en-US" sz="2400" dirty="0">
                <a:solidFill>
                  <a:schemeClr val="bg1"/>
                </a:solidFill>
              </a:rPr>
              <a:t>Financial information will now mostly be provided from the future act- Direct data exchange (FA-DDX)</a:t>
            </a:r>
          </a:p>
          <a:p>
            <a:endParaRPr lang="en-US" dirty="0"/>
          </a:p>
        </p:txBody>
      </p:sp>
      <p:sp>
        <p:nvSpPr>
          <p:cNvPr id="4" name="TextBox 3">
            <a:extLst>
              <a:ext uri="{FF2B5EF4-FFF2-40B4-BE49-F238E27FC236}">
                <a16:creationId xmlns:a16="http://schemas.microsoft.com/office/drawing/2014/main" id="{F2BFCBFF-E7B0-9E16-F042-D1E180C14FAE}"/>
              </a:ext>
            </a:extLst>
          </p:cNvPr>
          <p:cNvSpPr txBox="1"/>
          <p:nvPr/>
        </p:nvSpPr>
        <p:spPr>
          <a:xfrm>
            <a:off x="2756916" y="2194560"/>
            <a:ext cx="1275588" cy="584775"/>
          </a:xfrm>
          <a:prstGeom prst="rect">
            <a:avLst/>
          </a:prstGeom>
          <a:noFill/>
          <a:ln>
            <a:noFill/>
          </a:ln>
        </p:spPr>
        <p:txBody>
          <a:bodyPr wrap="square" rtlCol="0">
            <a:spAutoFit/>
          </a:bodyPr>
          <a:lstStyle/>
          <a:p>
            <a:pPr algn="ctr"/>
            <a:r>
              <a:rPr lang="en-US" sz="1600" dirty="0"/>
              <a:t>Cost of Attendance</a:t>
            </a:r>
          </a:p>
        </p:txBody>
      </p:sp>
      <p:sp>
        <p:nvSpPr>
          <p:cNvPr id="5" name="TextBox 4">
            <a:extLst>
              <a:ext uri="{FF2B5EF4-FFF2-40B4-BE49-F238E27FC236}">
                <a16:creationId xmlns:a16="http://schemas.microsoft.com/office/drawing/2014/main" id="{E9D22DD0-5383-EDA3-2371-3DE22D922466}"/>
              </a:ext>
            </a:extLst>
          </p:cNvPr>
          <p:cNvSpPr txBox="1"/>
          <p:nvPr/>
        </p:nvSpPr>
        <p:spPr>
          <a:xfrm>
            <a:off x="4229862" y="2194560"/>
            <a:ext cx="1275588" cy="584775"/>
          </a:xfrm>
          <a:prstGeom prst="rect">
            <a:avLst/>
          </a:prstGeom>
          <a:noFill/>
          <a:ln>
            <a:noFill/>
          </a:ln>
        </p:spPr>
        <p:txBody>
          <a:bodyPr wrap="square" rtlCol="0">
            <a:spAutoFit/>
          </a:bodyPr>
          <a:lstStyle/>
          <a:p>
            <a:pPr algn="ctr"/>
            <a:r>
              <a:rPr lang="en-US" sz="1600" dirty="0"/>
              <a:t>Student Aid Index</a:t>
            </a:r>
          </a:p>
        </p:txBody>
      </p:sp>
      <p:sp>
        <p:nvSpPr>
          <p:cNvPr id="6" name="TextBox 5">
            <a:extLst>
              <a:ext uri="{FF2B5EF4-FFF2-40B4-BE49-F238E27FC236}">
                <a16:creationId xmlns:a16="http://schemas.microsoft.com/office/drawing/2014/main" id="{3BE8E100-A07E-3F62-0529-7048588F6EA5}"/>
              </a:ext>
            </a:extLst>
          </p:cNvPr>
          <p:cNvSpPr txBox="1"/>
          <p:nvPr/>
        </p:nvSpPr>
        <p:spPr>
          <a:xfrm>
            <a:off x="5458206" y="2194560"/>
            <a:ext cx="1275588" cy="584775"/>
          </a:xfrm>
          <a:prstGeom prst="rect">
            <a:avLst/>
          </a:prstGeom>
          <a:noFill/>
          <a:ln>
            <a:noFill/>
          </a:ln>
        </p:spPr>
        <p:txBody>
          <a:bodyPr wrap="square" rtlCol="0">
            <a:spAutoFit/>
          </a:bodyPr>
          <a:lstStyle/>
          <a:p>
            <a:pPr algn="ctr"/>
            <a:r>
              <a:rPr lang="en-US" sz="1600" dirty="0"/>
              <a:t>Other Financial Aid</a:t>
            </a:r>
          </a:p>
        </p:txBody>
      </p:sp>
    </p:spTree>
    <p:extLst>
      <p:ext uri="{BB962C8B-B14F-4D97-AF65-F5344CB8AC3E}">
        <p14:creationId xmlns:p14="http://schemas.microsoft.com/office/powerpoint/2010/main" val="3172603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D7FC-E6AE-5102-138F-ED80AB04C1FE}"/>
              </a:ext>
            </a:extLst>
          </p:cNvPr>
          <p:cNvSpPr>
            <a:spLocks noGrp="1"/>
          </p:cNvSpPr>
          <p:nvPr>
            <p:ph type="title"/>
          </p:nvPr>
        </p:nvSpPr>
        <p:spPr/>
        <p:txBody>
          <a:bodyPr/>
          <a:lstStyle/>
          <a:p>
            <a:r>
              <a:rPr lang="en-US" dirty="0"/>
              <a:t>SAI:  Allowances Against Income</a:t>
            </a:r>
          </a:p>
        </p:txBody>
      </p:sp>
      <p:sp>
        <p:nvSpPr>
          <p:cNvPr id="3" name="Content Placeholder 2">
            <a:extLst>
              <a:ext uri="{FF2B5EF4-FFF2-40B4-BE49-F238E27FC236}">
                <a16:creationId xmlns:a16="http://schemas.microsoft.com/office/drawing/2014/main" id="{FDA30B6F-F7F4-3C98-68A2-7BB48526211C}"/>
              </a:ext>
            </a:extLst>
          </p:cNvPr>
          <p:cNvSpPr>
            <a:spLocks noGrp="1"/>
          </p:cNvSpPr>
          <p:nvPr>
            <p:ph idx="1"/>
          </p:nvPr>
        </p:nvSpPr>
        <p:spPr/>
        <p:txBody>
          <a:bodyPr>
            <a:normAutofit fontScale="62500" lnSpcReduction="20000"/>
          </a:bodyPr>
          <a:lstStyle/>
          <a:p>
            <a:pPr marL="342900" indent="-342900">
              <a:lnSpc>
                <a:spcPct val="120000"/>
              </a:lnSpc>
              <a:buFont typeface="+mj-lt"/>
              <a:buAutoNum type="arabicPeriod"/>
            </a:pPr>
            <a:r>
              <a:rPr lang="en-US" sz="2900" dirty="0"/>
              <a:t>Federal Work-Study Program – rather than the broader allowance against income for taxable earning  from need-based employment that appears in the former EFC formula</a:t>
            </a:r>
          </a:p>
          <a:p>
            <a:pPr marL="342900" indent="-342900">
              <a:buFont typeface="+mj-lt"/>
              <a:buAutoNum type="arabicPeriod"/>
            </a:pPr>
            <a:endParaRPr lang="en-US" sz="2900" dirty="0"/>
          </a:p>
          <a:p>
            <a:pPr marL="342900" indent="-342900">
              <a:lnSpc>
                <a:spcPct val="120000"/>
              </a:lnSpc>
              <a:buFont typeface="+mj-lt"/>
              <a:buAutoNum type="arabicPeriod"/>
            </a:pPr>
            <a:r>
              <a:rPr lang="en-US" sz="2900" dirty="0"/>
              <a:t>Any Institutional Grant &amp; Scholarship Aid included in the Adjusted Gross Income (AGI) on a federal tax return</a:t>
            </a:r>
          </a:p>
          <a:p>
            <a:pPr marL="342900" indent="-342900">
              <a:buFont typeface="+mj-lt"/>
              <a:buAutoNum type="arabicPeriod"/>
            </a:pPr>
            <a:endParaRPr lang="en-US" sz="2900" dirty="0"/>
          </a:p>
          <a:p>
            <a:pPr marL="342900" indent="-342900">
              <a:lnSpc>
                <a:spcPct val="120000"/>
              </a:lnSpc>
              <a:buFont typeface="+mj-lt"/>
              <a:buAutoNum type="arabicPeriod"/>
            </a:pPr>
            <a:r>
              <a:rPr lang="en-US" sz="2900" dirty="0"/>
              <a:t>American Opportunity or Lifetime Learning (Education) tax credit amounts claimed on the federal tax return</a:t>
            </a:r>
          </a:p>
          <a:p>
            <a:pPr marL="342900" indent="-342900">
              <a:buFont typeface="+mj-lt"/>
              <a:buAutoNum type="arabicPeriod"/>
            </a:pPr>
            <a:endParaRPr lang="en-US" sz="2900" dirty="0"/>
          </a:p>
          <a:p>
            <a:pPr marL="342900" indent="-342900">
              <a:buFont typeface="+mj-lt"/>
              <a:buAutoNum type="arabicPeriod"/>
            </a:pPr>
            <a:r>
              <a:rPr lang="en-US" sz="2900" dirty="0"/>
              <a:t>Payroll Tax Allowance, which replaces the Social Security Tax allowance from the EFC formula</a:t>
            </a:r>
          </a:p>
          <a:p>
            <a:pPr marL="342900" indent="-342900">
              <a:buFont typeface="+mj-lt"/>
              <a:buAutoNum type="arabicPeriod"/>
            </a:pPr>
            <a:endParaRPr lang="en-US" sz="2900" dirty="0"/>
          </a:p>
          <a:p>
            <a:pPr marL="342900" indent="-342900">
              <a:buFont typeface="+mj-lt"/>
              <a:buAutoNum type="arabicPeriod"/>
            </a:pPr>
            <a:r>
              <a:rPr lang="en-US" sz="2900" dirty="0"/>
              <a:t>Federal Income Tax paid, the employment expense allowance, and the income protection allowance (IPA)</a:t>
            </a:r>
          </a:p>
          <a:p>
            <a:pPr marL="0" indent="0">
              <a:buNone/>
            </a:pPr>
            <a:endParaRPr lang="en-US" dirty="0"/>
          </a:p>
        </p:txBody>
      </p:sp>
    </p:spTree>
    <p:extLst>
      <p:ext uri="{BB962C8B-B14F-4D97-AF65-F5344CB8AC3E}">
        <p14:creationId xmlns:p14="http://schemas.microsoft.com/office/powerpoint/2010/main" val="2972998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312B85-C14D-E637-EEAA-E30AA81089AC}"/>
              </a:ext>
            </a:extLst>
          </p:cNvPr>
          <p:cNvSpPr>
            <a:spLocks noGrp="1"/>
          </p:cNvSpPr>
          <p:nvPr>
            <p:ph type="title"/>
          </p:nvPr>
        </p:nvSpPr>
        <p:spPr>
          <a:xfrm>
            <a:off x="457200" y="639793"/>
            <a:ext cx="10096500" cy="512351"/>
          </a:xfrm>
        </p:spPr>
        <p:txBody>
          <a:bodyPr>
            <a:normAutofit fontScale="90000"/>
          </a:bodyPr>
          <a:lstStyle/>
          <a:p>
            <a:r>
              <a:rPr lang="en-US" dirty="0"/>
              <a:t>Key Dates – Impacting Families</a:t>
            </a:r>
          </a:p>
        </p:txBody>
      </p:sp>
      <p:sp>
        <p:nvSpPr>
          <p:cNvPr id="4" name="Content Placeholder 3">
            <a:extLst>
              <a:ext uri="{FF2B5EF4-FFF2-40B4-BE49-F238E27FC236}">
                <a16:creationId xmlns:a16="http://schemas.microsoft.com/office/drawing/2014/main" id="{47C90FCD-71CE-A4D8-48D4-013394F3BFE9}"/>
              </a:ext>
            </a:extLst>
          </p:cNvPr>
          <p:cNvSpPr>
            <a:spLocks noGrp="1"/>
          </p:cNvSpPr>
          <p:nvPr>
            <p:ph idx="1"/>
          </p:nvPr>
        </p:nvSpPr>
        <p:spPr>
          <a:xfrm>
            <a:off x="118872" y="1261872"/>
            <a:ext cx="11987784" cy="5376672"/>
          </a:xfrm>
        </p:spPr>
        <p:txBody>
          <a:bodyPr>
            <a:normAutofit/>
          </a:bodyPr>
          <a:lstStyle/>
          <a:p>
            <a:r>
              <a:rPr lang="en-US" sz="1800" dirty="0"/>
              <a:t>December 27, 2020: Consolidated Appropriations Act, 2021 signed into law; includes FAFSA Simplification Act</a:t>
            </a:r>
          </a:p>
          <a:p>
            <a:r>
              <a:rPr lang="en-US" sz="1800" dirty="0"/>
              <a:t>March 15, 2021: Consolidated Appropriations Act, 2022 includes technical revisions to the FAFSA Simplification Act including delaying implementation for FAFSA and SAI formula provisions to 2024-25</a:t>
            </a:r>
          </a:p>
          <a:p>
            <a:r>
              <a:rPr lang="en-US" sz="1800" dirty="0"/>
              <a:t>November 15, 2023: ED announces 2024-25 FAFSA will be available by December 31. Students will also be unable to make corrections to submitted FAFSAs until late January</a:t>
            </a:r>
          </a:p>
          <a:p>
            <a:r>
              <a:rPr lang="en-US" sz="1800" dirty="0"/>
              <a:t>December 15, 2023: ED announces FAFSA release will be a “soft launch” </a:t>
            </a:r>
          </a:p>
          <a:p>
            <a:r>
              <a:rPr lang="en-US" sz="1800" dirty="0"/>
              <a:t>December 30, 2023: FAFSA opens with significant outage periods and early reports of students unable to complete the application for various reasons </a:t>
            </a:r>
          </a:p>
          <a:p>
            <a:r>
              <a:rPr lang="en-US" sz="1800" dirty="0"/>
              <a:t>January 7, 2024: FAFSA Issue Alerts page created documenting many issues impacting applicants’ ability to complete the form, including students whose contributors (parents and students’ spouses) lack a social security number (SSN) </a:t>
            </a:r>
          </a:p>
          <a:p>
            <a:r>
              <a:rPr lang="en-US" sz="1800" dirty="0"/>
              <a:t>January 30, 2024: ED announces students will not be able to make corrections to submitted FAFSAs until the first half of March</a:t>
            </a:r>
          </a:p>
          <a:p>
            <a:r>
              <a:rPr lang="en-US" sz="1800" dirty="0"/>
              <a:t>March 12, 2024: ED announces that most contributors without an SSN can now complete their FAFSA section</a:t>
            </a:r>
          </a:p>
          <a:p>
            <a:r>
              <a:rPr lang="en-US" sz="1800" dirty="0"/>
              <a:t>March 15, 2024: As larger batches of ISIRs are received, schools report seeing higher than normal rates of students applying for unsubsidized loan only. ED later changed the wording of the FAFSA question to ensure students answer correctly </a:t>
            </a:r>
          </a:p>
          <a:p>
            <a:r>
              <a:rPr lang="en-US" sz="1800" dirty="0"/>
              <a:t>March 25, 2024: ED announces delay in applicants’ ability to make FAFSA corrections to the first half of April </a:t>
            </a:r>
          </a:p>
          <a:p>
            <a:r>
              <a:rPr lang="en-US" sz="1800" dirty="0"/>
              <a:t>March 29, 2024: ED catches up on FAFSA backlog </a:t>
            </a:r>
          </a:p>
          <a:p>
            <a:endParaRPr lang="en-US" sz="1800" dirty="0"/>
          </a:p>
        </p:txBody>
      </p:sp>
    </p:spTree>
    <p:extLst>
      <p:ext uri="{BB962C8B-B14F-4D97-AF65-F5344CB8AC3E}">
        <p14:creationId xmlns:p14="http://schemas.microsoft.com/office/powerpoint/2010/main" val="3996098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1745-117B-7DFC-F8BB-C516ED130012}"/>
              </a:ext>
            </a:extLst>
          </p:cNvPr>
          <p:cNvSpPr>
            <a:spLocks noGrp="1"/>
          </p:cNvSpPr>
          <p:nvPr>
            <p:ph type="title"/>
          </p:nvPr>
        </p:nvSpPr>
        <p:spPr>
          <a:xfrm>
            <a:off x="457200" y="639793"/>
            <a:ext cx="10096500" cy="896399"/>
          </a:xfrm>
        </p:spPr>
        <p:txBody>
          <a:bodyPr/>
          <a:lstStyle/>
          <a:p>
            <a:r>
              <a:rPr lang="en-US" dirty="0"/>
              <a:t>Key Dates Impacting Colleges/Universities</a:t>
            </a:r>
          </a:p>
        </p:txBody>
      </p:sp>
      <p:sp>
        <p:nvSpPr>
          <p:cNvPr id="3" name="Content Placeholder 2">
            <a:extLst>
              <a:ext uri="{FF2B5EF4-FFF2-40B4-BE49-F238E27FC236}">
                <a16:creationId xmlns:a16="http://schemas.microsoft.com/office/drawing/2014/main" id="{5B4882ED-5473-5CED-59F5-A439D142A2EF}"/>
              </a:ext>
            </a:extLst>
          </p:cNvPr>
          <p:cNvSpPr>
            <a:spLocks noGrp="1"/>
          </p:cNvSpPr>
          <p:nvPr>
            <p:ph idx="1"/>
          </p:nvPr>
        </p:nvSpPr>
        <p:spPr>
          <a:xfrm>
            <a:off x="128016" y="1536192"/>
            <a:ext cx="11494008" cy="4572001"/>
          </a:xfrm>
        </p:spPr>
        <p:txBody>
          <a:bodyPr>
            <a:noAutofit/>
          </a:bodyPr>
          <a:lstStyle/>
          <a:p>
            <a:r>
              <a:rPr lang="en-US" sz="1800" dirty="0"/>
              <a:t>September 28, 2023: ED releases 3 ISIR test data files </a:t>
            </a:r>
          </a:p>
          <a:p>
            <a:r>
              <a:rPr lang="en-US" sz="1800" dirty="0"/>
              <a:t>November 15, 2023: ED announces delivery of ISIRs delayed to late January</a:t>
            </a:r>
          </a:p>
          <a:p>
            <a:r>
              <a:rPr lang="en-US" sz="1800" dirty="0"/>
              <a:t> January 30, 2024: ED announces ISIR delivery to schools and states will be further delayed to first half of March and will be sent in batches as part of a ramp-up strategy </a:t>
            </a:r>
          </a:p>
          <a:p>
            <a:r>
              <a:rPr lang="en-US" sz="1800" dirty="0"/>
              <a:t>February 15, 2024: ED releases 8 additional test ISIRs, not system-generated, not delivered via new FTI-SAIG mailbox </a:t>
            </a:r>
          </a:p>
          <a:p>
            <a:r>
              <a:rPr lang="en-US" sz="1800" dirty="0"/>
              <a:t>March 4, 2024: ED releases ISIR transmission plan with small ISIR batches anticipated to be sent in first half of March, ramping up to larger batches over the following days or weeks, and entire ISIR backlog transmitted within 2 weeks following ramp up </a:t>
            </a:r>
          </a:p>
          <a:p>
            <a:r>
              <a:rPr lang="en-US" sz="1800" dirty="0"/>
              <a:t>March 11, 2024: First small batch of ISIRs sent to limited number of schools </a:t>
            </a:r>
          </a:p>
          <a:p>
            <a:r>
              <a:rPr lang="en-US" sz="1800" dirty="0"/>
              <a:t>March 13, 2024: ED begins transmitting larger ISIR batches; majority of schools should receive at least 1 ISIR and many will receive dozens </a:t>
            </a:r>
          </a:p>
          <a:p>
            <a:r>
              <a:rPr lang="en-US" sz="1800" dirty="0"/>
              <a:t>March 25, 2024: ED announces reprocessing of ISIRs impacted by SAI formula issue that ignored dependent student assets will not take place until after corrections process opens </a:t>
            </a:r>
          </a:p>
          <a:p>
            <a:r>
              <a:rPr lang="en-US" sz="1800" dirty="0"/>
              <a:t>April 4, 2024: ED announces it will reprocess all ISIRs impacted by inaccurate IRS data transfer, beginning in the first half of April</a:t>
            </a:r>
          </a:p>
        </p:txBody>
      </p:sp>
    </p:spTree>
    <p:extLst>
      <p:ext uri="{BB962C8B-B14F-4D97-AF65-F5344CB8AC3E}">
        <p14:creationId xmlns:p14="http://schemas.microsoft.com/office/powerpoint/2010/main" val="20296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ADCD5E-553C-F18D-20E1-68B1E4130A76}"/>
              </a:ext>
            </a:extLst>
          </p:cNvPr>
          <p:cNvSpPr>
            <a:spLocks noGrp="1"/>
          </p:cNvSpPr>
          <p:nvPr>
            <p:ph type="title"/>
          </p:nvPr>
        </p:nvSpPr>
        <p:spPr>
          <a:xfrm>
            <a:off x="457200" y="822960"/>
            <a:ext cx="10096500" cy="967740"/>
          </a:xfrm>
        </p:spPr>
        <p:txBody>
          <a:bodyPr>
            <a:normAutofit fontScale="90000"/>
          </a:bodyPr>
          <a:lstStyle/>
          <a:p>
            <a:r>
              <a:rPr lang="en-US" dirty="0"/>
              <a:t>Consolidated Appropriations Act, 2022</a:t>
            </a:r>
            <a:br>
              <a:rPr lang="en-US" dirty="0"/>
            </a:br>
            <a:r>
              <a:rPr lang="en-US" sz="2000" dirty="0"/>
              <a:t>Public Law 117-103</a:t>
            </a:r>
          </a:p>
        </p:txBody>
      </p:sp>
      <p:sp>
        <p:nvSpPr>
          <p:cNvPr id="8" name="Content Placeholder 7">
            <a:extLst>
              <a:ext uri="{FF2B5EF4-FFF2-40B4-BE49-F238E27FC236}">
                <a16:creationId xmlns:a16="http://schemas.microsoft.com/office/drawing/2014/main" id="{6178273C-0AA8-E590-8393-6F54ADAD03BF}"/>
              </a:ext>
            </a:extLst>
          </p:cNvPr>
          <p:cNvSpPr>
            <a:spLocks noGrp="1"/>
          </p:cNvSpPr>
          <p:nvPr>
            <p:ph idx="1"/>
          </p:nvPr>
        </p:nvSpPr>
        <p:spPr>
          <a:xfrm>
            <a:off x="457200" y="1993391"/>
            <a:ext cx="10096500" cy="3950209"/>
          </a:xfrm>
        </p:spPr>
        <p:txBody>
          <a:bodyPr>
            <a:normAutofit fontScale="92500" lnSpcReduction="10000"/>
          </a:bodyPr>
          <a:lstStyle/>
          <a:p>
            <a:r>
              <a:rPr lang="en-US" sz="3000" dirty="0">
                <a:solidFill>
                  <a:schemeClr val="bg1"/>
                </a:solidFill>
              </a:rPr>
              <a:t>FAFSA Simplification Technical Corrections Act</a:t>
            </a:r>
          </a:p>
          <a:p>
            <a:pPr marL="285750" indent="-285750">
              <a:buFont typeface="Arial" panose="020B0604020202020204" pitchFamily="34" charset="0"/>
              <a:buChar char="•"/>
            </a:pPr>
            <a:r>
              <a:rPr lang="en-US" sz="2800" dirty="0">
                <a:solidFill>
                  <a:schemeClr val="bg1"/>
                </a:solidFill>
              </a:rPr>
              <a:t>Extended FAFSA Simplification implementation timeline</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Updated cost of attendance language and special rules for independent students</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Modified terms and conditions for Pell-eligible students as:</a:t>
            </a:r>
          </a:p>
          <a:p>
            <a:pPr marL="742950" lvl="1" indent="-285750">
              <a:buFont typeface="Arial" panose="020B0604020202020204" pitchFamily="34" charset="0"/>
              <a:buChar char="•"/>
            </a:pPr>
            <a:r>
              <a:rPr lang="en-US" sz="2800" dirty="0">
                <a:solidFill>
                  <a:schemeClr val="bg1"/>
                </a:solidFill>
              </a:rPr>
              <a:t>Iraq and Afghanistan Service Grant</a:t>
            </a:r>
          </a:p>
          <a:p>
            <a:pPr marL="742950" lvl="1" indent="-285750">
              <a:buFont typeface="Arial" panose="020B0604020202020204" pitchFamily="34" charset="0"/>
              <a:buChar char="•"/>
            </a:pPr>
            <a:r>
              <a:rPr lang="en-US" sz="2800" dirty="0">
                <a:solidFill>
                  <a:schemeClr val="bg1"/>
                </a:solidFill>
              </a:rPr>
              <a:t>Children of Fallen Heroes Scholarship</a:t>
            </a:r>
          </a:p>
          <a:p>
            <a:endParaRPr lang="en-US" dirty="0"/>
          </a:p>
        </p:txBody>
      </p:sp>
    </p:spTree>
    <p:extLst>
      <p:ext uri="{BB962C8B-B14F-4D97-AF65-F5344CB8AC3E}">
        <p14:creationId xmlns:p14="http://schemas.microsoft.com/office/powerpoint/2010/main" val="3606862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9FD5-328D-72A1-DE1B-3A8F0824824E}"/>
              </a:ext>
            </a:extLst>
          </p:cNvPr>
          <p:cNvSpPr>
            <a:spLocks noGrp="1"/>
          </p:cNvSpPr>
          <p:nvPr>
            <p:ph type="title"/>
          </p:nvPr>
        </p:nvSpPr>
        <p:spPr>
          <a:xfrm>
            <a:off x="457200" y="639794"/>
            <a:ext cx="10096500" cy="662534"/>
          </a:xfrm>
        </p:spPr>
        <p:txBody>
          <a:bodyPr anchor="ctr">
            <a:normAutofit/>
          </a:bodyPr>
          <a:lstStyle/>
          <a:p>
            <a:r>
              <a:rPr lang="en-US" dirty="0"/>
              <a:t>Secretary Cardona’s Letter</a:t>
            </a:r>
          </a:p>
        </p:txBody>
      </p:sp>
      <p:sp>
        <p:nvSpPr>
          <p:cNvPr id="7" name="Content Placeholder 6">
            <a:extLst>
              <a:ext uri="{FF2B5EF4-FFF2-40B4-BE49-F238E27FC236}">
                <a16:creationId xmlns:a16="http://schemas.microsoft.com/office/drawing/2014/main" id="{B35396B6-FB5A-C7AF-790C-D2B425277A71}"/>
              </a:ext>
            </a:extLst>
          </p:cNvPr>
          <p:cNvSpPr>
            <a:spLocks noGrp="1"/>
          </p:cNvSpPr>
          <p:nvPr>
            <p:ph idx="1"/>
          </p:nvPr>
        </p:nvSpPr>
        <p:spPr>
          <a:xfrm>
            <a:off x="457200" y="1413164"/>
            <a:ext cx="10096500" cy="4621876"/>
          </a:xfrm>
        </p:spPr>
        <p:txBody>
          <a:bodyPr>
            <a:normAutofit lnSpcReduction="10000"/>
          </a:bodyPr>
          <a:lstStyle/>
          <a:p>
            <a:pPr marL="457200" lvl="1" indent="0">
              <a:buNone/>
            </a:pPr>
            <a:r>
              <a:rPr lang="en-US" dirty="0"/>
              <a:t>	Letter sent on March 15</a:t>
            </a:r>
          </a:p>
          <a:p>
            <a:pPr marL="457200" lvl="1" indent="0">
              <a:buNone/>
            </a:pPr>
            <a:endParaRPr lang="en-US" dirty="0"/>
          </a:p>
          <a:p>
            <a:pPr marL="457200" lvl="1" indent="0">
              <a:buNone/>
            </a:pPr>
            <a:r>
              <a:rPr lang="en-US" dirty="0"/>
              <a:t>	Sent to college presidents</a:t>
            </a:r>
          </a:p>
          <a:p>
            <a:pPr marL="457200" lvl="1" indent="0">
              <a:buNone/>
            </a:pPr>
            <a:endParaRPr lang="en-US" dirty="0"/>
          </a:p>
          <a:p>
            <a:pPr marL="457200" lvl="1" indent="0">
              <a:buNone/>
            </a:pPr>
            <a:r>
              <a:rPr lang="en-US" dirty="0"/>
              <a:t>	5.82 Million applications processed (as if 4/23/24:  7.9 Million)</a:t>
            </a:r>
          </a:p>
          <a:p>
            <a:pPr marL="457200" lvl="1" indent="0">
              <a:buNone/>
            </a:pPr>
            <a:endParaRPr lang="en-US" dirty="0"/>
          </a:p>
          <a:p>
            <a:pPr marL="457200" lvl="1" indent="0">
              <a:buNone/>
            </a:pPr>
            <a:r>
              <a:rPr lang="en-US" dirty="0"/>
              <a:t>	Dedicated personnel to 300 schools – College Support Concierge mailbox</a:t>
            </a:r>
          </a:p>
          <a:p>
            <a:pPr marL="457200" lvl="1" indent="0">
              <a:buNone/>
            </a:pPr>
            <a:endParaRPr lang="en-US" dirty="0"/>
          </a:p>
          <a:p>
            <a:pPr marL="457200" lvl="1" indent="0">
              <a:buNone/>
            </a:pPr>
            <a:r>
              <a:rPr lang="en-US" dirty="0"/>
              <a:t>	Reducing verification requirements and suspending program reviews until 6/24</a:t>
            </a:r>
          </a:p>
          <a:p>
            <a:pPr marL="457200" lvl="1" indent="0">
              <a:buNone/>
            </a:pPr>
            <a:endParaRPr lang="en-US" dirty="0"/>
          </a:p>
          <a:p>
            <a:pPr marL="457200" lvl="1" indent="0">
              <a:buNone/>
            </a:pPr>
            <a:r>
              <a:rPr lang="en-US" dirty="0"/>
              <a:t>	Complete SAIG mailbox agreement and configure </a:t>
            </a:r>
            <a:r>
              <a:rPr lang="en-US" dirty="0" err="1"/>
              <a:t>EDConnect</a:t>
            </a:r>
            <a:endParaRPr lang="en-US" dirty="0"/>
          </a:p>
          <a:p>
            <a:pPr marL="457200" lvl="1" indent="0">
              <a:buNone/>
            </a:pPr>
            <a:endParaRPr lang="en-US" dirty="0"/>
          </a:p>
          <a:p>
            <a:pPr marL="457200" lvl="1" indent="0">
              <a:buNone/>
            </a:pPr>
            <a:r>
              <a:rPr lang="en-US" dirty="0"/>
              <a:t>	Extend decision dates</a:t>
            </a:r>
          </a:p>
          <a:p>
            <a:pPr marL="457200" lvl="1" indent="0">
              <a:buNone/>
            </a:pPr>
            <a:endParaRPr lang="en-US" dirty="0"/>
          </a:p>
          <a:p>
            <a:pPr marL="457200" lvl="1" indent="0">
              <a:buNone/>
            </a:pPr>
            <a:endParaRPr lang="en-US" dirty="0"/>
          </a:p>
        </p:txBody>
      </p:sp>
      <p:pic>
        <p:nvPicPr>
          <p:cNvPr id="13" name="Graphic 12" descr="Open envelope with solid fill">
            <a:extLst>
              <a:ext uri="{FF2B5EF4-FFF2-40B4-BE49-F238E27FC236}">
                <a16:creationId xmlns:a16="http://schemas.microsoft.com/office/drawing/2014/main" id="{78E5A7F1-8727-B237-BB5B-D416DFB17BC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296" y="1402773"/>
            <a:ext cx="457200" cy="457200"/>
          </a:xfrm>
          <a:prstGeom prst="rect">
            <a:avLst/>
          </a:prstGeom>
        </p:spPr>
      </p:pic>
      <p:pic>
        <p:nvPicPr>
          <p:cNvPr id="15" name="Graphic 14" descr="Lecturer with solid fill">
            <a:extLst>
              <a:ext uri="{FF2B5EF4-FFF2-40B4-BE49-F238E27FC236}">
                <a16:creationId xmlns:a16="http://schemas.microsoft.com/office/drawing/2014/main" id="{2C8FC2A7-1097-3BBF-7ADE-8E7763DF57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2296" y="2044941"/>
            <a:ext cx="457200" cy="457200"/>
          </a:xfrm>
          <a:prstGeom prst="rect">
            <a:avLst/>
          </a:prstGeom>
        </p:spPr>
      </p:pic>
      <p:pic>
        <p:nvPicPr>
          <p:cNvPr id="17" name="Graphic 16" descr="Continuous Improvement with solid fill">
            <a:extLst>
              <a:ext uri="{FF2B5EF4-FFF2-40B4-BE49-F238E27FC236}">
                <a16:creationId xmlns:a16="http://schemas.microsoft.com/office/drawing/2014/main" id="{0882CE3D-B0BA-DCAC-6278-7FF8D16C491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296" y="2664711"/>
            <a:ext cx="457200" cy="457200"/>
          </a:xfrm>
          <a:prstGeom prst="rect">
            <a:avLst/>
          </a:prstGeom>
        </p:spPr>
      </p:pic>
      <p:pic>
        <p:nvPicPr>
          <p:cNvPr id="19" name="Graphic 18" descr="Schoolhouse with solid fill">
            <a:extLst>
              <a:ext uri="{FF2B5EF4-FFF2-40B4-BE49-F238E27FC236}">
                <a16:creationId xmlns:a16="http://schemas.microsoft.com/office/drawing/2014/main" id="{84AA46B1-0255-7187-A7F9-5BD0CB5530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296" y="3339575"/>
            <a:ext cx="457200" cy="457200"/>
          </a:xfrm>
          <a:prstGeom prst="rect">
            <a:avLst/>
          </a:prstGeom>
        </p:spPr>
      </p:pic>
      <p:pic>
        <p:nvPicPr>
          <p:cNvPr id="21" name="Graphic 20" descr="Badge Unfollow with solid fill">
            <a:extLst>
              <a:ext uri="{FF2B5EF4-FFF2-40B4-BE49-F238E27FC236}">
                <a16:creationId xmlns:a16="http://schemas.microsoft.com/office/drawing/2014/main" id="{A678EDA0-F0B9-F2B6-FC46-1B3FA05F15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2296" y="4009965"/>
            <a:ext cx="457200" cy="457200"/>
          </a:xfrm>
          <a:prstGeom prst="rect">
            <a:avLst/>
          </a:prstGeom>
        </p:spPr>
      </p:pic>
      <p:pic>
        <p:nvPicPr>
          <p:cNvPr id="23" name="Graphic 22" descr="Email with solid fill">
            <a:extLst>
              <a:ext uri="{FF2B5EF4-FFF2-40B4-BE49-F238E27FC236}">
                <a16:creationId xmlns:a16="http://schemas.microsoft.com/office/drawing/2014/main" id="{FDDBEBEF-EDD1-C6EA-329B-8E89B59C634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2296" y="4680355"/>
            <a:ext cx="457200" cy="457200"/>
          </a:xfrm>
          <a:prstGeom prst="rect">
            <a:avLst/>
          </a:prstGeom>
        </p:spPr>
      </p:pic>
      <p:pic>
        <p:nvPicPr>
          <p:cNvPr id="25" name="Graphic 24" descr="Monthly calendar with solid fill">
            <a:extLst>
              <a:ext uri="{FF2B5EF4-FFF2-40B4-BE49-F238E27FC236}">
                <a16:creationId xmlns:a16="http://schemas.microsoft.com/office/drawing/2014/main" id="{DE846C4B-A53F-C66E-64BF-C5EF7582898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2296" y="5350745"/>
            <a:ext cx="457200" cy="457200"/>
          </a:xfrm>
          <a:prstGeom prst="rect">
            <a:avLst/>
          </a:prstGeom>
        </p:spPr>
      </p:pic>
    </p:spTree>
    <p:extLst>
      <p:ext uri="{BB962C8B-B14F-4D97-AF65-F5344CB8AC3E}">
        <p14:creationId xmlns:p14="http://schemas.microsoft.com/office/powerpoint/2010/main" val="2745207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0EFF-9A2C-2CB8-0B68-DAD628EF3863}"/>
              </a:ext>
            </a:extLst>
          </p:cNvPr>
          <p:cNvSpPr>
            <a:spLocks noGrp="1"/>
          </p:cNvSpPr>
          <p:nvPr>
            <p:ph type="title"/>
          </p:nvPr>
        </p:nvSpPr>
        <p:spPr/>
        <p:txBody>
          <a:bodyPr/>
          <a:lstStyle/>
          <a:p>
            <a:r>
              <a:rPr lang="en-US" dirty="0"/>
              <a:t>ISIR Reprocessing Woes</a:t>
            </a:r>
          </a:p>
        </p:txBody>
      </p:sp>
      <p:sp>
        <p:nvSpPr>
          <p:cNvPr id="3" name="Content Placeholder 2">
            <a:extLst>
              <a:ext uri="{FF2B5EF4-FFF2-40B4-BE49-F238E27FC236}">
                <a16:creationId xmlns:a16="http://schemas.microsoft.com/office/drawing/2014/main" id="{56287251-1589-3644-E2DB-2B19A1303788}"/>
              </a:ext>
            </a:extLst>
          </p:cNvPr>
          <p:cNvSpPr>
            <a:spLocks noGrp="1"/>
          </p:cNvSpPr>
          <p:nvPr>
            <p:ph idx="1"/>
          </p:nvPr>
        </p:nvSpPr>
        <p:spPr>
          <a:xfrm>
            <a:off x="457199" y="1825624"/>
            <a:ext cx="10478655" cy="4565939"/>
          </a:xfrm>
        </p:spPr>
        <p:txBody>
          <a:bodyPr>
            <a:normAutofit/>
          </a:bodyPr>
          <a:lstStyle/>
          <a:p>
            <a:pPr marL="0" indent="0">
              <a:buNone/>
            </a:pPr>
            <a:r>
              <a:rPr lang="en-US" dirty="0"/>
              <a:t>GENERAL-24-39</a:t>
            </a:r>
          </a:p>
          <a:p>
            <a:r>
              <a:rPr lang="en-US" dirty="0"/>
              <a:t>Will start reprocessing these files “in the coming weeks” (April 11)</a:t>
            </a:r>
          </a:p>
          <a:p>
            <a:r>
              <a:rPr lang="en-US" dirty="0"/>
              <a:t>You don’t have to wait! CSV file with UUIDs (University Unique Identifiers) to compare</a:t>
            </a:r>
          </a:p>
          <a:p>
            <a:r>
              <a:rPr lang="en-US" dirty="0"/>
              <a:t>Can use the original ISIR if 3 conditions are met:</a:t>
            </a:r>
          </a:p>
          <a:p>
            <a:pPr lvl="1"/>
            <a:r>
              <a:rPr lang="en-US" dirty="0"/>
              <a:t>ISIR is based on 24-25 FAFSA/aid is 24-25</a:t>
            </a:r>
          </a:p>
          <a:p>
            <a:pPr lvl="1"/>
            <a:r>
              <a:rPr lang="en-US" dirty="0"/>
              <a:t>Original ISIR results in greater financial aid eligibility for students (if reprocessed ISIR results in greater financial aid, schools may make estimates now but use the more accurate record for disbursement)</a:t>
            </a:r>
          </a:p>
          <a:p>
            <a:pPr lvl="1"/>
            <a:r>
              <a:rPr lang="en-US" dirty="0"/>
              <a:t>ISIR is subject to reprocessing due to one of the errors by ED </a:t>
            </a:r>
          </a:p>
        </p:txBody>
      </p:sp>
    </p:spTree>
    <p:extLst>
      <p:ext uri="{BB962C8B-B14F-4D97-AF65-F5344CB8AC3E}">
        <p14:creationId xmlns:p14="http://schemas.microsoft.com/office/powerpoint/2010/main" val="3302887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67DA-0037-DD16-08A8-5DD8F15BF54F}"/>
              </a:ext>
            </a:extLst>
          </p:cNvPr>
          <p:cNvSpPr>
            <a:spLocks noGrp="1"/>
          </p:cNvSpPr>
          <p:nvPr>
            <p:ph type="title"/>
          </p:nvPr>
        </p:nvSpPr>
        <p:spPr/>
        <p:txBody>
          <a:bodyPr/>
          <a:lstStyle/>
          <a:p>
            <a:r>
              <a:rPr lang="en-US" dirty="0"/>
              <a:t>What are the ISIR reprocessing errors?</a:t>
            </a:r>
          </a:p>
        </p:txBody>
      </p:sp>
      <p:sp>
        <p:nvSpPr>
          <p:cNvPr id="3" name="Content Placeholder 2">
            <a:extLst>
              <a:ext uri="{FF2B5EF4-FFF2-40B4-BE49-F238E27FC236}">
                <a16:creationId xmlns:a16="http://schemas.microsoft.com/office/drawing/2014/main" id="{FA6D9020-B388-948E-DA1E-E9A6EAD73327}"/>
              </a:ext>
            </a:extLst>
          </p:cNvPr>
          <p:cNvSpPr>
            <a:spLocks noGrp="1"/>
          </p:cNvSpPr>
          <p:nvPr>
            <p:ph idx="1"/>
          </p:nvPr>
        </p:nvSpPr>
        <p:spPr>
          <a:xfrm>
            <a:off x="457200" y="1825624"/>
            <a:ext cx="10096500" cy="4057939"/>
          </a:xfrm>
        </p:spPr>
        <p:txBody>
          <a:bodyPr>
            <a:normAutofit fontScale="92500" lnSpcReduction="20000"/>
          </a:bodyPr>
          <a:lstStyle/>
          <a:p>
            <a:pPr marL="0" indent="0">
              <a:buNone/>
            </a:pPr>
            <a:r>
              <a:rPr lang="en-US" dirty="0"/>
              <a:t>GENERAL-24-38</a:t>
            </a:r>
          </a:p>
          <a:p>
            <a:pPr marL="0" indent="0">
              <a:buNone/>
            </a:pPr>
            <a:r>
              <a:rPr lang="en-US" dirty="0"/>
              <a:t> </a:t>
            </a:r>
          </a:p>
          <a:p>
            <a:r>
              <a:rPr lang="en-US" dirty="0"/>
              <a:t>Pell Grant Eligibility Flag is blank – ISIR field 571 </a:t>
            </a:r>
          </a:p>
          <a:p>
            <a:r>
              <a:rPr lang="en-US" dirty="0"/>
              <a:t>Pell Grant Eligibility Flag set to Y on ISIRs without an SAI – 571 </a:t>
            </a:r>
          </a:p>
          <a:p>
            <a:r>
              <a:rPr lang="en-US" dirty="0"/>
              <a:t>Comment code 217 appearing incorrectly – (should be 327) </a:t>
            </a:r>
          </a:p>
          <a:p>
            <a:r>
              <a:rPr lang="en-US" dirty="0"/>
              <a:t>Dependent students with assets and blank SCA – missing assets </a:t>
            </a:r>
          </a:p>
          <a:p>
            <a:r>
              <a:rPr lang="en-US" dirty="0"/>
              <a:t>SAI blank on some ISIRS that do not contain reject codes </a:t>
            </a:r>
          </a:p>
          <a:p>
            <a:r>
              <a:rPr lang="en-US" dirty="0"/>
              <a:t>FTI missing from non-rejected ISIRS where FTI consent provided </a:t>
            </a:r>
          </a:p>
          <a:p>
            <a:r>
              <a:rPr lang="en-US" dirty="0"/>
              <a:t>Inconsistent tax data, Education Tax Credits </a:t>
            </a:r>
          </a:p>
          <a:p>
            <a:r>
              <a:rPr lang="en-US" dirty="0"/>
              <a:t>Inconsistent tax data, Amended and Updated Tax Returns </a:t>
            </a:r>
          </a:p>
          <a:p>
            <a:r>
              <a:rPr lang="en-US" dirty="0"/>
              <a:t>Inconsistent tax data, Schedule H indicator or other mismatch </a:t>
            </a:r>
          </a:p>
          <a:p>
            <a:r>
              <a:rPr lang="en-US" dirty="0"/>
              <a:t>Handling these on a case-by-case basis; document decision</a:t>
            </a:r>
          </a:p>
        </p:txBody>
      </p:sp>
    </p:spTree>
    <p:extLst>
      <p:ext uri="{BB962C8B-B14F-4D97-AF65-F5344CB8AC3E}">
        <p14:creationId xmlns:p14="http://schemas.microsoft.com/office/powerpoint/2010/main" val="48863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E470-8836-F85B-74DC-BF680878137C}"/>
              </a:ext>
            </a:extLst>
          </p:cNvPr>
          <p:cNvSpPr>
            <a:spLocks noGrp="1"/>
          </p:cNvSpPr>
          <p:nvPr>
            <p:ph type="title"/>
          </p:nvPr>
        </p:nvSpPr>
        <p:spPr>
          <a:xfrm>
            <a:off x="457200" y="639793"/>
            <a:ext cx="10096500" cy="640367"/>
          </a:xfrm>
        </p:spPr>
        <p:txBody>
          <a:bodyPr/>
          <a:lstStyle/>
          <a:p>
            <a:r>
              <a:rPr lang="en-US" dirty="0"/>
              <a:t>ISIR Corrections</a:t>
            </a:r>
          </a:p>
        </p:txBody>
      </p:sp>
      <p:sp>
        <p:nvSpPr>
          <p:cNvPr id="7" name="Content Placeholder 6">
            <a:extLst>
              <a:ext uri="{FF2B5EF4-FFF2-40B4-BE49-F238E27FC236}">
                <a16:creationId xmlns:a16="http://schemas.microsoft.com/office/drawing/2014/main" id="{0F0B475A-D541-3114-0EDE-120A7153733B}"/>
              </a:ext>
            </a:extLst>
          </p:cNvPr>
          <p:cNvSpPr>
            <a:spLocks noGrp="1"/>
          </p:cNvSpPr>
          <p:nvPr>
            <p:ph idx="1"/>
          </p:nvPr>
        </p:nvSpPr>
        <p:spPr>
          <a:xfrm>
            <a:off x="457200" y="1444752"/>
            <a:ext cx="10096500" cy="4946903"/>
          </a:xfrm>
        </p:spPr>
        <p:txBody>
          <a:bodyPr>
            <a:normAutofit fontScale="92500" lnSpcReduction="10000"/>
          </a:bodyPr>
          <a:lstStyle/>
          <a:p>
            <a:pPr marL="0" indent="0">
              <a:buNone/>
            </a:pPr>
            <a:r>
              <a:rPr lang="en-US" dirty="0"/>
              <a:t>General -24-37</a:t>
            </a:r>
          </a:p>
          <a:p>
            <a:r>
              <a:rPr lang="en-US" dirty="0"/>
              <a:t>Students are now able to make corrections</a:t>
            </a:r>
          </a:p>
          <a:p>
            <a:r>
              <a:rPr lang="en-US" dirty="0"/>
              <a:t>16% of all records need a student correction (over 1 million)</a:t>
            </a:r>
          </a:p>
          <a:p>
            <a:pPr lvl="1"/>
            <a:r>
              <a:rPr lang="en-US" dirty="0"/>
              <a:t>The overwhelming majority of the required student corrections involve 6 issues</a:t>
            </a:r>
          </a:p>
          <a:p>
            <a:pPr lvl="1"/>
            <a:r>
              <a:rPr lang="en-US" dirty="0"/>
              <a:t>Four of these are that the form is missing:</a:t>
            </a:r>
          </a:p>
          <a:p>
            <a:pPr lvl="2"/>
            <a:r>
              <a:rPr lang="en-US" dirty="0"/>
              <a:t>Student signature</a:t>
            </a:r>
          </a:p>
          <a:p>
            <a:pPr lvl="2"/>
            <a:r>
              <a:rPr lang="en-US" dirty="0"/>
              <a:t>Parent’s signature</a:t>
            </a:r>
          </a:p>
          <a:p>
            <a:pPr lvl="2"/>
            <a:r>
              <a:rPr lang="en-US" dirty="0"/>
              <a:t>Consent and approval from the student to retrieve federal tax information (FTI)</a:t>
            </a:r>
          </a:p>
          <a:p>
            <a:pPr lvl="2"/>
            <a:r>
              <a:rPr lang="en-US" dirty="0"/>
              <a:t>Consent and approval from the parent to retrieve FTI</a:t>
            </a:r>
          </a:p>
          <a:p>
            <a:pPr lvl="1"/>
            <a:r>
              <a:rPr lang="en-US" dirty="0"/>
              <a:t>Two additional issues include dependent student’s choosing to only to be considered for eligibility for  Direct Unsubsidized Loans or making selections on the form that place them in a provisionally independent status at historically high rates. </a:t>
            </a:r>
          </a:p>
          <a:p>
            <a:r>
              <a:rPr lang="en-US" dirty="0"/>
              <a:t>Repossessing – 30% affected by a known processing error (over 2 million)</a:t>
            </a:r>
          </a:p>
          <a:p>
            <a:r>
              <a:rPr lang="en-US" dirty="0"/>
              <a:t>School will get corrected ISIRS for inconsistences due to education tax credits, AGI amended tax returns by May 1.</a:t>
            </a:r>
          </a:p>
          <a:p>
            <a:pPr lvl="1"/>
            <a:endParaRPr lang="en-US" dirty="0"/>
          </a:p>
        </p:txBody>
      </p:sp>
    </p:spTree>
    <p:extLst>
      <p:ext uri="{BB962C8B-B14F-4D97-AF65-F5344CB8AC3E}">
        <p14:creationId xmlns:p14="http://schemas.microsoft.com/office/powerpoint/2010/main" val="406967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0613-11F0-6D57-1FC5-4C4EC5D1D174}"/>
              </a:ext>
            </a:extLst>
          </p:cNvPr>
          <p:cNvSpPr>
            <a:spLocks noGrp="1"/>
          </p:cNvSpPr>
          <p:nvPr>
            <p:ph type="title"/>
          </p:nvPr>
        </p:nvSpPr>
        <p:spPr/>
        <p:txBody>
          <a:bodyPr/>
          <a:lstStyle/>
          <a:p>
            <a:r>
              <a:rPr lang="en-US" dirty="0"/>
              <a:t>When can schools correct ISIRS?</a:t>
            </a:r>
          </a:p>
        </p:txBody>
      </p:sp>
      <p:sp>
        <p:nvSpPr>
          <p:cNvPr id="3" name="Content Placeholder 2">
            <a:extLst>
              <a:ext uri="{FF2B5EF4-FFF2-40B4-BE49-F238E27FC236}">
                <a16:creationId xmlns:a16="http://schemas.microsoft.com/office/drawing/2014/main" id="{5AE8666C-7BD5-AD1A-747A-1A04539979F7}"/>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800" dirty="0"/>
              <a:t>Hopefully beginning May 1</a:t>
            </a:r>
          </a:p>
        </p:txBody>
      </p:sp>
    </p:spTree>
    <p:extLst>
      <p:ext uri="{BB962C8B-B14F-4D97-AF65-F5344CB8AC3E}">
        <p14:creationId xmlns:p14="http://schemas.microsoft.com/office/powerpoint/2010/main" val="357915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2" end="2"/>
                                            </p:txEl>
                                          </p:spTgt>
                                        </p:tgtEl>
                                        <p:attrNameLst>
                                          <p:attrName>ppt_x</p:attrName>
                                          <p:attrName>ppt_y</p:attrName>
                                        </p:attrNameLst>
                                      </p:cBhvr>
                                    </p:animMotion>
                                    <p:animRot by="1500000">
                                      <p:cBhvr>
                                        <p:cTn id="7" dur="125" fill="hold">
                                          <p:stCondLst>
                                            <p:cond delay="0"/>
                                          </p:stCondLst>
                                        </p:cTn>
                                        <p:tgtEl>
                                          <p:spTgt spid="3">
                                            <p:txEl>
                                              <p:pRg st="2" end="2"/>
                                            </p:txEl>
                                          </p:spTgt>
                                        </p:tgtEl>
                                        <p:attrNameLst>
                                          <p:attrName>r</p:attrName>
                                        </p:attrNameLst>
                                      </p:cBhvr>
                                    </p:animRot>
                                    <p:animRot by="-1500000">
                                      <p:cBhvr>
                                        <p:cTn id="8" dur="125" fill="hold">
                                          <p:stCondLst>
                                            <p:cond delay="125"/>
                                          </p:stCondLst>
                                        </p:cTn>
                                        <p:tgtEl>
                                          <p:spTgt spid="3">
                                            <p:txEl>
                                              <p:pRg st="2" end="2"/>
                                            </p:txEl>
                                          </p:spTgt>
                                        </p:tgtEl>
                                        <p:attrNameLst>
                                          <p:attrName>r</p:attrName>
                                        </p:attrNameLst>
                                      </p:cBhvr>
                                    </p:animRot>
                                    <p:animRot by="-1500000">
                                      <p:cBhvr>
                                        <p:cTn id="9" dur="125" fill="hold">
                                          <p:stCondLst>
                                            <p:cond delay="250"/>
                                          </p:stCondLst>
                                        </p:cTn>
                                        <p:tgtEl>
                                          <p:spTgt spid="3">
                                            <p:txEl>
                                              <p:pRg st="2" end="2"/>
                                            </p:txEl>
                                          </p:spTgt>
                                        </p:tgtEl>
                                        <p:attrNameLst>
                                          <p:attrName>r</p:attrName>
                                        </p:attrNameLst>
                                      </p:cBhvr>
                                    </p:animRot>
                                    <p:animRot by="1500000">
                                      <p:cBhvr>
                                        <p:cTn id="10"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9FD5-328D-72A1-DE1B-3A8F0824824E}"/>
              </a:ext>
            </a:extLst>
          </p:cNvPr>
          <p:cNvSpPr>
            <a:spLocks noGrp="1"/>
          </p:cNvSpPr>
          <p:nvPr>
            <p:ph type="title"/>
          </p:nvPr>
        </p:nvSpPr>
        <p:spPr>
          <a:xfrm>
            <a:off x="457200" y="639794"/>
            <a:ext cx="10096500" cy="662534"/>
          </a:xfrm>
        </p:spPr>
        <p:txBody>
          <a:bodyPr anchor="ctr">
            <a:normAutofit/>
          </a:bodyPr>
          <a:lstStyle/>
          <a:p>
            <a:r>
              <a:rPr lang="en-US" dirty="0"/>
              <a:t>Secretary Cardona’s Letter</a:t>
            </a:r>
          </a:p>
        </p:txBody>
      </p:sp>
      <p:sp>
        <p:nvSpPr>
          <p:cNvPr id="7" name="Content Placeholder 6">
            <a:extLst>
              <a:ext uri="{FF2B5EF4-FFF2-40B4-BE49-F238E27FC236}">
                <a16:creationId xmlns:a16="http://schemas.microsoft.com/office/drawing/2014/main" id="{B35396B6-FB5A-C7AF-790C-D2B425277A71}"/>
              </a:ext>
            </a:extLst>
          </p:cNvPr>
          <p:cNvSpPr>
            <a:spLocks noGrp="1"/>
          </p:cNvSpPr>
          <p:nvPr>
            <p:ph idx="1"/>
          </p:nvPr>
        </p:nvSpPr>
        <p:spPr>
          <a:xfrm>
            <a:off x="457200" y="1413164"/>
            <a:ext cx="10096500" cy="4621876"/>
          </a:xfrm>
        </p:spPr>
        <p:txBody>
          <a:bodyPr>
            <a:normAutofit lnSpcReduction="10000"/>
          </a:bodyPr>
          <a:lstStyle/>
          <a:p>
            <a:pPr marL="457200" lvl="1" indent="0">
              <a:buNone/>
            </a:pPr>
            <a:r>
              <a:rPr lang="en-US" dirty="0"/>
              <a:t>	Letter sent on Tuesday, April 9</a:t>
            </a:r>
          </a:p>
          <a:p>
            <a:pPr marL="457200" lvl="1" indent="0">
              <a:buNone/>
            </a:pPr>
            <a:endParaRPr lang="en-US" dirty="0"/>
          </a:p>
          <a:p>
            <a:pPr marL="457200" lvl="1" indent="0">
              <a:buNone/>
            </a:pPr>
            <a:r>
              <a:rPr lang="en-US" dirty="0"/>
              <a:t>	Sent to college presidents</a:t>
            </a:r>
          </a:p>
          <a:p>
            <a:pPr marL="457200" lvl="1" indent="0">
              <a:buNone/>
            </a:pPr>
            <a:endParaRPr lang="en-US" dirty="0"/>
          </a:p>
          <a:p>
            <a:pPr marL="457200" lvl="1" indent="0">
              <a:buNone/>
            </a:pPr>
            <a:r>
              <a:rPr lang="en-US" dirty="0"/>
              <a:t>	More than 7 million applications filed</a:t>
            </a:r>
          </a:p>
          <a:p>
            <a:pPr marL="457200" lvl="1" indent="0">
              <a:buNone/>
            </a:pPr>
            <a:endParaRPr lang="en-US" dirty="0"/>
          </a:p>
          <a:p>
            <a:pPr marL="457200" lvl="1" indent="0">
              <a:buNone/>
            </a:pPr>
            <a:r>
              <a:rPr lang="en-US" dirty="0"/>
              <a:t>	Students can now make corrections</a:t>
            </a:r>
          </a:p>
          <a:p>
            <a:pPr marL="457200" lvl="1" indent="0">
              <a:buNone/>
            </a:pPr>
            <a:endParaRPr lang="en-US" dirty="0"/>
          </a:p>
          <a:p>
            <a:pPr marL="457200" lvl="1" indent="0">
              <a:buNone/>
            </a:pPr>
            <a:r>
              <a:rPr lang="en-US" dirty="0"/>
              <a:t>	We’ve identified the errors and have fixed those errors</a:t>
            </a:r>
          </a:p>
          <a:p>
            <a:pPr marL="457200" lvl="1" indent="0">
              <a:buNone/>
            </a:pPr>
            <a:endParaRPr lang="en-US" dirty="0"/>
          </a:p>
          <a:p>
            <a:pPr marL="457200" lvl="1" indent="0">
              <a:buNone/>
            </a:pPr>
            <a:r>
              <a:rPr lang="en-US" dirty="0"/>
              <a:t>	Move forward in packaging</a:t>
            </a:r>
          </a:p>
          <a:p>
            <a:pPr marL="457200" lvl="1" indent="0">
              <a:buNone/>
            </a:pPr>
            <a:endParaRPr lang="en-US" dirty="0"/>
          </a:p>
          <a:p>
            <a:pPr marL="457200" lvl="1" indent="0">
              <a:buNone/>
            </a:pPr>
            <a:r>
              <a:rPr lang="en-US" dirty="0"/>
              <a:t>	We’ve suspended program reviews, reduced verification, and moved back GE reporting</a:t>
            </a:r>
          </a:p>
          <a:p>
            <a:pPr marL="457200" lvl="1" indent="0">
              <a:buNone/>
            </a:pPr>
            <a:endParaRPr lang="en-US" dirty="0"/>
          </a:p>
          <a:p>
            <a:pPr marL="457200" lvl="1" indent="0">
              <a:buNone/>
            </a:pPr>
            <a:endParaRPr lang="en-US" dirty="0"/>
          </a:p>
        </p:txBody>
      </p:sp>
      <p:pic>
        <p:nvPicPr>
          <p:cNvPr id="13" name="Graphic 12" descr="Open envelope with solid fill">
            <a:extLst>
              <a:ext uri="{FF2B5EF4-FFF2-40B4-BE49-F238E27FC236}">
                <a16:creationId xmlns:a16="http://schemas.microsoft.com/office/drawing/2014/main" id="{78E5A7F1-8727-B237-BB5B-D416DFB17BC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296" y="1402773"/>
            <a:ext cx="457200" cy="457200"/>
          </a:xfrm>
          <a:prstGeom prst="rect">
            <a:avLst/>
          </a:prstGeom>
        </p:spPr>
      </p:pic>
      <p:pic>
        <p:nvPicPr>
          <p:cNvPr id="15" name="Graphic 14" descr="Lecturer with solid fill">
            <a:extLst>
              <a:ext uri="{FF2B5EF4-FFF2-40B4-BE49-F238E27FC236}">
                <a16:creationId xmlns:a16="http://schemas.microsoft.com/office/drawing/2014/main" id="{2C8FC2A7-1097-3BBF-7ADE-8E7763DF57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2296" y="2044941"/>
            <a:ext cx="457200" cy="457200"/>
          </a:xfrm>
          <a:prstGeom prst="rect">
            <a:avLst/>
          </a:prstGeom>
        </p:spPr>
      </p:pic>
      <p:pic>
        <p:nvPicPr>
          <p:cNvPr id="17" name="Graphic 16" descr="Continuous Improvement with solid fill">
            <a:extLst>
              <a:ext uri="{FF2B5EF4-FFF2-40B4-BE49-F238E27FC236}">
                <a16:creationId xmlns:a16="http://schemas.microsoft.com/office/drawing/2014/main" id="{0882CE3D-B0BA-DCAC-6278-7FF8D16C491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296" y="2664711"/>
            <a:ext cx="457200" cy="457200"/>
          </a:xfrm>
          <a:prstGeom prst="rect">
            <a:avLst/>
          </a:prstGeom>
        </p:spPr>
      </p:pic>
      <p:pic>
        <p:nvPicPr>
          <p:cNvPr id="19" name="Graphic 18" descr="Schoolhouse with solid fill">
            <a:extLst>
              <a:ext uri="{FF2B5EF4-FFF2-40B4-BE49-F238E27FC236}">
                <a16:creationId xmlns:a16="http://schemas.microsoft.com/office/drawing/2014/main" id="{84AA46B1-0255-7187-A7F9-5BD0CB5530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296" y="3339575"/>
            <a:ext cx="457200" cy="457200"/>
          </a:xfrm>
          <a:prstGeom prst="rect">
            <a:avLst/>
          </a:prstGeom>
        </p:spPr>
      </p:pic>
      <p:pic>
        <p:nvPicPr>
          <p:cNvPr id="21" name="Graphic 20" descr="Badge Unfollow with solid fill">
            <a:extLst>
              <a:ext uri="{FF2B5EF4-FFF2-40B4-BE49-F238E27FC236}">
                <a16:creationId xmlns:a16="http://schemas.microsoft.com/office/drawing/2014/main" id="{A678EDA0-F0B9-F2B6-FC46-1B3FA05F15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2296" y="4009965"/>
            <a:ext cx="457200" cy="457200"/>
          </a:xfrm>
          <a:prstGeom prst="rect">
            <a:avLst/>
          </a:prstGeom>
        </p:spPr>
      </p:pic>
      <p:pic>
        <p:nvPicPr>
          <p:cNvPr id="23" name="Graphic 22" descr="Email with solid fill">
            <a:extLst>
              <a:ext uri="{FF2B5EF4-FFF2-40B4-BE49-F238E27FC236}">
                <a16:creationId xmlns:a16="http://schemas.microsoft.com/office/drawing/2014/main" id="{FDDBEBEF-EDD1-C6EA-329B-8E89B59C634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2296" y="4680355"/>
            <a:ext cx="457200" cy="457200"/>
          </a:xfrm>
          <a:prstGeom prst="rect">
            <a:avLst/>
          </a:prstGeom>
        </p:spPr>
      </p:pic>
      <p:pic>
        <p:nvPicPr>
          <p:cNvPr id="25" name="Graphic 24" descr="Monthly calendar with solid fill">
            <a:extLst>
              <a:ext uri="{FF2B5EF4-FFF2-40B4-BE49-F238E27FC236}">
                <a16:creationId xmlns:a16="http://schemas.microsoft.com/office/drawing/2014/main" id="{DE846C4B-A53F-C66E-64BF-C5EF7582898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2296" y="5350745"/>
            <a:ext cx="457200" cy="457200"/>
          </a:xfrm>
          <a:prstGeom prst="rect">
            <a:avLst/>
          </a:prstGeom>
        </p:spPr>
      </p:pic>
    </p:spTree>
    <p:extLst>
      <p:ext uri="{BB962C8B-B14F-4D97-AF65-F5344CB8AC3E}">
        <p14:creationId xmlns:p14="http://schemas.microsoft.com/office/powerpoint/2010/main" val="63362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C100-505F-03CB-9D54-27806AED34B8}"/>
              </a:ext>
            </a:extLst>
          </p:cNvPr>
          <p:cNvSpPr>
            <a:spLocks noGrp="1"/>
          </p:cNvSpPr>
          <p:nvPr>
            <p:ph type="title"/>
          </p:nvPr>
        </p:nvSpPr>
        <p:spPr/>
        <p:txBody>
          <a:bodyPr/>
          <a:lstStyle/>
          <a:p>
            <a:r>
              <a:rPr lang="en-US" dirty="0"/>
              <a:t>INDIVIDUALS WITHOUT AN SSN</a:t>
            </a:r>
          </a:p>
        </p:txBody>
      </p:sp>
      <p:sp>
        <p:nvSpPr>
          <p:cNvPr id="3" name="Content Placeholder 2">
            <a:extLst>
              <a:ext uri="{FF2B5EF4-FFF2-40B4-BE49-F238E27FC236}">
                <a16:creationId xmlns:a16="http://schemas.microsoft.com/office/drawing/2014/main" id="{45D666E1-EA5C-929C-30F0-4D17A39D1867}"/>
              </a:ext>
            </a:extLst>
          </p:cNvPr>
          <p:cNvSpPr>
            <a:spLocks noGrp="1"/>
          </p:cNvSpPr>
          <p:nvPr>
            <p:ph idx="1"/>
          </p:nvPr>
        </p:nvSpPr>
        <p:spPr/>
        <p:txBody>
          <a:bodyPr>
            <a:normAutofit/>
          </a:bodyPr>
          <a:lstStyle/>
          <a:p>
            <a:pPr marL="0" indent="0">
              <a:buNone/>
            </a:pPr>
            <a:r>
              <a:rPr lang="en-US" dirty="0"/>
              <a:t>GENERAL-24-19</a:t>
            </a:r>
          </a:p>
          <a:p>
            <a:pPr marL="0" indent="0">
              <a:buNone/>
            </a:pPr>
            <a:r>
              <a:rPr lang="en-US" dirty="0"/>
              <a:t>Some fixes in place</a:t>
            </a:r>
          </a:p>
          <a:p>
            <a:pPr lvl="1"/>
            <a:r>
              <a:rPr lang="en-US" dirty="0"/>
              <a:t>Recommend the student start the application and invite the parent to contribute </a:t>
            </a:r>
          </a:p>
          <a:p>
            <a:pPr lvl="1"/>
            <a:r>
              <a:rPr lang="en-US" dirty="0"/>
              <a:t>Parents with no SSNs were receiving errors – “unauthorized to act on behalf of the student since they already have a 24-25 FAFSA form”</a:t>
            </a:r>
          </a:p>
          <a:p>
            <a:pPr marL="0" indent="0">
              <a:buNone/>
            </a:pPr>
            <a:r>
              <a:rPr lang="en-US" dirty="0"/>
              <a:t>Other issues</a:t>
            </a:r>
          </a:p>
          <a:p>
            <a:pPr lvl="1"/>
            <a:r>
              <a:rPr lang="en-US" sz="1600" dirty="0"/>
              <a:t>All users must manually enter their FTI</a:t>
            </a:r>
          </a:p>
          <a:p>
            <a:pPr lvl="1"/>
            <a:r>
              <a:rPr lang="en-US" sz="1600" dirty="0"/>
              <a:t> If PII is mismatched, applicants and contributors get errors </a:t>
            </a:r>
          </a:p>
        </p:txBody>
      </p:sp>
    </p:spTree>
    <p:extLst>
      <p:ext uri="{BB962C8B-B14F-4D97-AF65-F5344CB8AC3E}">
        <p14:creationId xmlns:p14="http://schemas.microsoft.com/office/powerpoint/2010/main" val="3298839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546027" y="1790700"/>
            <a:ext cx="5607373" cy="3951242"/>
          </a:xfrm>
          <a:prstGeom prst="rect">
            <a:avLst/>
          </a:prstGeom>
        </p:spPr>
      </p:pic>
    </p:spTree>
    <p:extLst>
      <p:ext uri="{BB962C8B-B14F-4D97-AF65-F5344CB8AC3E}">
        <p14:creationId xmlns:p14="http://schemas.microsoft.com/office/powerpoint/2010/main" val="1831188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7200" b="1" dirty="0"/>
          </a:p>
          <a:p>
            <a:pPr marL="0" indent="0" algn="ctr">
              <a:buNone/>
            </a:pPr>
            <a:r>
              <a:rPr lang="en-US" sz="7200" b="1" dirty="0">
                <a:solidFill>
                  <a:schemeClr val="accent6"/>
                </a:solidFill>
              </a:rPr>
              <a:t>Questions?</a:t>
            </a:r>
          </a:p>
        </p:txBody>
      </p:sp>
    </p:spTree>
    <p:extLst>
      <p:ext uri="{BB962C8B-B14F-4D97-AF65-F5344CB8AC3E}">
        <p14:creationId xmlns:p14="http://schemas.microsoft.com/office/powerpoint/2010/main" val="422866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B22A-F2FC-8E34-0875-3580942B5B54}"/>
              </a:ext>
            </a:extLst>
          </p:cNvPr>
          <p:cNvSpPr>
            <a:spLocks noGrp="1"/>
          </p:cNvSpPr>
          <p:nvPr>
            <p:ph type="title"/>
          </p:nvPr>
        </p:nvSpPr>
        <p:spPr>
          <a:xfrm>
            <a:off x="457200" y="639793"/>
            <a:ext cx="10698480" cy="1150907"/>
          </a:xfrm>
        </p:spPr>
        <p:txBody>
          <a:bodyPr/>
          <a:lstStyle/>
          <a:p>
            <a:r>
              <a:rPr lang="en-US" dirty="0"/>
              <a:t>FAFSA Simplification Act – What does this mean?</a:t>
            </a:r>
          </a:p>
        </p:txBody>
      </p:sp>
      <p:graphicFrame>
        <p:nvGraphicFramePr>
          <p:cNvPr id="4" name="Content Placeholder 2">
            <a:extLst>
              <a:ext uri="{FF2B5EF4-FFF2-40B4-BE49-F238E27FC236}">
                <a16:creationId xmlns:a16="http://schemas.microsoft.com/office/drawing/2014/main" id="{A3122AD1-7366-04FB-F792-AE55E060A1B0}"/>
              </a:ext>
            </a:extLst>
          </p:cNvPr>
          <p:cNvGraphicFramePr>
            <a:graphicFrameLocks noGrp="1"/>
          </p:cNvGraphicFramePr>
          <p:nvPr>
            <p:ph idx="1"/>
            <p:extLst>
              <p:ext uri="{D42A27DB-BD31-4B8C-83A1-F6EECF244321}">
                <p14:modId xmlns:p14="http://schemas.microsoft.com/office/powerpoint/2010/main" val="931857536"/>
              </p:ext>
            </p:extLst>
          </p:nvPr>
        </p:nvGraphicFramePr>
        <p:xfrm>
          <a:off x="457200" y="1825625"/>
          <a:ext cx="100965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18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16A2-E33F-DBBA-A924-BE8027826E19}"/>
              </a:ext>
            </a:extLst>
          </p:cNvPr>
          <p:cNvSpPr>
            <a:spLocks noGrp="1"/>
          </p:cNvSpPr>
          <p:nvPr>
            <p:ph type="title"/>
          </p:nvPr>
        </p:nvSpPr>
        <p:spPr/>
        <p:txBody>
          <a:bodyPr/>
          <a:lstStyle/>
          <a:p>
            <a:r>
              <a:rPr lang="en-US" sz="4000" dirty="0"/>
              <a:t>Six FAFSA Improvements</a:t>
            </a:r>
            <a:endParaRPr lang="en-US" dirty="0"/>
          </a:p>
        </p:txBody>
      </p:sp>
      <p:sp>
        <p:nvSpPr>
          <p:cNvPr id="3" name="Content Placeholder 2">
            <a:extLst>
              <a:ext uri="{FF2B5EF4-FFF2-40B4-BE49-F238E27FC236}">
                <a16:creationId xmlns:a16="http://schemas.microsoft.com/office/drawing/2014/main" id="{DF8D4AAC-82F4-14B7-89EA-9E7DC1BC1AF2}"/>
              </a:ext>
            </a:extLst>
          </p:cNvPr>
          <p:cNvSpPr>
            <a:spLocks noGrp="1"/>
          </p:cNvSpPr>
          <p:nvPr>
            <p:ph idx="1"/>
          </p:nvPr>
        </p:nvSpPr>
        <p:spPr/>
        <p:txBody>
          <a:bodyPr/>
          <a:lstStyle/>
          <a:p>
            <a:pPr marL="342900" indent="-342900">
              <a:buFont typeface="Arial" panose="020B0604020202020204" pitchFamily="34" charset="0"/>
              <a:buChar char="•"/>
            </a:pPr>
            <a:r>
              <a:rPr lang="en-US" sz="2800" dirty="0">
                <a:solidFill>
                  <a:schemeClr val="bg1"/>
                </a:solidFill>
              </a:rPr>
              <a:t>Expanded Pell Grant Eligibility</a:t>
            </a:r>
          </a:p>
          <a:p>
            <a:pPr marL="342900" indent="-342900">
              <a:buFont typeface="Arial" panose="020B0604020202020204" pitchFamily="34" charset="0"/>
              <a:buChar char="•"/>
            </a:pPr>
            <a:r>
              <a:rPr lang="en-US" sz="2800" dirty="0">
                <a:solidFill>
                  <a:schemeClr val="bg1"/>
                </a:solidFill>
              </a:rPr>
              <a:t>FSA IDs for Those Without Social Security Numbers</a:t>
            </a:r>
          </a:p>
          <a:p>
            <a:pPr marL="342900" indent="-342900">
              <a:buFont typeface="Arial" panose="020B0604020202020204" pitchFamily="34" charset="0"/>
              <a:buChar char="•"/>
            </a:pPr>
            <a:r>
              <a:rPr lang="en-US" sz="2800" dirty="0">
                <a:solidFill>
                  <a:schemeClr val="bg1"/>
                </a:solidFill>
              </a:rPr>
              <a:t>Mandates Dept of Ed. to use Data Direct from IRS</a:t>
            </a:r>
          </a:p>
          <a:p>
            <a:pPr marL="342900" indent="-342900">
              <a:buFont typeface="Arial" panose="020B0604020202020204" pitchFamily="34" charset="0"/>
              <a:buChar char="•"/>
            </a:pPr>
            <a:r>
              <a:rPr lang="en-US" sz="2800" dirty="0">
                <a:solidFill>
                  <a:schemeClr val="bg1"/>
                </a:solidFill>
              </a:rPr>
              <a:t>Verification May be Reduced</a:t>
            </a:r>
          </a:p>
          <a:p>
            <a:pPr marL="342900" indent="-342900">
              <a:buFont typeface="Arial" panose="020B0604020202020204" pitchFamily="34" charset="0"/>
              <a:buChar char="•"/>
            </a:pPr>
            <a:r>
              <a:rPr lang="en-US" sz="2800" dirty="0">
                <a:solidFill>
                  <a:schemeClr val="bg1"/>
                </a:solidFill>
              </a:rPr>
              <a:t>Upfront Option for Provisional Independent Students</a:t>
            </a:r>
          </a:p>
          <a:p>
            <a:pPr marL="342900" indent="-342900">
              <a:buFont typeface="Arial" panose="020B0604020202020204" pitchFamily="34" charset="0"/>
              <a:buChar char="•"/>
            </a:pPr>
            <a:r>
              <a:rPr lang="en-US" sz="2800" dirty="0">
                <a:solidFill>
                  <a:schemeClr val="bg1"/>
                </a:solidFill>
              </a:rPr>
              <a:t>Ability to List up to 20 Colleges</a:t>
            </a:r>
          </a:p>
          <a:p>
            <a:endParaRPr lang="en-US" dirty="0"/>
          </a:p>
        </p:txBody>
      </p:sp>
    </p:spTree>
    <p:extLst>
      <p:ext uri="{BB962C8B-B14F-4D97-AF65-F5344CB8AC3E}">
        <p14:creationId xmlns:p14="http://schemas.microsoft.com/office/powerpoint/2010/main" val="232553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B7EE-779D-E928-D0D8-5939FF1DAD99}"/>
              </a:ext>
            </a:extLst>
          </p:cNvPr>
          <p:cNvSpPr>
            <a:spLocks noGrp="1"/>
          </p:cNvSpPr>
          <p:nvPr>
            <p:ph type="title"/>
          </p:nvPr>
        </p:nvSpPr>
        <p:spPr/>
        <p:txBody>
          <a:bodyPr/>
          <a:lstStyle/>
          <a:p>
            <a:r>
              <a:rPr lang="en-US" sz="4000" dirty="0"/>
              <a:t>What can our Students/Families do First?</a:t>
            </a:r>
            <a:endParaRPr lang="en-US" dirty="0"/>
          </a:p>
        </p:txBody>
      </p:sp>
      <p:sp>
        <p:nvSpPr>
          <p:cNvPr id="3" name="Content Placeholder 2">
            <a:extLst>
              <a:ext uri="{FF2B5EF4-FFF2-40B4-BE49-F238E27FC236}">
                <a16:creationId xmlns:a16="http://schemas.microsoft.com/office/drawing/2014/main" id="{C50F864D-CCC9-B136-1400-721F723BFBD9}"/>
              </a:ext>
            </a:extLst>
          </p:cNvPr>
          <p:cNvSpPr>
            <a:spLocks noGrp="1"/>
          </p:cNvSpPr>
          <p:nvPr>
            <p:ph idx="1"/>
          </p:nvPr>
        </p:nvSpPr>
        <p:spPr/>
        <p:txBody>
          <a:bodyPr>
            <a:normAutofit fontScale="92500" lnSpcReduction="10000"/>
          </a:bodyPr>
          <a:lstStyle/>
          <a:p>
            <a:r>
              <a:rPr lang="en-US" sz="3500" dirty="0"/>
              <a:t>Students and parents (contributors) create an FSA ID</a:t>
            </a:r>
          </a:p>
          <a:p>
            <a:pPr marL="1142980" lvl="1" indent="-342900" algn="l">
              <a:buFont typeface="Arial" panose="020B0604020202020204" pitchFamily="34" charset="0"/>
              <a:buChar char="•"/>
            </a:pPr>
            <a:r>
              <a:rPr lang="en-US" sz="2800" dirty="0"/>
              <a:t>Must have a valid, verified working email</a:t>
            </a:r>
          </a:p>
          <a:p>
            <a:pPr marL="1142980" lvl="1" indent="-342900" algn="l">
              <a:buFont typeface="Arial" panose="020B0604020202020204" pitchFamily="34" charset="0"/>
              <a:buChar char="•"/>
            </a:pPr>
            <a:r>
              <a:rPr lang="en-US" sz="2800" dirty="0"/>
              <a:t>Allow 3-5 business days</a:t>
            </a:r>
          </a:p>
          <a:p>
            <a:pPr marL="1142980" lvl="1" indent="-342900" algn="l">
              <a:buFont typeface="Arial" panose="020B0604020202020204" pitchFamily="34" charset="0"/>
              <a:buChar char="•"/>
            </a:pPr>
            <a:r>
              <a:rPr lang="en-US" sz="2800" dirty="0"/>
              <a:t>Multi-Factor Authentication (text/email code each time)</a:t>
            </a:r>
          </a:p>
          <a:p>
            <a:pPr marL="1142980" lvl="1" indent="-342900" algn="l">
              <a:buFont typeface="Arial" panose="020B0604020202020204" pitchFamily="34" charset="0"/>
              <a:buChar char="•"/>
            </a:pPr>
            <a:r>
              <a:rPr lang="en-US" sz="2800" dirty="0"/>
              <a:t>Situations where both parents will need an FSA ID</a:t>
            </a:r>
          </a:p>
          <a:p>
            <a:pPr marL="1142980" lvl="1" indent="-342900" algn="l">
              <a:buFont typeface="Arial" panose="020B0604020202020204" pitchFamily="34" charset="0"/>
              <a:buChar char="•"/>
            </a:pPr>
            <a:r>
              <a:rPr lang="en-US" sz="2800" dirty="0"/>
              <a:t>Undocumented parents can now create an FSA ID using ITIN </a:t>
            </a:r>
          </a:p>
          <a:p>
            <a:pPr marL="1600169" lvl="2" indent="-342900" algn="l">
              <a:buFont typeface="Courier New" panose="02070309020205020404" pitchFamily="49" charset="0"/>
              <a:buChar char="o"/>
            </a:pPr>
            <a:r>
              <a:rPr lang="en-US" sz="2800" dirty="0"/>
              <a:t>Transunion knowledge-based identity verification system </a:t>
            </a:r>
          </a:p>
          <a:p>
            <a:pPr marL="1600169" lvl="2" indent="-342900" algn="l">
              <a:buFont typeface="Courier New" panose="02070309020205020404" pitchFamily="49" charset="0"/>
              <a:buChar char="o"/>
            </a:pPr>
            <a:r>
              <a:rPr lang="en-US" sz="2800" dirty="0"/>
              <a:t>ITIN:  Individual Tax Identification Number</a:t>
            </a:r>
          </a:p>
          <a:p>
            <a:pPr marL="0" indent="0">
              <a:buNone/>
            </a:pPr>
            <a:endParaRPr lang="en-US" dirty="0"/>
          </a:p>
        </p:txBody>
      </p:sp>
    </p:spTree>
    <p:extLst>
      <p:ext uri="{BB962C8B-B14F-4D97-AF65-F5344CB8AC3E}">
        <p14:creationId xmlns:p14="http://schemas.microsoft.com/office/powerpoint/2010/main" val="108189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FF2A-71B2-E2E2-BC7F-6D1334D68134}"/>
              </a:ext>
            </a:extLst>
          </p:cNvPr>
          <p:cNvSpPr>
            <a:spLocks noGrp="1"/>
          </p:cNvSpPr>
          <p:nvPr>
            <p:ph type="title"/>
          </p:nvPr>
        </p:nvSpPr>
        <p:spPr/>
        <p:txBody>
          <a:bodyPr/>
          <a:lstStyle/>
          <a:p>
            <a:r>
              <a:rPr lang="en-US" dirty="0"/>
              <a:t>Why do I need an FSA ID?</a:t>
            </a:r>
          </a:p>
        </p:txBody>
      </p:sp>
      <p:sp>
        <p:nvSpPr>
          <p:cNvPr id="3" name="Content Placeholder 2">
            <a:extLst>
              <a:ext uri="{FF2B5EF4-FFF2-40B4-BE49-F238E27FC236}">
                <a16:creationId xmlns:a16="http://schemas.microsoft.com/office/drawing/2014/main" id="{0D53505B-E8D0-B55A-FE22-879AA457B04D}"/>
              </a:ext>
            </a:extLst>
          </p:cNvPr>
          <p:cNvSpPr>
            <a:spLocks noGrp="1"/>
          </p:cNvSpPr>
          <p:nvPr>
            <p:ph idx="1"/>
          </p:nvPr>
        </p:nvSpPr>
        <p:spPr/>
        <p:txBody>
          <a:bodyPr>
            <a:normAutofit fontScale="92500" lnSpcReduction="10000"/>
          </a:bodyPr>
          <a:lstStyle/>
          <a:p>
            <a:pPr marL="1257280" lvl="1" indent="-457200" algn="l">
              <a:buFont typeface="Arial" panose="020B0604020202020204" pitchFamily="34" charset="0"/>
              <a:buChar char="•"/>
            </a:pPr>
            <a:r>
              <a:rPr lang="en-US" sz="2800" dirty="0"/>
              <a:t>Signature page is no longer available</a:t>
            </a:r>
          </a:p>
          <a:p>
            <a:pPr marL="1257280" lvl="1" indent="-457200">
              <a:buFont typeface="Arial" panose="020B0604020202020204" pitchFamily="34" charset="0"/>
              <a:buChar char="•"/>
            </a:pPr>
            <a:r>
              <a:rPr lang="en-US" sz="2800" dirty="0"/>
              <a:t>Needed to:  </a:t>
            </a:r>
          </a:p>
          <a:p>
            <a:pPr marL="2628880" lvl="4" indent="-457200">
              <a:buFont typeface="Wingdings" panose="05000000000000000000" pitchFamily="2" charset="2"/>
              <a:buChar char="ü"/>
            </a:pPr>
            <a:r>
              <a:rPr lang="en-US" sz="2800" dirty="0"/>
              <a:t>Provide Data </a:t>
            </a:r>
          </a:p>
          <a:p>
            <a:pPr marL="2628880" lvl="4" indent="-457200">
              <a:buFont typeface="Wingdings" panose="05000000000000000000" pitchFamily="2" charset="2"/>
              <a:buChar char="ü"/>
            </a:pPr>
            <a:r>
              <a:rPr lang="en-US" sz="2800" dirty="0"/>
              <a:t>Sign</a:t>
            </a:r>
          </a:p>
          <a:p>
            <a:pPr marL="2628880" lvl="4" indent="-457200">
              <a:buFont typeface="Wingdings" panose="05000000000000000000" pitchFamily="2" charset="2"/>
              <a:buChar char="ü"/>
            </a:pPr>
            <a:r>
              <a:rPr lang="en-US" sz="2800" dirty="0"/>
              <a:t>Make Corrections</a:t>
            </a:r>
          </a:p>
          <a:p>
            <a:pPr marL="2171680" lvl="4"/>
            <a:endParaRPr lang="en-US" sz="2800" dirty="0"/>
          </a:p>
          <a:p>
            <a:pPr marL="1257280" lvl="1" indent="-457200" algn="l">
              <a:buFont typeface="Arial" panose="020B0604020202020204" pitchFamily="34" charset="0"/>
              <a:buChar char="•"/>
            </a:pPr>
            <a:r>
              <a:rPr lang="en-US" sz="2800" dirty="0"/>
              <a:t>If any contributor on the FAFSA is unable to successfully set up an FSA ID, ALL contributors (student, parent, etc.) will have to file the paper FAFSA (8 weeks vs 4-5 business days)</a:t>
            </a:r>
          </a:p>
          <a:p>
            <a:endParaRPr lang="en-US" dirty="0"/>
          </a:p>
        </p:txBody>
      </p:sp>
    </p:spTree>
    <p:extLst>
      <p:ext uri="{BB962C8B-B14F-4D97-AF65-F5344CB8AC3E}">
        <p14:creationId xmlns:p14="http://schemas.microsoft.com/office/powerpoint/2010/main" val="226482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E3D9-49F1-F58D-3F95-BC999A396456}"/>
              </a:ext>
            </a:extLst>
          </p:cNvPr>
          <p:cNvSpPr>
            <a:spLocks noGrp="1"/>
          </p:cNvSpPr>
          <p:nvPr>
            <p:ph type="title"/>
          </p:nvPr>
        </p:nvSpPr>
        <p:spPr/>
        <p:txBody>
          <a:bodyPr/>
          <a:lstStyle/>
          <a:p>
            <a:r>
              <a:rPr lang="en-US" dirty="0"/>
              <a:t>Studentaid.gov</a:t>
            </a:r>
          </a:p>
        </p:txBody>
      </p:sp>
      <p:pic>
        <p:nvPicPr>
          <p:cNvPr id="4" name="Content Placeholder 3">
            <a:extLst>
              <a:ext uri="{FF2B5EF4-FFF2-40B4-BE49-F238E27FC236}">
                <a16:creationId xmlns:a16="http://schemas.microsoft.com/office/drawing/2014/main" id="{4F3EE938-CC1E-DFC0-D9C4-F183A476A143}"/>
              </a:ext>
            </a:extLst>
          </p:cNvPr>
          <p:cNvPicPr>
            <a:picLocks noGrp="1" noChangeAspect="1"/>
          </p:cNvPicPr>
          <p:nvPr>
            <p:ph idx="1"/>
          </p:nvPr>
        </p:nvPicPr>
        <p:blipFill>
          <a:blip r:embed="rId2"/>
          <a:stretch>
            <a:fillRect/>
          </a:stretch>
        </p:blipFill>
        <p:spPr>
          <a:xfrm>
            <a:off x="302086" y="1790700"/>
            <a:ext cx="5389418" cy="3660807"/>
          </a:xfrm>
          <a:prstGeom prst="rect">
            <a:avLst/>
          </a:prstGeom>
        </p:spPr>
      </p:pic>
      <p:pic>
        <p:nvPicPr>
          <p:cNvPr id="5" name="Picture 4">
            <a:extLst>
              <a:ext uri="{FF2B5EF4-FFF2-40B4-BE49-F238E27FC236}">
                <a16:creationId xmlns:a16="http://schemas.microsoft.com/office/drawing/2014/main" id="{BF2E4048-3B6A-3D27-0430-905A2FF53E41}"/>
              </a:ext>
            </a:extLst>
          </p:cNvPr>
          <p:cNvPicPr>
            <a:picLocks noChangeAspect="1"/>
          </p:cNvPicPr>
          <p:nvPr/>
        </p:nvPicPr>
        <p:blipFill>
          <a:blip r:embed="rId3"/>
          <a:stretch>
            <a:fillRect/>
          </a:stretch>
        </p:blipFill>
        <p:spPr>
          <a:xfrm>
            <a:off x="5846618" y="1790700"/>
            <a:ext cx="5960169" cy="3587756"/>
          </a:xfrm>
          <a:prstGeom prst="rect">
            <a:avLst/>
          </a:prstGeom>
        </p:spPr>
      </p:pic>
    </p:spTree>
    <p:extLst>
      <p:ext uri="{BB962C8B-B14F-4D97-AF65-F5344CB8AC3E}">
        <p14:creationId xmlns:p14="http://schemas.microsoft.com/office/powerpoint/2010/main" val="426834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6E50-F1AD-B9F5-F9D6-74E944D56C38}"/>
              </a:ext>
            </a:extLst>
          </p:cNvPr>
          <p:cNvSpPr>
            <a:spLocks noGrp="1"/>
          </p:cNvSpPr>
          <p:nvPr>
            <p:ph type="title"/>
          </p:nvPr>
        </p:nvSpPr>
        <p:spPr/>
        <p:txBody>
          <a:bodyPr/>
          <a:lstStyle/>
          <a:p>
            <a:r>
              <a:rPr lang="en-US" dirty="0"/>
              <a:t>Who needs an FSA ID?</a:t>
            </a:r>
          </a:p>
        </p:txBody>
      </p:sp>
      <p:sp>
        <p:nvSpPr>
          <p:cNvPr id="3" name="Content Placeholder 2">
            <a:extLst>
              <a:ext uri="{FF2B5EF4-FFF2-40B4-BE49-F238E27FC236}">
                <a16:creationId xmlns:a16="http://schemas.microsoft.com/office/drawing/2014/main" id="{009D1B38-F3D5-868B-597C-7C9E58002F99}"/>
              </a:ext>
            </a:extLst>
          </p:cNvPr>
          <p:cNvSpPr>
            <a:spLocks noGrp="1"/>
          </p:cNvSpPr>
          <p:nvPr>
            <p:ph idx="1"/>
          </p:nvPr>
        </p:nvSpPr>
        <p:spPr>
          <a:xfrm>
            <a:off x="457200" y="1825624"/>
            <a:ext cx="10341864" cy="4191127"/>
          </a:xfrm>
        </p:spPr>
        <p:txBody>
          <a:bodyPr>
            <a:normAutofit fontScale="77500" lnSpcReduction="20000"/>
          </a:bodyPr>
          <a:lstStyle/>
          <a:p>
            <a:r>
              <a:rPr lang="en-US" b="1" dirty="0"/>
              <a:t>INDEPENDENT STUDENTS </a:t>
            </a:r>
            <a:r>
              <a:rPr lang="en-US" dirty="0" err="1"/>
              <a:t>STUDENTS</a:t>
            </a:r>
            <a:r>
              <a:rPr lang="en-US" dirty="0"/>
              <a:t>:</a:t>
            </a:r>
          </a:p>
          <a:p>
            <a:pPr marL="742950" lvl="1" indent="-285750">
              <a:buFont typeface="Arial" panose="020B0604020202020204" pitchFamily="34" charset="0"/>
              <a:buChar char="•"/>
            </a:pPr>
            <a:r>
              <a:rPr lang="en-US" dirty="0"/>
              <a:t>Student</a:t>
            </a:r>
          </a:p>
          <a:p>
            <a:pPr marL="742950" lvl="1" indent="-285750">
              <a:buFont typeface="Arial" panose="020B0604020202020204" pitchFamily="34" charset="0"/>
              <a:buChar char="•"/>
            </a:pPr>
            <a:r>
              <a:rPr lang="en-US" dirty="0"/>
              <a:t>Student’s Spouse (if married)</a:t>
            </a:r>
          </a:p>
          <a:p>
            <a:pPr marL="742950" lvl="1" indent="-285750">
              <a:buFont typeface="Arial" panose="020B0604020202020204" pitchFamily="34" charset="0"/>
              <a:buChar char="•"/>
            </a:pPr>
            <a:endParaRPr lang="en-US" dirty="0"/>
          </a:p>
          <a:p>
            <a:r>
              <a:rPr lang="en-US" b="1" dirty="0"/>
              <a:t>DEPENDENT STUDENTS</a:t>
            </a:r>
          </a:p>
          <a:p>
            <a:pPr marL="742950" lvl="1" indent="-285750">
              <a:buFont typeface="Arial" panose="020B0604020202020204" pitchFamily="34" charset="0"/>
              <a:buChar char="•"/>
            </a:pPr>
            <a:r>
              <a:rPr lang="en-US" dirty="0"/>
              <a:t>Student</a:t>
            </a:r>
          </a:p>
          <a:p>
            <a:pPr marL="742950" lvl="1" indent="-285750">
              <a:buFont typeface="Arial" panose="020B0604020202020204" pitchFamily="34" charset="0"/>
              <a:buChar char="•"/>
            </a:pPr>
            <a:r>
              <a:rPr lang="en-US" dirty="0"/>
              <a:t>Parent and or Spouse/Stepparent</a:t>
            </a:r>
          </a:p>
          <a:p>
            <a:pPr marL="1200150" lvl="2" indent="-285750">
              <a:buFont typeface="Wingdings" panose="05000000000000000000" pitchFamily="2" charset="2"/>
              <a:buChar char="Ø"/>
            </a:pPr>
            <a:r>
              <a:rPr lang="en-US" dirty="0"/>
              <a:t>If parents are married and 2022 tax filing status is married filing jointly = 1 parent needs FSA ID</a:t>
            </a:r>
          </a:p>
          <a:p>
            <a:pPr marL="1200150" lvl="2" indent="-285750">
              <a:buFont typeface="Wingdings" panose="05000000000000000000" pitchFamily="2" charset="2"/>
              <a:buChar char="Ø"/>
            </a:pPr>
            <a:r>
              <a:rPr lang="en-US" dirty="0"/>
              <a:t>If parents are married, and 2022 tax filing status is anything other than joint = both parent/stepparent need FSA ID</a:t>
            </a:r>
          </a:p>
          <a:p>
            <a:pPr marL="1200150" lvl="2" indent="-285750">
              <a:buFont typeface="Wingdings" panose="05000000000000000000" pitchFamily="2" charset="2"/>
              <a:buChar char="Ø"/>
            </a:pPr>
            <a:r>
              <a:rPr lang="en-US" dirty="0"/>
              <a:t>If parents never married, but live under the same roof  = both parent/stepparent need FSA IDs</a:t>
            </a:r>
          </a:p>
          <a:p>
            <a:pPr marL="1200150" lvl="2" indent="-285750">
              <a:buFont typeface="Wingdings" panose="05000000000000000000" pitchFamily="2" charset="2"/>
              <a:buChar char="Ø"/>
            </a:pPr>
            <a:r>
              <a:rPr lang="en-US" dirty="0"/>
              <a:t>If parents are married or never married living together, and did not file 2022 taxes = both parent/stepparent need FSA IDs</a:t>
            </a:r>
          </a:p>
          <a:p>
            <a:pPr lvl="2"/>
            <a:endParaRPr lang="en-US" dirty="0"/>
          </a:p>
          <a:p>
            <a:r>
              <a:rPr lang="en-US" b="1" dirty="0"/>
              <a:t>WHY IS THIS IMPORTANT?</a:t>
            </a:r>
          </a:p>
          <a:p>
            <a:pPr marL="742950" lvl="1" indent="-285750">
              <a:buFont typeface="Arial" panose="020B0604020202020204" pitchFamily="34" charset="0"/>
              <a:buChar char="•"/>
            </a:pPr>
            <a:r>
              <a:rPr lang="en-US" dirty="0"/>
              <a:t>Each contributor is required to complete their portion of the FAFSA and give “</a:t>
            </a:r>
            <a:r>
              <a:rPr lang="en-US" b="1" dirty="0"/>
              <a:t>CONSENT</a:t>
            </a:r>
            <a:r>
              <a:rPr lang="en-US" dirty="0"/>
              <a:t>” to use their information for financial aid purpose, does not indicate financial responsibility</a:t>
            </a:r>
          </a:p>
          <a:p>
            <a:pPr marL="742950" lvl="1" indent="-285750">
              <a:buFont typeface="Arial" panose="020B0604020202020204" pitchFamily="34" charset="0"/>
              <a:buChar char="•"/>
            </a:pPr>
            <a:r>
              <a:rPr lang="en-US" dirty="0"/>
              <a:t>No Consent, even if contributor tax information is entered manually = No Federal Student Aid</a:t>
            </a:r>
          </a:p>
          <a:p>
            <a:endParaRPr lang="en-US" dirty="0"/>
          </a:p>
        </p:txBody>
      </p:sp>
    </p:spTree>
    <p:extLst>
      <p:ext uri="{BB962C8B-B14F-4D97-AF65-F5344CB8AC3E}">
        <p14:creationId xmlns:p14="http://schemas.microsoft.com/office/powerpoint/2010/main" val="1018530590"/>
      </p:ext>
    </p:extLst>
  </p:cSld>
  <p:clrMapOvr>
    <a:masterClrMapping/>
  </p:clrMapOvr>
</p:sld>
</file>

<file path=ppt/theme/theme1.xml><?xml version="1.0" encoding="utf-8"?>
<a:theme xmlns:a="http://schemas.openxmlformats.org/drawingml/2006/main" name="Vertical Lexicon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Vertical lexicon design slides.potx" id="{49C7086D-B6BF-42C9-B2E9-7A6F5A963EAA}" vid="{839E83B1-FF0C-49E8-8563-59D864F05AE3}"/>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BD8E5-A18E-435C-B431-90A6B59F4B6F}">
  <ds:schemaRefs>
    <ds:schemaRef ds:uri="http://purl.org/dc/terms/"/>
    <ds:schemaRef ds:uri="http://purl.org/dc/elements/1.1/"/>
    <ds:schemaRef ds:uri="40262f94-9f35-4ac3-9a90-690165a166b7"/>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a4f35948-e619-41b3-aa29-22878b09cfd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Gallery</Template>
  <TotalTime>5496</TotalTime>
  <Words>2679</Words>
  <Application>Microsoft Office PowerPoint</Application>
  <PresentationFormat>Widescreen</PresentationFormat>
  <Paragraphs>330</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Arial</vt:lpstr>
      <vt:lpstr>Calibri</vt:lpstr>
      <vt:lpstr>Courier New</vt:lpstr>
      <vt:lpstr>Tempus Sans ITC</vt:lpstr>
      <vt:lpstr>Usual</vt:lpstr>
      <vt:lpstr>Wingdings</vt:lpstr>
      <vt:lpstr>Vertical Lexicon design template</vt:lpstr>
      <vt:lpstr>FAFSA:  Everything You Need to Know</vt:lpstr>
      <vt:lpstr>Consolidated Appropriations Act, 2021</vt:lpstr>
      <vt:lpstr>Consolidated Appropriations Act, 2022 Public Law 117-103</vt:lpstr>
      <vt:lpstr>FAFSA Simplification Act – What does this mean?</vt:lpstr>
      <vt:lpstr>Six FAFSA Improvements</vt:lpstr>
      <vt:lpstr>What can our Students/Families do First?</vt:lpstr>
      <vt:lpstr>Why do I need an FSA ID?</vt:lpstr>
      <vt:lpstr>Studentaid.gov</vt:lpstr>
      <vt:lpstr>Who needs an FSA ID?</vt:lpstr>
      <vt:lpstr>Dependency Status</vt:lpstr>
      <vt:lpstr>Parents/Contributor </vt:lpstr>
      <vt:lpstr>Which Parent – Parent Wizard</vt:lpstr>
      <vt:lpstr>Parents/Contributor (CONT.)</vt:lpstr>
      <vt:lpstr>Invite Parent(s) to FAFSA form</vt:lpstr>
      <vt:lpstr>Contributor’s Notification</vt:lpstr>
      <vt:lpstr>How does the Parent Provide “Consent”</vt:lpstr>
      <vt:lpstr>Family Size</vt:lpstr>
      <vt:lpstr>What is FTI (Federal Tax Information)</vt:lpstr>
      <vt:lpstr>Assets</vt:lpstr>
      <vt:lpstr>Student Signature Selection</vt:lpstr>
      <vt:lpstr>Student Submission Summary Notification</vt:lpstr>
      <vt:lpstr>Parent Signature Correction</vt:lpstr>
      <vt:lpstr>Once all signatures have been added</vt:lpstr>
      <vt:lpstr>Students and Parents can check the status</vt:lpstr>
      <vt:lpstr>What is the process?</vt:lpstr>
      <vt:lpstr>Student Aid Index (SAI)</vt:lpstr>
      <vt:lpstr>SAI:  Allowances Against Income</vt:lpstr>
      <vt:lpstr>Key Dates – Impacting Families</vt:lpstr>
      <vt:lpstr>Key Dates Impacting Colleges/Universities</vt:lpstr>
      <vt:lpstr>Secretary Cardona’s Letter</vt:lpstr>
      <vt:lpstr>ISIR Reprocessing Woes</vt:lpstr>
      <vt:lpstr>What are the ISIR reprocessing errors?</vt:lpstr>
      <vt:lpstr>ISIR Corrections</vt:lpstr>
      <vt:lpstr>When can schools correct ISIRS?</vt:lpstr>
      <vt:lpstr>Secretary Cardona’s Letter</vt:lpstr>
      <vt:lpstr>INDIVIDUALS WITHOUT AN SSN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FAFSA:  Everything You Need to Know</dc:title>
  <dc:creator>James Fultz</dc:creator>
  <cp:lastModifiedBy>James Fultz</cp:lastModifiedBy>
  <cp:revision>5</cp:revision>
  <dcterms:created xsi:type="dcterms:W3CDTF">2024-04-23T19:48:20Z</dcterms:created>
  <dcterms:modified xsi:type="dcterms:W3CDTF">2024-04-29T18:42:13Z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