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87" r:id="rId2"/>
    <p:sldId id="283" r:id="rId3"/>
    <p:sldId id="284" r:id="rId4"/>
    <p:sldId id="285" r:id="rId5"/>
    <p:sldId id="286" r:id="rId6"/>
    <p:sldId id="288" r:id="rId7"/>
    <p:sldId id="375" r:id="rId8"/>
    <p:sldId id="295" r:id="rId9"/>
    <p:sldId id="297" r:id="rId10"/>
    <p:sldId id="298" r:id="rId11"/>
    <p:sldId id="300" r:id="rId12"/>
    <p:sldId id="315" r:id="rId13"/>
    <p:sldId id="349" r:id="rId14"/>
    <p:sldId id="363" r:id="rId15"/>
    <p:sldId id="296" r:id="rId16"/>
    <p:sldId id="304" r:id="rId17"/>
    <p:sldId id="310" r:id="rId18"/>
    <p:sldId id="302" r:id="rId19"/>
    <p:sldId id="305" r:id="rId20"/>
    <p:sldId id="306" r:id="rId21"/>
    <p:sldId id="308" r:id="rId22"/>
    <p:sldId id="341" r:id="rId23"/>
    <p:sldId id="347" r:id="rId24"/>
    <p:sldId id="342" r:id="rId25"/>
    <p:sldId id="343" r:id="rId26"/>
    <p:sldId id="344" r:id="rId27"/>
    <p:sldId id="379" r:id="rId28"/>
    <p:sldId id="345" r:id="rId29"/>
    <p:sldId id="346" r:id="rId30"/>
    <p:sldId id="321" r:id="rId31"/>
    <p:sldId id="311" r:id="rId32"/>
    <p:sldId id="323" r:id="rId33"/>
    <p:sldId id="385" r:id="rId34"/>
    <p:sldId id="327" r:id="rId35"/>
    <p:sldId id="353" r:id="rId36"/>
    <p:sldId id="325" r:id="rId37"/>
    <p:sldId id="356" r:id="rId38"/>
    <p:sldId id="355" r:id="rId39"/>
    <p:sldId id="318" r:id="rId40"/>
    <p:sldId id="317" r:id="rId41"/>
    <p:sldId id="381" r:id="rId42"/>
    <p:sldId id="384" r:id="rId43"/>
    <p:sldId id="382" r:id="rId44"/>
    <p:sldId id="383" r:id="rId45"/>
    <p:sldId id="348" r:id="rId46"/>
    <p:sldId id="328" r:id="rId47"/>
    <p:sldId id="351" r:id="rId48"/>
    <p:sldId id="386" r:id="rId49"/>
    <p:sldId id="388" r:id="rId50"/>
    <p:sldId id="365" r:id="rId51"/>
    <p:sldId id="367" r:id="rId52"/>
    <p:sldId id="32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1140"/>
    <a:srgbClr val="0C0779"/>
    <a:srgbClr val="FFFF66"/>
    <a:srgbClr val="0E4877"/>
    <a:srgbClr val="747678"/>
    <a:srgbClr val="B9B8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7869" autoAdjust="0"/>
  </p:normalViewPr>
  <p:slideViewPr>
    <p:cSldViewPr>
      <p:cViewPr>
        <p:scale>
          <a:sx n="100" d="100"/>
          <a:sy n="100" d="100"/>
        </p:scale>
        <p:origin x="-1080" y="3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2B4D6-5CA0-48A7-B209-AC2B5F0BABA7}" type="datetimeFigureOut">
              <a:rPr lang="en-US" smtClean="0"/>
              <a:pPr/>
              <a:t>5/8/2014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98A8B-10FD-45DC-B607-09F8048F1B7C}" type="slidenum">
              <a:rPr lang="en-US" smtClean="0"/>
              <a:pPr/>
              <a:t>‹#›</a:t>
            </a:fld>
            <a:endParaRPr lang="en-US"/>
          </a:p>
        </p:txBody>
      </p:sp>
    </p:spTree>
    <p:extLst>
      <p:ext uri="{BB962C8B-B14F-4D97-AF65-F5344CB8AC3E}">
        <p14:creationId xmlns:p14="http://schemas.microsoft.com/office/powerpoint/2010/main" val="244154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13</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14</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15</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16</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17</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18</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19</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20</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21</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22</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23</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24</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25</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26</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27</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28</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29</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30</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31</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32</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5</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33</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34</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35</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36</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37</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38</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39</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40</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41</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42</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6</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43</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44</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46</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47</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48</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49</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50</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52</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7</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9</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10</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11</a:t>
            </a:fld>
            <a:endParaRPr lang="en-US"/>
          </a:p>
        </p:txBody>
      </p:sp>
    </p:spTree>
    <p:extLst>
      <p:ext uri="{BB962C8B-B14F-4D97-AF65-F5344CB8AC3E}">
        <p14:creationId xmlns:p14="http://schemas.microsoft.com/office/powerpoint/2010/main" val="4124054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098A8B-10FD-45DC-B607-09F8048F1B7C}" type="slidenum">
              <a:rPr lang="en-US" smtClean="0"/>
              <a:pPr/>
              <a:t>12</a:t>
            </a:fld>
            <a:endParaRPr lang="en-US"/>
          </a:p>
        </p:txBody>
      </p:sp>
    </p:spTree>
    <p:extLst>
      <p:ext uri="{BB962C8B-B14F-4D97-AF65-F5344CB8AC3E}">
        <p14:creationId xmlns:p14="http://schemas.microsoft.com/office/powerpoint/2010/main" val="4124054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21609" y="838200"/>
            <a:ext cx="8265226" cy="1981200"/>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4948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5" name="Footer Placeholder 4"/>
          <p:cNvSpPr>
            <a:spLocks noGrp="1"/>
          </p:cNvSpPr>
          <p:nvPr>
            <p:ph type="ftr" sz="quarter" idx="11"/>
          </p:nvPr>
        </p:nvSpPr>
        <p:spPr>
          <a:xfrm>
            <a:off x="36025" y="6381418"/>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194126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5" name="Footer Placeholder 4"/>
          <p:cNvSpPr>
            <a:spLocks noGrp="1"/>
          </p:cNvSpPr>
          <p:nvPr>
            <p:ph type="ftr" sz="quarter" idx="11"/>
          </p:nvPr>
        </p:nvSpPr>
        <p:spPr>
          <a:xfrm>
            <a:off x="36025" y="6381418"/>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18000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5" name="Footer Placeholder 4"/>
          <p:cNvSpPr>
            <a:spLocks noGrp="1"/>
          </p:cNvSpPr>
          <p:nvPr>
            <p:ph type="ftr" sz="quarter" idx="3"/>
          </p:nvPr>
        </p:nvSpPr>
        <p:spPr>
          <a:xfrm>
            <a:off x="36024" y="6381418"/>
            <a:ext cx="32405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Property of Heartland ECSI.  Do Not Distribute.</a:t>
            </a:r>
            <a:endParaRPr lang="en-US" dirty="0"/>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a:t>
            </a:fld>
            <a:endParaRPr lang="en-US"/>
          </a:p>
        </p:txBody>
      </p:sp>
      <p:sp>
        <p:nvSpPr>
          <p:cNvPr id="17" name="Rectangle 16"/>
          <p:cNvSpPr/>
          <p:nvPr userDrawn="1"/>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2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796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6" name="Footer Placeholder 5"/>
          <p:cNvSpPr>
            <a:spLocks noGrp="1"/>
          </p:cNvSpPr>
          <p:nvPr>
            <p:ph type="ftr" sz="quarter" idx="11"/>
          </p:nvPr>
        </p:nvSpPr>
        <p:spPr>
          <a:xfrm>
            <a:off x="36025" y="6381418"/>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2740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8" name="Footer Placeholder 7"/>
          <p:cNvSpPr>
            <a:spLocks noGrp="1"/>
          </p:cNvSpPr>
          <p:nvPr>
            <p:ph type="ftr" sz="quarter" idx="11"/>
          </p:nvPr>
        </p:nvSpPr>
        <p:spPr>
          <a:xfrm>
            <a:off x="36025" y="6381418"/>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299552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4" name="Footer Placeholder 3"/>
          <p:cNvSpPr>
            <a:spLocks noGrp="1"/>
          </p:cNvSpPr>
          <p:nvPr>
            <p:ph type="ftr" sz="quarter" idx="11"/>
          </p:nvPr>
        </p:nvSpPr>
        <p:spPr>
          <a:xfrm>
            <a:off x="36025" y="6381418"/>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258131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3" name="Footer Placeholder 2"/>
          <p:cNvSpPr>
            <a:spLocks noGrp="1"/>
          </p:cNvSpPr>
          <p:nvPr>
            <p:ph type="ftr" sz="quarter" idx="11"/>
          </p:nvPr>
        </p:nvSpPr>
        <p:spPr>
          <a:xfrm>
            <a:off x="36025" y="6381418"/>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23284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6" name="Footer Placeholder 5"/>
          <p:cNvSpPr>
            <a:spLocks noGrp="1"/>
          </p:cNvSpPr>
          <p:nvPr>
            <p:ph type="ftr" sz="quarter" idx="11"/>
          </p:nvPr>
        </p:nvSpPr>
        <p:spPr>
          <a:xfrm>
            <a:off x="36025" y="6381418"/>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31322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631694-B16E-4366-AD5A-9C3D9D19029D}" type="datetimeFigureOut">
              <a:rPr lang="en-US" smtClean="0"/>
              <a:pPr/>
              <a:t>5/8/2014</a:t>
            </a:fld>
            <a:endParaRPr lang="en-US"/>
          </a:p>
        </p:txBody>
      </p:sp>
      <p:sp>
        <p:nvSpPr>
          <p:cNvPr id="6" name="Footer Placeholder 5"/>
          <p:cNvSpPr>
            <a:spLocks noGrp="1"/>
          </p:cNvSpPr>
          <p:nvPr>
            <p:ph type="ftr" sz="quarter" idx="11"/>
          </p:nvPr>
        </p:nvSpPr>
        <p:spPr>
          <a:xfrm>
            <a:off x="36025" y="6381418"/>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13672" y="6384871"/>
            <a:ext cx="2133600" cy="365125"/>
          </a:xfrm>
          <a:prstGeom prst="rect">
            <a:avLst/>
          </a:prstGeom>
        </p:spPr>
        <p:txBody>
          <a:bodyPr/>
          <a:lstStyle/>
          <a:p>
            <a:fld id="{63109D50-B617-4EA7-8424-04545E3DD145}" type="slidenum">
              <a:rPr lang="en-US" smtClean="0"/>
              <a:pPr/>
              <a:t>‹#›</a:t>
            </a:fld>
            <a:endParaRPr lang="en-US"/>
          </a:p>
        </p:txBody>
      </p:sp>
    </p:spTree>
    <p:extLst>
      <p:ext uri="{BB962C8B-B14F-4D97-AF65-F5344CB8AC3E}">
        <p14:creationId xmlns:p14="http://schemas.microsoft.com/office/powerpoint/2010/main" val="67869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userDrawn="1"/>
        </p:nvGrpSpPr>
        <p:grpSpPr>
          <a:xfrm>
            <a:off x="-35626" y="6132413"/>
            <a:ext cx="9174480" cy="114300"/>
            <a:chOff x="0" y="5920740"/>
            <a:chExt cx="9174480" cy="114300"/>
          </a:xfrm>
        </p:grpSpPr>
        <p:sp>
          <p:nvSpPr>
            <p:cNvPr id="10" name="Rectangle 9"/>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ooter Placeholder 4"/>
          <p:cNvSpPr>
            <a:spLocks noGrp="1"/>
          </p:cNvSpPr>
          <p:nvPr>
            <p:ph type="ftr" sz="quarter" idx="3"/>
          </p:nvPr>
        </p:nvSpPr>
        <p:spPr>
          <a:xfrm>
            <a:off x="36025" y="6381418"/>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Property of ECSI.  Do Not Distribute.</a:t>
            </a:r>
            <a:endParaRPr lang="en-US" dirty="0"/>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a:t>
            </a:fld>
            <a:endParaRPr lang="en-US"/>
          </a:p>
        </p:txBody>
      </p:sp>
    </p:spTree>
    <p:extLst>
      <p:ext uri="{BB962C8B-B14F-4D97-AF65-F5344CB8AC3E}">
        <p14:creationId xmlns:p14="http://schemas.microsoft.com/office/powerpoint/2010/main" val="3293298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tpd@ops.ecsi.net"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ifap.ed.gov/eannouncements/052413TPDDITPDLHNFileforUseBeginning070113.html"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ifap.ed.gov/eannouncements/062013TPDDischargeInfoReminder070113EffectChangeTPDDischargeRegulations.html"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www.ifap.ed.gov/sfahandbooks/030106Vol6FSAHandbook.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685800" y="3032937"/>
            <a:ext cx="7579426" cy="861774"/>
          </a:xfrm>
          <a:prstGeom prst="rect">
            <a:avLst/>
          </a:prstGeom>
          <a:noFill/>
        </p:spPr>
        <p:txBody>
          <a:bodyPr wrap="square" rtlCol="0">
            <a:spAutoFit/>
          </a:bodyPr>
          <a:lstStyle/>
          <a:p>
            <a:pPr algn="r"/>
            <a:r>
              <a:rPr lang="en-US" sz="3200" b="1" dirty="0">
                <a:latin typeface="Avenir LT Std 65 Medium" pitchFamily="34" charset="0"/>
              </a:rPr>
              <a:t> </a:t>
            </a:r>
            <a:r>
              <a:rPr lang="en-US" sz="3200" b="1" dirty="0" smtClean="0">
                <a:latin typeface="Avenir LT Std 65 Medium" pitchFamily="34" charset="0"/>
              </a:rPr>
              <a:t>Perkins 101 Session </a:t>
            </a:r>
          </a:p>
          <a:p>
            <a:pPr algn="r"/>
            <a:endParaRPr lang="en-US" dirty="0"/>
          </a:p>
        </p:txBody>
      </p:sp>
      <p:sp>
        <p:nvSpPr>
          <p:cNvPr id="28" name="TextBox 27"/>
          <p:cNvSpPr txBox="1"/>
          <p:nvPr/>
        </p:nvSpPr>
        <p:spPr>
          <a:xfrm>
            <a:off x="685800" y="3670158"/>
            <a:ext cx="7579426" cy="461665"/>
          </a:xfrm>
          <a:prstGeom prst="rect">
            <a:avLst/>
          </a:prstGeom>
          <a:noFill/>
        </p:spPr>
        <p:txBody>
          <a:bodyPr wrap="square" rtlCol="0">
            <a:spAutoFit/>
          </a:bodyPr>
          <a:lstStyle/>
          <a:p>
            <a:pPr algn="r"/>
            <a:r>
              <a:rPr lang="en-US" sz="2400" b="1" dirty="0" smtClean="0">
                <a:latin typeface="Avenir LT Std 65 Medium" pitchFamily="34" charset="0"/>
              </a:rPr>
              <a:t>May 8, 2014</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5029200"/>
            <a:ext cx="2819400" cy="85286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5029200"/>
            <a:ext cx="3086100" cy="81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8948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What is a Promissory Note?</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307274" y="1143000"/>
            <a:ext cx="8379526" cy="4381841"/>
          </a:xfrm>
          <a:prstGeom prst="rect">
            <a:avLst/>
          </a:prstGeom>
        </p:spPr>
        <p:txBody>
          <a:bodyPr wrap="square">
            <a:spAutoFit/>
          </a:bodyPr>
          <a:lstStyle/>
          <a:p>
            <a:pPr marL="285750" indent="-285750">
              <a:lnSpc>
                <a:spcPct val="113000"/>
              </a:lnSpc>
              <a:buFont typeface="Arial" pitchFamily="34" charset="0"/>
              <a:buChar char="•"/>
            </a:pPr>
            <a:endParaRPr lang="en-US" sz="1600" dirty="0" smtClean="0">
              <a:latin typeface="Avenir LT Std 35 Light" pitchFamily="34" charset="0"/>
              <a:cs typeface="Times New Roman" pitchFamily="18" charset="0"/>
            </a:endParaRPr>
          </a:p>
          <a:p>
            <a:pPr marL="285750" indent="-285750">
              <a:lnSpc>
                <a:spcPct val="113000"/>
              </a:lnSpc>
              <a:buFont typeface="Arial" pitchFamily="34" charset="0"/>
              <a:buChar char="•"/>
            </a:pPr>
            <a:r>
              <a:rPr lang="en-US" sz="1600" dirty="0" smtClean="0">
                <a:latin typeface="Avenir LT Std 35 Light" pitchFamily="34" charset="0"/>
                <a:cs typeface="Times New Roman" pitchFamily="18" charset="0"/>
              </a:rPr>
              <a:t>A </a:t>
            </a:r>
            <a:r>
              <a:rPr lang="en-US" sz="1600" b="1" dirty="0">
                <a:latin typeface="Avenir LT Std 35 Light" pitchFamily="34" charset="0"/>
                <a:cs typeface="Times New Roman" pitchFamily="18" charset="0"/>
              </a:rPr>
              <a:t>Promissory Note </a:t>
            </a:r>
            <a:r>
              <a:rPr lang="en-US" sz="1600" dirty="0">
                <a:latin typeface="Avenir LT Std 35 Light" pitchFamily="34" charset="0"/>
                <a:cs typeface="Times New Roman" pitchFamily="18" charset="0"/>
              </a:rPr>
              <a:t>is the legally binding </a:t>
            </a:r>
            <a:r>
              <a:rPr lang="en-US" sz="1600" dirty="0" smtClean="0">
                <a:latin typeface="Avenir LT Std 35 Light" pitchFamily="34" charset="0"/>
                <a:cs typeface="Times New Roman" pitchFamily="18" charset="0"/>
              </a:rPr>
              <a:t>document. </a:t>
            </a:r>
          </a:p>
          <a:p>
            <a:pPr marL="285750" indent="-285750">
              <a:lnSpc>
                <a:spcPct val="113000"/>
              </a:lnSpc>
              <a:buFont typeface="Arial" pitchFamily="34" charset="0"/>
              <a:buChar char="•"/>
            </a:pPr>
            <a:endParaRPr lang="en-US" sz="1200" dirty="0" smtClean="0">
              <a:latin typeface="Avenir LT Std 35 Light" pitchFamily="34" charset="0"/>
              <a:cs typeface="Times New Roman" pitchFamily="18" charset="0"/>
            </a:endParaRPr>
          </a:p>
          <a:p>
            <a:pPr marL="285750" indent="-285750">
              <a:lnSpc>
                <a:spcPct val="113000"/>
              </a:lnSpc>
              <a:buFont typeface="Arial" pitchFamily="34" charset="0"/>
              <a:buChar char="•"/>
            </a:pPr>
            <a:r>
              <a:rPr lang="en-US" sz="1600" dirty="0" smtClean="0">
                <a:latin typeface="Avenir LT Std 35 Light" pitchFamily="34" charset="0"/>
                <a:cs typeface="Times New Roman" pitchFamily="18" charset="0"/>
              </a:rPr>
              <a:t>Evidence </a:t>
            </a:r>
            <a:r>
              <a:rPr lang="en-US" sz="1600" dirty="0">
                <a:latin typeface="Avenir LT Std 35 Light" pitchFamily="34" charset="0"/>
                <a:cs typeface="Times New Roman" pitchFamily="18" charset="0"/>
              </a:rPr>
              <a:t>of a borrower’s indebtedness to a school.  </a:t>
            </a:r>
            <a:endParaRPr lang="en-US" sz="1600" dirty="0" smtClean="0">
              <a:latin typeface="Avenir LT Std 35 Light" pitchFamily="34" charset="0"/>
              <a:cs typeface="Times New Roman" pitchFamily="18" charset="0"/>
            </a:endParaRPr>
          </a:p>
          <a:p>
            <a:pPr marL="285750" indent="-285750">
              <a:lnSpc>
                <a:spcPct val="113000"/>
              </a:lnSpc>
              <a:buFont typeface="Arial" pitchFamily="34" charset="0"/>
              <a:buChar char="•"/>
            </a:pPr>
            <a:endParaRPr lang="en-US" sz="1200" dirty="0" smtClean="0">
              <a:latin typeface="Avenir LT Std 35 Light" pitchFamily="34" charset="0"/>
              <a:cs typeface="Times New Roman" pitchFamily="18" charset="0"/>
            </a:endParaRPr>
          </a:p>
          <a:p>
            <a:pPr marL="285750" indent="-285750">
              <a:lnSpc>
                <a:spcPct val="113000"/>
              </a:lnSpc>
              <a:buFont typeface="Arial" pitchFamily="34" charset="0"/>
              <a:buChar char="•"/>
            </a:pPr>
            <a:r>
              <a:rPr lang="en-US" sz="1600" dirty="0" smtClean="0">
                <a:latin typeface="Avenir LT Std 35 Light" pitchFamily="34" charset="0"/>
                <a:cs typeface="Times New Roman" pitchFamily="18" charset="0"/>
              </a:rPr>
              <a:t>Includes </a:t>
            </a:r>
            <a:r>
              <a:rPr lang="en-US" sz="1600" dirty="0">
                <a:latin typeface="Avenir LT Std 35 Light" pitchFamily="34" charset="0"/>
                <a:cs typeface="Times New Roman" pitchFamily="18" charset="0"/>
              </a:rPr>
              <a:t>information </a:t>
            </a:r>
            <a:r>
              <a:rPr lang="en-US" sz="1600" dirty="0" smtClean="0">
                <a:latin typeface="Avenir LT Std 35 Light" pitchFamily="34" charset="0"/>
                <a:cs typeface="Times New Roman" pitchFamily="18" charset="0"/>
              </a:rPr>
              <a:t>about:</a:t>
            </a:r>
          </a:p>
          <a:p>
            <a:pPr marL="285750" indent="-285750">
              <a:lnSpc>
                <a:spcPct val="113000"/>
              </a:lnSpc>
            </a:pPr>
            <a:endParaRPr lang="en-US" sz="1600" dirty="0" smtClean="0">
              <a:latin typeface="Avenir LT Std 35 Light" pitchFamily="34" charset="0"/>
              <a:cs typeface="Times New Roman" pitchFamily="18" charset="0"/>
            </a:endParaRP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Loan’s Interest Rate</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Repayment Terms</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Fixed Monthly Payment</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Entitlement Provisions</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Credit </a:t>
            </a:r>
            <a:r>
              <a:rPr lang="en-US" sz="1600" i="1" dirty="0">
                <a:latin typeface="Avenir LT Std 35 Light" pitchFamily="34" charset="0"/>
                <a:cs typeface="Times New Roman" pitchFamily="18" charset="0"/>
              </a:rPr>
              <a:t>Bureau </a:t>
            </a:r>
            <a:r>
              <a:rPr lang="en-US" sz="1600" i="1" dirty="0" smtClean="0">
                <a:latin typeface="Avenir LT Std 35 Light" pitchFamily="34" charset="0"/>
                <a:cs typeface="Times New Roman" pitchFamily="18" charset="0"/>
              </a:rPr>
              <a:t>Reporting</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Penalty / Late Charges</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Consequences </a:t>
            </a:r>
            <a:r>
              <a:rPr lang="en-US" sz="1600" i="1" dirty="0">
                <a:latin typeface="Avenir LT Std 35 Light" pitchFamily="34" charset="0"/>
                <a:cs typeface="Times New Roman" pitchFamily="18" charset="0"/>
              </a:rPr>
              <a:t>of </a:t>
            </a:r>
            <a:r>
              <a:rPr lang="en-US" sz="1600" i="1" dirty="0" smtClean="0">
                <a:latin typeface="Avenir LT Std 35 Light" pitchFamily="34" charset="0"/>
                <a:cs typeface="Times New Roman" pitchFamily="18" charset="0"/>
              </a:rPr>
              <a:t>Default</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Collection Costs</a:t>
            </a:r>
          </a:p>
          <a:p>
            <a:pPr marL="742950" lvl="1" indent="-285750">
              <a:lnSpc>
                <a:spcPct val="113000"/>
              </a:lnSpc>
              <a:buFont typeface="Arial" pitchFamily="34" charset="0"/>
              <a:buChar char="•"/>
            </a:pPr>
            <a:r>
              <a:rPr lang="en-US" sz="1600" i="1" dirty="0" smtClean="0">
                <a:latin typeface="Avenir LT Std 35 Light" pitchFamily="34" charset="0"/>
                <a:cs typeface="Times New Roman" pitchFamily="18" charset="0"/>
              </a:rPr>
              <a:t>Etc.</a:t>
            </a:r>
            <a:endParaRPr lang="en-US" sz="1600" i="1" dirty="0">
              <a:latin typeface="Avenir LT Std 35 Light" pitchFamily="34" charset="0"/>
              <a:cs typeface="Times New Roman" pitchFamily="18"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10</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895610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3" y="76200"/>
            <a:ext cx="7795697"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What’s a Master Promissory Note?</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2"/>
          <p:cNvSpPr>
            <a:spLocks noChangeArrowheads="1"/>
          </p:cNvSpPr>
          <p:nvPr/>
        </p:nvSpPr>
        <p:spPr bwMode="auto">
          <a:xfrm>
            <a:off x="307273" y="1066800"/>
            <a:ext cx="8379526" cy="465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b="1" i="1" dirty="0">
                <a:solidFill>
                  <a:srgbClr val="A51140"/>
                </a:solidFill>
                <a:latin typeface="Avenir LT Std 35 Light" pitchFamily="34" charset="0"/>
                <a:cs typeface="Times New Roman" pitchFamily="18" charset="0"/>
              </a:rPr>
              <a:t>Master Promissory </a:t>
            </a:r>
            <a:r>
              <a:rPr lang="en-US" b="1" i="1" dirty="0" smtClean="0">
                <a:solidFill>
                  <a:srgbClr val="A51140"/>
                </a:solidFill>
                <a:latin typeface="Avenir LT Std 35 Light" pitchFamily="34" charset="0"/>
                <a:cs typeface="Times New Roman" pitchFamily="18" charset="0"/>
              </a:rPr>
              <a:t>Notes | 34 </a:t>
            </a:r>
            <a:r>
              <a:rPr lang="en-US" b="1" i="1" dirty="0">
                <a:solidFill>
                  <a:srgbClr val="A51140"/>
                </a:solidFill>
                <a:latin typeface="Avenir LT Std 35 Light" pitchFamily="34" charset="0"/>
                <a:cs typeface="Times New Roman" pitchFamily="18" charset="0"/>
              </a:rPr>
              <a:t>CFR 674.31</a:t>
            </a:r>
          </a:p>
          <a:p>
            <a:pPr marL="342900" indent="-342900" algn="ctr"/>
            <a:endParaRPr lang="en-US" sz="2000" b="1" i="1" dirty="0">
              <a:solidFill>
                <a:srgbClr val="A51140"/>
              </a:solidFill>
              <a:latin typeface="Avenir LT Std 35 Light" pitchFamily="34" charset="0"/>
              <a:cs typeface="Times New Roman" pitchFamily="18" charset="0"/>
            </a:endParaRPr>
          </a:p>
          <a:p>
            <a:pPr marL="342900" indent="-342900" algn="l">
              <a:lnSpc>
                <a:spcPct val="114000"/>
              </a:lnSpc>
            </a:pPr>
            <a:r>
              <a:rPr lang="en-US" sz="1600" dirty="0" smtClean="0">
                <a:latin typeface="Avenir LT Std 35 Light" pitchFamily="34" charset="0"/>
                <a:cs typeface="Times New Roman" pitchFamily="18" charset="0"/>
              </a:rPr>
              <a:t>A </a:t>
            </a:r>
            <a:r>
              <a:rPr lang="en-US" sz="1600" b="1" dirty="0" smtClean="0">
                <a:latin typeface="Avenir LT Std 35 Light" pitchFamily="34" charset="0"/>
                <a:cs typeface="Times New Roman" pitchFamily="18" charset="0"/>
              </a:rPr>
              <a:t>Master </a:t>
            </a:r>
            <a:r>
              <a:rPr lang="en-US" sz="1600" b="1" dirty="0">
                <a:latin typeface="Avenir LT Std 35 Light" pitchFamily="34" charset="0"/>
                <a:cs typeface="Times New Roman" pitchFamily="18" charset="0"/>
              </a:rPr>
              <a:t>Promissory Note (MPN) </a:t>
            </a:r>
            <a:r>
              <a:rPr lang="en-US" sz="1600" dirty="0">
                <a:latin typeface="Avenir LT Std 35 Light" pitchFamily="34" charset="0"/>
                <a:cs typeface="Times New Roman" pitchFamily="18" charset="0"/>
              </a:rPr>
              <a:t>is a Promissory Note under which the borrower</a:t>
            </a:r>
          </a:p>
          <a:p>
            <a:pPr marL="342900" indent="-342900" algn="l">
              <a:lnSpc>
                <a:spcPct val="114000"/>
              </a:lnSpc>
            </a:pPr>
            <a:r>
              <a:rPr lang="en-US" sz="1600" dirty="0">
                <a:latin typeface="Avenir LT Std 35 Light" pitchFamily="34" charset="0"/>
                <a:cs typeface="Times New Roman" pitchFamily="18" charset="0"/>
              </a:rPr>
              <a:t>may receive loans for a </a:t>
            </a:r>
            <a:r>
              <a:rPr lang="en-US" sz="1600" dirty="0" smtClean="0">
                <a:latin typeface="Avenir LT Std 35 Light" pitchFamily="34" charset="0"/>
                <a:cs typeface="Times New Roman" pitchFamily="18" charset="0"/>
              </a:rPr>
              <a:t>single </a:t>
            </a:r>
            <a:r>
              <a:rPr lang="en-US" sz="1600" dirty="0">
                <a:latin typeface="Avenir LT Std 35 Light" pitchFamily="34" charset="0"/>
                <a:cs typeface="Times New Roman" pitchFamily="18" charset="0"/>
              </a:rPr>
              <a:t>Award Year or multiple Award Years.  The School </a:t>
            </a:r>
          </a:p>
          <a:p>
            <a:pPr marL="342900" indent="-342900" algn="l">
              <a:lnSpc>
                <a:spcPct val="114000"/>
              </a:lnSpc>
            </a:pPr>
            <a:r>
              <a:rPr lang="en-US" sz="1600" dirty="0">
                <a:latin typeface="Avenir LT Std 35 Light" pitchFamily="34" charset="0"/>
                <a:cs typeface="Times New Roman" pitchFamily="18" charset="0"/>
              </a:rPr>
              <a:t>must ensure that each Perkins Loan is supported by a legally enforceable Promissory</a:t>
            </a:r>
          </a:p>
          <a:p>
            <a:pPr marL="342900" indent="-342900" algn="l">
              <a:lnSpc>
                <a:spcPct val="114000"/>
              </a:lnSpc>
            </a:pPr>
            <a:r>
              <a:rPr lang="en-US" sz="1600" dirty="0">
                <a:latin typeface="Avenir LT Std 35 Light" pitchFamily="34" charset="0"/>
                <a:cs typeface="Times New Roman" pitchFamily="18" charset="0"/>
              </a:rPr>
              <a:t>Note.  </a:t>
            </a:r>
            <a:r>
              <a:rPr lang="en-US" sz="1600" b="1" dirty="0">
                <a:latin typeface="Avenir LT Std 35 Light" pitchFamily="34" charset="0"/>
                <a:cs typeface="Times New Roman" pitchFamily="18" charset="0"/>
              </a:rPr>
              <a:t>The making of a loan </a:t>
            </a:r>
            <a:r>
              <a:rPr lang="en-US" sz="1600" dirty="0">
                <a:latin typeface="Avenir LT Std 35 Light" pitchFamily="34" charset="0"/>
                <a:cs typeface="Times New Roman" pitchFamily="18" charset="0"/>
              </a:rPr>
              <a:t>occurs when the school makes the first disbursement of </a:t>
            </a:r>
          </a:p>
          <a:p>
            <a:pPr marL="342900" indent="-342900" algn="l">
              <a:lnSpc>
                <a:spcPct val="114000"/>
              </a:lnSpc>
            </a:pPr>
            <a:r>
              <a:rPr lang="en-US" sz="1600" dirty="0">
                <a:latin typeface="Avenir LT Std 35 Light" pitchFamily="34" charset="0"/>
                <a:cs typeface="Times New Roman" pitchFamily="18" charset="0"/>
              </a:rPr>
              <a:t>a loan to the student.</a:t>
            </a:r>
          </a:p>
          <a:p>
            <a:pPr marL="342900" indent="-342900" algn="l">
              <a:lnSpc>
                <a:spcPct val="114000"/>
              </a:lnSpc>
            </a:pPr>
            <a:endParaRPr lang="en-US" sz="1200" dirty="0">
              <a:latin typeface="Avenir LT Std 35 Light" pitchFamily="34" charset="0"/>
              <a:cs typeface="Times New Roman" pitchFamily="18" charset="0"/>
            </a:endParaRPr>
          </a:p>
          <a:p>
            <a:pPr marL="342900" indent="-342900" algn="l">
              <a:lnSpc>
                <a:spcPct val="114000"/>
              </a:lnSpc>
            </a:pPr>
            <a:r>
              <a:rPr lang="en-US" sz="1600" dirty="0">
                <a:latin typeface="Avenir LT Std 35 Light" pitchFamily="34" charset="0"/>
                <a:cs typeface="Times New Roman" pitchFamily="18" charset="0"/>
              </a:rPr>
              <a:t>You may no longer make a loan under a Perkins MPN, if:</a:t>
            </a:r>
          </a:p>
          <a:p>
            <a:pPr marL="342900" indent="-342900" algn="l">
              <a:lnSpc>
                <a:spcPct val="114000"/>
              </a:lnSpc>
            </a:pPr>
            <a:endParaRPr lang="en-US" sz="1200" dirty="0" smtClean="0">
              <a:latin typeface="Avenir LT Std 35 Light" pitchFamily="34" charset="0"/>
              <a:cs typeface="Times New Roman" pitchFamily="18" charset="0"/>
            </a:endParaRPr>
          </a:p>
          <a:p>
            <a:pPr marL="342900" indent="-342900" algn="l">
              <a:lnSpc>
                <a:spcPct val="114000"/>
              </a:lnSpc>
              <a:buFont typeface="Wingdings" pitchFamily="2" charset="2"/>
              <a:buAutoNum type="arabicPeriod"/>
            </a:pPr>
            <a:r>
              <a:rPr lang="en-US" sz="1600" i="1" dirty="0" smtClean="0">
                <a:latin typeface="Avenir LT Std 35 Light" pitchFamily="34" charset="0"/>
                <a:cs typeface="Times New Roman" pitchFamily="18" charset="0"/>
              </a:rPr>
              <a:t>More </a:t>
            </a:r>
            <a:r>
              <a:rPr lang="en-US" sz="1600" i="1" dirty="0">
                <a:latin typeface="Avenir LT Std 35 Light" pitchFamily="34" charset="0"/>
                <a:cs typeface="Times New Roman" pitchFamily="18" charset="0"/>
              </a:rPr>
              <a:t>than 10 years have passed since the date the borrower signed the MPN or the date you received the MPN;</a:t>
            </a:r>
          </a:p>
          <a:p>
            <a:pPr marL="342900" indent="-342900" algn="l">
              <a:lnSpc>
                <a:spcPct val="114000"/>
              </a:lnSpc>
              <a:buFont typeface="Wingdings" pitchFamily="2" charset="2"/>
              <a:buAutoNum type="arabicPeriod"/>
            </a:pPr>
            <a:r>
              <a:rPr lang="en-US" sz="1600" i="1" dirty="0" smtClean="0">
                <a:latin typeface="Avenir LT Std 35 Light" pitchFamily="34" charset="0"/>
                <a:cs typeface="Times New Roman" pitchFamily="18" charset="0"/>
              </a:rPr>
              <a:t>More </a:t>
            </a:r>
            <a:r>
              <a:rPr lang="en-US" sz="1600" i="1" dirty="0">
                <a:latin typeface="Avenir LT Std 35 Light" pitchFamily="34" charset="0"/>
                <a:cs typeface="Times New Roman" pitchFamily="18" charset="0"/>
              </a:rPr>
              <a:t>than 12 months have passed since the date the borrower signed the MPN, </a:t>
            </a:r>
          </a:p>
          <a:p>
            <a:pPr marL="342900" indent="-342900" algn="l">
              <a:lnSpc>
                <a:spcPct val="114000"/>
              </a:lnSpc>
              <a:buFont typeface="Wingdings" pitchFamily="2" charset="2"/>
              <a:buNone/>
            </a:pPr>
            <a:r>
              <a:rPr lang="en-US" sz="1600" i="1" dirty="0">
                <a:latin typeface="Avenir LT Std 35 Light" pitchFamily="34" charset="0"/>
                <a:cs typeface="Times New Roman" pitchFamily="18" charset="0"/>
              </a:rPr>
              <a:t>	if you make no disbursement under that </a:t>
            </a:r>
            <a:r>
              <a:rPr lang="en-US" sz="1600" i="1" dirty="0" smtClean="0">
                <a:latin typeface="Avenir LT Std 35 Light" pitchFamily="34" charset="0"/>
                <a:cs typeface="Times New Roman" pitchFamily="18" charset="0"/>
              </a:rPr>
              <a:t>MPN</a:t>
            </a:r>
          </a:p>
          <a:p>
            <a:pPr marL="342900" indent="-342900" algn="l">
              <a:lnSpc>
                <a:spcPct val="114000"/>
              </a:lnSpc>
              <a:buFont typeface="Wingdings" pitchFamily="2" charset="2"/>
              <a:buAutoNum type="arabicPeriod" startAt="3"/>
            </a:pPr>
            <a:r>
              <a:rPr lang="en-US" sz="1600" i="1" dirty="0" smtClean="0">
                <a:latin typeface="Avenir LT Std 35 Light" pitchFamily="34" charset="0"/>
                <a:cs typeface="Times New Roman" pitchFamily="18" charset="0"/>
              </a:rPr>
              <a:t>You </a:t>
            </a:r>
            <a:r>
              <a:rPr lang="en-US" sz="1600" i="1" dirty="0">
                <a:latin typeface="Avenir LT Std 35 Light" pitchFamily="34" charset="0"/>
                <a:cs typeface="Times New Roman" pitchFamily="18" charset="0"/>
              </a:rPr>
              <a:t>are notified by the borrower to stop using the MPN</a:t>
            </a:r>
            <a:r>
              <a:rPr lang="en-US" sz="1600" i="1" dirty="0" smtClean="0">
                <a:latin typeface="Avenir LT Std 35 Light" pitchFamily="34" charset="0"/>
                <a:cs typeface="Times New Roman" pitchFamily="18" charset="0"/>
              </a:rPr>
              <a:t>.</a:t>
            </a:r>
          </a:p>
          <a:p>
            <a:pPr marL="342900" indent="-342900" algn="l">
              <a:lnSpc>
                <a:spcPct val="114000"/>
              </a:lnSpc>
            </a:pPr>
            <a:endParaRPr lang="en-US" sz="1600" dirty="0" smtClean="0">
              <a:latin typeface="Avenir LT Std 35 Light" pitchFamily="34" charset="0"/>
              <a:cs typeface="Times New Roman" pitchFamily="18" charset="0"/>
            </a:endParaRPr>
          </a:p>
          <a:p>
            <a:pPr marL="342900" indent="-342900"/>
            <a:endParaRPr lang="en-US" sz="1200" dirty="0">
              <a:latin typeface="Avenir LT Std 35 Light" pitchFamily="34" charset="0"/>
              <a:cs typeface="Times New Roman" pitchFamily="18" charset="0"/>
            </a:endParaRPr>
          </a:p>
        </p:txBody>
      </p:sp>
      <p:sp>
        <p:nvSpPr>
          <p:cNvPr id="17"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11</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770683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Credit Bureau Reporting</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379526"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sz="2000" b="1" i="1" dirty="0" smtClean="0">
              <a:solidFill>
                <a:srgbClr val="A51140"/>
              </a:solidFill>
              <a:latin typeface="Avenir LT Std 35 Light" pitchFamily="34" charset="0"/>
              <a:cs typeface="Times New Roman" pitchFamily="18" charset="0"/>
            </a:endParaRPr>
          </a:p>
          <a:p>
            <a:pPr algn="ctr"/>
            <a:endParaRPr lang="en-US" sz="2000" b="1" i="1" dirty="0" smtClean="0">
              <a:solidFill>
                <a:srgbClr val="A51140"/>
              </a:solidFill>
              <a:latin typeface="Avenir LT Std 35 Light" pitchFamily="34" charset="0"/>
              <a:cs typeface="Times New Roman" pitchFamily="18" charset="0"/>
            </a:endParaRPr>
          </a:p>
          <a:p>
            <a:pPr algn="ctr"/>
            <a:endParaRPr lang="en-US" sz="2000" b="1" i="1" dirty="0">
              <a:solidFill>
                <a:srgbClr val="A51140"/>
              </a:solidFill>
              <a:latin typeface="Avenir LT Std 35 Light" pitchFamily="34" charset="0"/>
              <a:cs typeface="Times New Roman" pitchFamily="18" charset="0"/>
            </a:endParaRPr>
          </a:p>
          <a:p>
            <a:pPr algn="ctr"/>
            <a:r>
              <a:rPr lang="en-US" sz="2000" b="1" i="1" dirty="0" smtClean="0">
                <a:solidFill>
                  <a:srgbClr val="A51140"/>
                </a:solidFill>
                <a:latin typeface="Avenir LT Std 35 Light" pitchFamily="34" charset="0"/>
                <a:cs typeface="Times New Roman" pitchFamily="18" charset="0"/>
              </a:rPr>
              <a:t>Credit </a:t>
            </a:r>
            <a:r>
              <a:rPr lang="en-US" sz="2000" b="1" i="1" dirty="0">
                <a:solidFill>
                  <a:srgbClr val="A51140"/>
                </a:solidFill>
                <a:latin typeface="Avenir LT Std 35 Light" pitchFamily="34" charset="0"/>
                <a:cs typeface="Times New Roman" pitchFamily="18" charset="0"/>
              </a:rPr>
              <a:t>Bureau </a:t>
            </a:r>
            <a:r>
              <a:rPr lang="en-US" sz="2000" b="1" i="1" dirty="0" smtClean="0">
                <a:solidFill>
                  <a:srgbClr val="A51140"/>
                </a:solidFill>
                <a:latin typeface="Avenir LT Std 35 Light" pitchFamily="34" charset="0"/>
                <a:cs typeface="Times New Roman" pitchFamily="18" charset="0"/>
              </a:rPr>
              <a:t>Reporting | 34 </a:t>
            </a:r>
            <a:r>
              <a:rPr lang="en-US" sz="2000" b="1" i="1" dirty="0">
                <a:solidFill>
                  <a:srgbClr val="A51140"/>
                </a:solidFill>
                <a:latin typeface="Avenir LT Std 35 Light" pitchFamily="34" charset="0"/>
                <a:cs typeface="Times New Roman" pitchFamily="18" charset="0"/>
              </a:rPr>
              <a:t>CFR 674.45(a)(1) and (b)</a:t>
            </a:r>
          </a:p>
          <a:p>
            <a:pPr algn="l"/>
            <a:endParaRPr lang="en-US" sz="2400" b="1" dirty="0">
              <a:latin typeface="Avenir LT Std 35 Light" pitchFamily="34" charset="0"/>
              <a:cs typeface="Times New Roman" pitchFamily="18" charset="0"/>
            </a:endParaRPr>
          </a:p>
          <a:p>
            <a:pPr algn="l"/>
            <a:r>
              <a:rPr lang="en-US" sz="1600" dirty="0">
                <a:latin typeface="Avenir LT Std 35 Light" pitchFamily="34" charset="0"/>
                <a:cs typeface="Times New Roman" pitchFamily="18" charset="0"/>
              </a:rPr>
              <a:t>As of 7/23/92, Credit Bureau Reporting must be initiated on all accounts from the </a:t>
            </a:r>
            <a:r>
              <a:rPr lang="en-US" sz="1600" b="1" dirty="0">
                <a:latin typeface="Avenir LT Std 35 Light" pitchFamily="34" charset="0"/>
                <a:cs typeface="Times New Roman" pitchFamily="18" charset="0"/>
              </a:rPr>
              <a:t>Date of Disbursement</a:t>
            </a:r>
            <a:r>
              <a:rPr lang="en-US" sz="1600" dirty="0">
                <a:latin typeface="Avenir LT Std 35 Light" pitchFamily="34" charset="0"/>
                <a:cs typeface="Times New Roman" pitchFamily="18" charset="0"/>
              </a:rPr>
              <a:t> to at least one National Credit Bureau.  All Credit Bureau Updates must be made within (30) days of any account status change.</a:t>
            </a:r>
          </a:p>
          <a:p>
            <a:pPr algn="l"/>
            <a:endParaRPr lang="en-US" sz="1600" dirty="0">
              <a:latin typeface="Avenir LT Std 35 Light" pitchFamily="34" charset="0"/>
              <a:cs typeface="Times New Roman" pitchFamily="18" charset="0"/>
            </a:endParaRPr>
          </a:p>
          <a:p>
            <a:pPr algn="l"/>
            <a:r>
              <a:rPr lang="en-US" sz="1600" b="1" dirty="0">
                <a:latin typeface="Avenir LT Std 35 Light" pitchFamily="34" charset="0"/>
                <a:cs typeface="Times New Roman" pitchFamily="18" charset="0"/>
              </a:rPr>
              <a:t>National Credit Bureaus:</a:t>
            </a:r>
          </a:p>
          <a:p>
            <a:pPr algn="l"/>
            <a:r>
              <a:rPr lang="en-US" sz="1600" dirty="0">
                <a:latin typeface="Avenir LT Std 35 Light" pitchFamily="34" charset="0"/>
                <a:cs typeface="Times New Roman" pitchFamily="18" charset="0"/>
              </a:rPr>
              <a:t>	</a:t>
            </a:r>
          </a:p>
          <a:p>
            <a:pPr lvl="1" algn="l">
              <a:buFontTx/>
              <a:buChar char="•"/>
            </a:pPr>
            <a:r>
              <a:rPr lang="en-US" sz="1600" dirty="0">
                <a:latin typeface="Avenir LT Std 35 Light" pitchFamily="34" charset="0"/>
                <a:cs typeface="Times New Roman" pitchFamily="18" charset="0"/>
              </a:rPr>
              <a:t>    Trans Union Corp.		</a:t>
            </a:r>
          </a:p>
          <a:p>
            <a:pPr lvl="1" algn="l">
              <a:buFontTx/>
              <a:buChar char="•"/>
            </a:pPr>
            <a:r>
              <a:rPr lang="en-US" sz="1600" dirty="0">
                <a:latin typeface="Avenir LT Std 35 Light" pitchFamily="34" charset="0"/>
                <a:cs typeface="Times New Roman" pitchFamily="18" charset="0"/>
              </a:rPr>
              <a:t>    Experian (formerly TRW)	</a:t>
            </a:r>
          </a:p>
          <a:p>
            <a:pPr lvl="1" algn="l">
              <a:buFontTx/>
              <a:buChar char="•"/>
            </a:pPr>
            <a:r>
              <a:rPr lang="en-US" sz="1600" dirty="0">
                <a:latin typeface="Avenir LT Std 35 Light" pitchFamily="34" charset="0"/>
                <a:cs typeface="Times New Roman" pitchFamily="18" charset="0"/>
              </a:rPr>
              <a:t>    Equifax			</a:t>
            </a:r>
          </a:p>
          <a:p>
            <a:pPr lvl="1" algn="l">
              <a:buFontTx/>
              <a:buChar char="•"/>
            </a:pPr>
            <a:r>
              <a:rPr lang="en-US" sz="1600" dirty="0">
                <a:latin typeface="Avenir LT Std 35 Light" pitchFamily="34" charset="0"/>
                <a:cs typeface="Times New Roman" pitchFamily="18" charset="0"/>
              </a:rPr>
              <a:t>    </a:t>
            </a:r>
            <a:r>
              <a:rPr lang="en-US" sz="1600" dirty="0" err="1">
                <a:latin typeface="Avenir LT Std 35 Light" pitchFamily="34" charset="0"/>
                <a:cs typeface="Times New Roman" pitchFamily="18" charset="0"/>
              </a:rPr>
              <a:t>Innovis</a:t>
            </a:r>
            <a:r>
              <a:rPr lang="en-US" sz="1600" dirty="0">
                <a:latin typeface="Avenir LT Std 35 Light" pitchFamily="34" charset="0"/>
                <a:cs typeface="Times New Roman" pitchFamily="18" charset="0"/>
              </a:rPr>
              <a:t> 			</a:t>
            </a:r>
            <a:endParaRPr lang="en-US" sz="1600" dirty="0" smtClean="0">
              <a:latin typeface="Avenir LT Std 35 Light" pitchFamily="34" charset="0"/>
              <a:cs typeface="Times New Roman" pitchFamily="18" charset="0"/>
            </a:endParaRPr>
          </a:p>
          <a:p>
            <a:pPr lvl="1"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12</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674917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Fair Credit Reporting</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13</a:t>
            </a:fld>
            <a:endParaRPr lang="en-US"/>
          </a:p>
        </p:txBody>
      </p:sp>
      <p:sp>
        <p:nvSpPr>
          <p:cNvPr id="14" name="Rectangle 2"/>
          <p:cNvSpPr>
            <a:spLocks noChangeArrowheads="1"/>
          </p:cNvSpPr>
          <p:nvPr/>
        </p:nvSpPr>
        <p:spPr bwMode="auto">
          <a:xfrm>
            <a:off x="307274" y="871182"/>
            <a:ext cx="8379526" cy="5074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4000"/>
              </a:lnSpc>
            </a:pPr>
            <a:endParaRPr lang="en-US" sz="2000" b="1" i="1" dirty="0" smtClean="0">
              <a:solidFill>
                <a:srgbClr val="A51140"/>
              </a:solidFill>
              <a:latin typeface="Avenir LT Std 35 Light" pitchFamily="34" charset="0"/>
              <a:cs typeface="Times New Roman" pitchFamily="18" charset="0"/>
            </a:endParaRPr>
          </a:p>
          <a:p>
            <a:pPr algn="ctr">
              <a:lnSpc>
                <a:spcPct val="114000"/>
              </a:lnSpc>
            </a:pPr>
            <a:endParaRPr lang="en-US" sz="2000" b="1" i="1" dirty="0" smtClean="0">
              <a:solidFill>
                <a:srgbClr val="A51140"/>
              </a:solidFill>
              <a:latin typeface="Avenir LT Std 35 Light" pitchFamily="34" charset="0"/>
              <a:cs typeface="Times New Roman" pitchFamily="18" charset="0"/>
            </a:endParaRPr>
          </a:p>
          <a:p>
            <a:pPr algn="ctr">
              <a:lnSpc>
                <a:spcPct val="114000"/>
              </a:lnSpc>
            </a:pPr>
            <a:r>
              <a:rPr lang="en-US" sz="2000" b="1" i="1" dirty="0" smtClean="0">
                <a:solidFill>
                  <a:srgbClr val="A51140"/>
                </a:solidFill>
                <a:latin typeface="Avenir LT Std 35 Light" pitchFamily="34" charset="0"/>
                <a:cs typeface="Times New Roman" pitchFamily="18" charset="0"/>
              </a:rPr>
              <a:t>Managing Credit Disputes – FCRA</a:t>
            </a:r>
          </a:p>
          <a:p>
            <a:pPr algn="ctr">
              <a:lnSpc>
                <a:spcPct val="114000"/>
              </a:lnSpc>
            </a:pPr>
            <a:endParaRPr lang="en-US" sz="1600" dirty="0" smtClean="0">
              <a:latin typeface="Avenir LT Std 35 Light" pitchFamily="34" charset="0"/>
              <a:cs typeface="Times New Roman" pitchFamily="18" charset="0"/>
            </a:endParaRPr>
          </a:p>
          <a:p>
            <a:pPr>
              <a:lnSpc>
                <a:spcPct val="114000"/>
              </a:lnSpc>
            </a:pPr>
            <a:r>
              <a:rPr lang="en-US" sz="1600" dirty="0" smtClean="0">
                <a:latin typeface="Avenir LT Std 35 Light" pitchFamily="34" charset="0"/>
                <a:cs typeface="Times New Roman" pitchFamily="18" charset="0"/>
              </a:rPr>
              <a:t>A borrower may appeal the accuracy and validity of information reported to the credit bureau and the school is responsible for handling any disputes and making the necessary corrections, if any.</a:t>
            </a:r>
            <a:endParaRPr lang="en-US" sz="1600" dirty="0">
              <a:latin typeface="Avenir LT Std 35 Light" pitchFamily="34" charset="0"/>
              <a:cs typeface="Times New Roman" pitchFamily="18" charset="0"/>
            </a:endParaRPr>
          </a:p>
          <a:p>
            <a:pPr marL="231775" lvl="1" indent="-231775" algn="l">
              <a:lnSpc>
                <a:spcPct val="114000"/>
              </a:lnSpc>
              <a:buFontTx/>
              <a:buChar char="•"/>
            </a:pPr>
            <a:endParaRPr lang="en-US" sz="1200" dirty="0" smtClean="0">
              <a:latin typeface="Avenir LT Std 35 Light" pitchFamily="34" charset="0"/>
              <a:cs typeface="Times New Roman" pitchFamily="18" charset="0"/>
            </a:endParaRPr>
          </a:p>
          <a:p>
            <a:pPr marL="231775" lvl="1" indent="-231775" algn="l">
              <a:lnSpc>
                <a:spcPct val="114000"/>
              </a:lnSpc>
              <a:buFontTx/>
              <a:buChar char="•"/>
            </a:pPr>
            <a:r>
              <a:rPr lang="en-US" sz="1600" dirty="0" smtClean="0">
                <a:latin typeface="Avenir LT Std 35 Light" pitchFamily="34" charset="0"/>
                <a:cs typeface="Times New Roman" pitchFamily="18" charset="0"/>
              </a:rPr>
              <a:t>Corrections must be within a one-month period from receipt of the inquiry/dispute.</a:t>
            </a:r>
          </a:p>
          <a:p>
            <a:pPr marL="231775" lvl="1" indent="-231775" algn="l">
              <a:lnSpc>
                <a:spcPct val="114000"/>
              </a:lnSpc>
              <a:buFontTx/>
              <a:buChar char="•"/>
            </a:pPr>
            <a:endParaRPr lang="en-US" sz="1200" dirty="0" smtClean="0">
              <a:latin typeface="Avenir LT Std 35 Light" pitchFamily="34" charset="0"/>
              <a:cs typeface="Times New Roman" pitchFamily="18" charset="0"/>
            </a:endParaRPr>
          </a:p>
          <a:p>
            <a:pPr marL="231775" lvl="1" indent="-231775" algn="l">
              <a:lnSpc>
                <a:spcPct val="114000"/>
              </a:lnSpc>
              <a:buFontTx/>
              <a:buChar char="•"/>
            </a:pPr>
            <a:r>
              <a:rPr lang="en-US" sz="1600" dirty="0" smtClean="0">
                <a:latin typeface="Avenir LT Std 35 Light" pitchFamily="34" charset="0"/>
                <a:cs typeface="Times New Roman" pitchFamily="18" charset="0"/>
              </a:rPr>
              <a:t>E-OSCAR (Electronic Online Solution for Complete and Accurate Reporting) is a tool created by the credit repositories to manage the inquiries/disputes.</a:t>
            </a:r>
          </a:p>
          <a:p>
            <a:pPr marL="231775" lvl="1" indent="-231775" algn="l">
              <a:lnSpc>
                <a:spcPct val="114000"/>
              </a:lnSpc>
              <a:buFontTx/>
              <a:buChar char="•"/>
            </a:pPr>
            <a:endParaRPr lang="en-US" sz="1600" dirty="0">
              <a:latin typeface="Avenir LT Std 35 Light" pitchFamily="34" charset="0"/>
              <a:cs typeface="Times New Roman" pitchFamily="18" charset="0"/>
            </a:endParaRPr>
          </a:p>
          <a:p>
            <a:pPr marL="231775" lvl="1" indent="-231775" algn="l">
              <a:lnSpc>
                <a:spcPct val="114000"/>
              </a:lnSpc>
              <a:buFontTx/>
              <a:buChar char="•"/>
            </a:pPr>
            <a:r>
              <a:rPr lang="en-US" sz="1600" dirty="0" smtClean="0">
                <a:latin typeface="Avenir LT Std 35 Light" pitchFamily="34" charset="0"/>
                <a:cs typeface="Times New Roman" pitchFamily="18" charset="0"/>
              </a:rPr>
              <a:t>Schools must handle and respond to both ACDVs (Automated Credit Dispute Verifications) and AUDs (Automated Universal Data) forms.</a:t>
            </a:r>
          </a:p>
          <a:p>
            <a:pPr marL="231775" lvl="1" indent="-231775" algn="l">
              <a:lnSpc>
                <a:spcPct val="114000"/>
              </a:lnSpc>
              <a:buFontTx/>
              <a:buChar char="•"/>
            </a:pPr>
            <a:endParaRPr lang="en-US" sz="1200" dirty="0">
              <a:latin typeface="Avenir LT Std 35 Light" pitchFamily="34" charset="0"/>
              <a:cs typeface="Times New Roman" pitchFamily="18" charset="0"/>
            </a:endParaRPr>
          </a:p>
          <a:p>
            <a:pPr algn="l">
              <a:lnSpc>
                <a:spcPct val="114000"/>
              </a:lnSpc>
            </a:pPr>
            <a:endParaRPr lang="en-US" sz="1600" dirty="0">
              <a:latin typeface="Avenir LT Std 35 Light" pitchFamily="34" charset="0"/>
              <a:cs typeface="Times New Roman" pitchFamily="18" charset="0"/>
            </a:endParaRPr>
          </a:p>
          <a:p>
            <a:pPr>
              <a:lnSpc>
                <a:spcPct val="114000"/>
              </a:lnSpc>
            </a:pPr>
            <a:endParaRPr lang="en-US" sz="1200" dirty="0">
              <a:latin typeface="Avenir LT Std 35 Light" pitchFamily="34" charset="0"/>
              <a:cs typeface="Times New Roman" pitchFamily="18" charset="0"/>
            </a:endParaRPr>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120116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Who loves E-OSCAR?</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379526"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sz="1100" b="1" i="1" dirty="0" smtClean="0">
              <a:solidFill>
                <a:srgbClr val="A51140"/>
              </a:solidFill>
              <a:latin typeface="Avenir LT Std 35 Light" pitchFamily="34" charset="0"/>
              <a:cs typeface="Times New Roman" pitchFamily="18" charset="0"/>
            </a:endParaRPr>
          </a:p>
          <a:p>
            <a:pPr algn="l"/>
            <a:r>
              <a:rPr lang="en-US" sz="1600" dirty="0">
                <a:latin typeface="Avenir LT Std 35 Light" pitchFamily="34" charset="0"/>
                <a:cs typeface="Times New Roman" pitchFamily="18" charset="0"/>
              </a:rPr>
              <a:t>	</a:t>
            </a:r>
            <a:endParaRPr lang="en-US" sz="1600" dirty="0" smtClean="0">
              <a:latin typeface="Avenir LT Std 35 Light" pitchFamily="34" charset="0"/>
              <a:cs typeface="Times New Roman" pitchFamily="18" charset="0"/>
            </a:endParaRPr>
          </a:p>
          <a:p>
            <a:pPr lvl="1" algn="l"/>
            <a:endParaRPr lang="en-US" sz="1600" dirty="0">
              <a:latin typeface="Avenir LT Std 35 Light" pitchFamily="34" charset="0"/>
              <a:cs typeface="Times New Roman" pitchFamily="18" charset="0"/>
            </a:endParaRPr>
          </a:p>
          <a:p>
            <a:pPr lvl="1" algn="l">
              <a:buFontTx/>
              <a:buChar char="•"/>
            </a:pPr>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14</a:t>
            </a:fld>
            <a:endParaRPr lang="en-US"/>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6333" y="1295400"/>
            <a:ext cx="6901407" cy="4106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411051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3" y="76200"/>
            <a:ext cx="8160093"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Annual Disclosure </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3" y="914400"/>
            <a:ext cx="8531926"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b="1" i="1" dirty="0">
                <a:solidFill>
                  <a:srgbClr val="A51140"/>
                </a:solidFill>
                <a:latin typeface="Avenir LT Std 35 Light" pitchFamily="34" charset="0"/>
                <a:cs typeface="Times New Roman" pitchFamily="18" charset="0"/>
              </a:rPr>
              <a:t>Disclosure To </a:t>
            </a:r>
            <a:r>
              <a:rPr lang="en-US" b="1" i="1" dirty="0" smtClean="0">
                <a:solidFill>
                  <a:srgbClr val="A51140"/>
                </a:solidFill>
                <a:latin typeface="Avenir LT Std 35 Light" pitchFamily="34" charset="0"/>
                <a:cs typeface="Times New Roman" pitchFamily="18" charset="0"/>
              </a:rPr>
              <a:t>Students | 34 </a:t>
            </a:r>
            <a:r>
              <a:rPr lang="en-US" b="1" i="1" dirty="0">
                <a:solidFill>
                  <a:srgbClr val="A51140"/>
                </a:solidFill>
                <a:latin typeface="Avenir LT Std 35 Light" pitchFamily="34" charset="0"/>
                <a:cs typeface="Times New Roman" pitchFamily="18" charset="0"/>
              </a:rPr>
              <a:t>CFR 674.16(a)</a:t>
            </a:r>
          </a:p>
          <a:p>
            <a:pPr algn="l"/>
            <a:endParaRPr lang="en-US" sz="1600" b="1" dirty="0">
              <a:latin typeface="Avenir LT Std 35 Light" pitchFamily="34" charset="0"/>
              <a:cs typeface="Times New Roman" pitchFamily="18" charset="0"/>
            </a:endParaRPr>
          </a:p>
          <a:p>
            <a:pPr algn="l"/>
            <a:r>
              <a:rPr lang="en-US" sz="1400" b="1" dirty="0">
                <a:latin typeface="Avenir LT Std 35 Light" pitchFamily="34" charset="0"/>
                <a:cs typeface="Times New Roman" pitchFamily="18" charset="0"/>
              </a:rPr>
              <a:t>Before making the first Perkins Loan or NDSL disbursement for an award year</a:t>
            </a:r>
            <a:r>
              <a:rPr lang="en-US" sz="1400" dirty="0">
                <a:latin typeface="Avenir LT Std 35 Light" pitchFamily="34" charset="0"/>
                <a:cs typeface="Times New Roman" pitchFamily="18" charset="0"/>
              </a:rPr>
              <a:t>, the school must inform the student of his or her rights and responsibilities under the Federal Perkins Loan Program and must disclose all information to the student </a:t>
            </a:r>
            <a:r>
              <a:rPr lang="en-US" sz="1400" b="1" dirty="0">
                <a:latin typeface="Avenir LT Std 35 Light" pitchFamily="34" charset="0"/>
                <a:cs typeface="Times New Roman" pitchFamily="18" charset="0"/>
              </a:rPr>
              <a:t>in writing</a:t>
            </a:r>
            <a:r>
              <a:rPr lang="en-US" sz="1400" dirty="0">
                <a:latin typeface="Avenir LT Std 35 Light" pitchFamily="34" charset="0"/>
                <a:cs typeface="Times New Roman" pitchFamily="18" charset="0"/>
              </a:rPr>
              <a:t>.  </a:t>
            </a:r>
          </a:p>
          <a:p>
            <a:pPr algn="l"/>
            <a:endParaRPr lang="en-US" sz="1600" dirty="0">
              <a:latin typeface="Avenir LT Std 35 Light" pitchFamily="34" charset="0"/>
              <a:cs typeface="Times New Roman" pitchFamily="18" charset="0"/>
            </a:endParaRPr>
          </a:p>
          <a:p>
            <a:pPr marL="285750" indent="-285750" algn="l">
              <a:buFont typeface="Arial" pitchFamily="34" charset="0"/>
              <a:buChar char="•"/>
            </a:pPr>
            <a:r>
              <a:rPr lang="en-US" sz="1400" dirty="0" smtClean="0">
                <a:latin typeface="Avenir LT Std 35 Light" pitchFamily="34" charset="0"/>
                <a:cs typeface="Times New Roman" pitchFamily="18" charset="0"/>
              </a:rPr>
              <a:t>Remind </a:t>
            </a:r>
            <a:r>
              <a:rPr lang="en-US" sz="1400" dirty="0">
                <a:latin typeface="Avenir LT Std 35 Light" pitchFamily="34" charset="0"/>
                <a:cs typeface="Times New Roman" pitchFamily="18" charset="0"/>
              </a:rPr>
              <a:t>the student that the loan may be used only for educational </a:t>
            </a:r>
            <a:r>
              <a:rPr lang="en-US" sz="1400" dirty="0" smtClean="0">
                <a:latin typeface="Avenir LT Std 35 Light" pitchFamily="34" charset="0"/>
                <a:cs typeface="Times New Roman" pitchFamily="18" charset="0"/>
              </a:rPr>
              <a:t>expenses</a:t>
            </a:r>
          </a:p>
          <a:p>
            <a:pPr marL="285750" indent="-285750" algn="l">
              <a:buFont typeface="Arial" pitchFamily="34" charset="0"/>
              <a:buChar char="•"/>
            </a:pPr>
            <a:r>
              <a:rPr lang="en-US" sz="1400" dirty="0" smtClean="0">
                <a:latin typeface="Avenir LT Std 35 Light" pitchFamily="34" charset="0"/>
                <a:cs typeface="Times New Roman" pitchFamily="18" charset="0"/>
              </a:rPr>
              <a:t>Loan </a:t>
            </a:r>
            <a:r>
              <a:rPr lang="en-US" sz="1400" dirty="0">
                <a:latin typeface="Avenir LT Std 35 Light" pitchFamily="34" charset="0"/>
                <a:cs typeface="Times New Roman" pitchFamily="18" charset="0"/>
              </a:rPr>
              <a:t>must be </a:t>
            </a:r>
            <a:r>
              <a:rPr lang="en-US" sz="1400" dirty="0" smtClean="0">
                <a:latin typeface="Avenir LT Std 35 Light" pitchFamily="34" charset="0"/>
                <a:cs typeface="Times New Roman" pitchFamily="18" charset="0"/>
              </a:rPr>
              <a:t>repaid</a:t>
            </a:r>
          </a:p>
          <a:p>
            <a:pPr marL="285750" indent="-285750" algn="l">
              <a:buFont typeface="Arial" pitchFamily="34" charset="0"/>
              <a:buChar char="•"/>
            </a:pPr>
            <a:r>
              <a:rPr lang="en-US" sz="1400" dirty="0" smtClean="0">
                <a:latin typeface="Avenir LT Std 35 Light" pitchFamily="34" charset="0"/>
                <a:cs typeface="Times New Roman" pitchFamily="18" charset="0"/>
              </a:rPr>
              <a:t>Review </a:t>
            </a:r>
            <a:r>
              <a:rPr lang="en-US" sz="1400" dirty="0">
                <a:latin typeface="Avenir LT Std 35 Light" pitchFamily="34" charset="0"/>
                <a:cs typeface="Times New Roman" pitchFamily="18" charset="0"/>
              </a:rPr>
              <a:t>all of the repayment terms in the Promissory Note </a:t>
            </a:r>
            <a:endParaRPr lang="en-US" sz="1400" dirty="0" smtClean="0">
              <a:latin typeface="Avenir LT Std 35 Light" pitchFamily="34" charset="0"/>
              <a:cs typeface="Times New Roman" pitchFamily="18" charset="0"/>
            </a:endParaRPr>
          </a:p>
          <a:p>
            <a:pPr marL="285750" indent="-285750" algn="l">
              <a:buFont typeface="Arial" pitchFamily="34" charset="0"/>
              <a:buChar char="•"/>
            </a:pPr>
            <a:r>
              <a:rPr lang="en-US" sz="1400" dirty="0" smtClean="0">
                <a:latin typeface="Avenir LT Std 35 Light" pitchFamily="34" charset="0"/>
                <a:cs typeface="Times New Roman" pitchFamily="18" charset="0"/>
              </a:rPr>
              <a:t>Provide </a:t>
            </a:r>
            <a:r>
              <a:rPr lang="en-US" sz="1400" dirty="0">
                <a:latin typeface="Avenir LT Std 35 Light" pitchFamily="34" charset="0"/>
                <a:cs typeface="Times New Roman" pitchFamily="18" charset="0"/>
              </a:rPr>
              <a:t>following information to the </a:t>
            </a:r>
            <a:r>
              <a:rPr lang="en-US" sz="1400" dirty="0" smtClean="0">
                <a:latin typeface="Avenir LT Std 35 Light" pitchFamily="34" charset="0"/>
                <a:cs typeface="Times New Roman" pitchFamily="18" charset="0"/>
              </a:rPr>
              <a:t>student</a:t>
            </a:r>
          </a:p>
          <a:p>
            <a:pPr marL="285750" indent="-285750" algn="l">
              <a:buFont typeface="Arial" pitchFamily="34" charset="0"/>
              <a:buChar char="•"/>
            </a:pPr>
            <a:endParaRPr lang="en-US" sz="1400" dirty="0" smtClean="0">
              <a:latin typeface="Avenir LT Std 35 Light" pitchFamily="34" charset="0"/>
              <a:cs typeface="Times New Roman" pitchFamily="18" charset="0"/>
            </a:endParaRPr>
          </a:p>
          <a:p>
            <a:pPr marL="742950" lvl="1" indent="-285750">
              <a:buFontTx/>
              <a:buChar char="−"/>
            </a:pPr>
            <a:r>
              <a:rPr lang="en-US" sz="1250" dirty="0" smtClean="0">
                <a:latin typeface="Avenir LT Std 35 Light" pitchFamily="34" charset="0"/>
                <a:cs typeface="Times New Roman" pitchFamily="18" charset="0"/>
              </a:rPr>
              <a:t>Name </a:t>
            </a:r>
            <a:r>
              <a:rPr lang="en-US" sz="1250" dirty="0">
                <a:latin typeface="Avenir LT Std 35 Light" pitchFamily="34" charset="0"/>
                <a:cs typeface="Times New Roman" pitchFamily="18" charset="0"/>
              </a:rPr>
              <a:t>and address of the school to which the debt is owed </a:t>
            </a:r>
            <a:endParaRPr lang="en-US" sz="1250" dirty="0" smtClean="0">
              <a:latin typeface="Avenir LT Std 35 Light" pitchFamily="34" charset="0"/>
              <a:cs typeface="Times New Roman" pitchFamily="18" charset="0"/>
            </a:endParaRPr>
          </a:p>
          <a:p>
            <a:pPr marL="742950" lvl="1" indent="-285750">
              <a:buFontTx/>
              <a:buChar char="−"/>
            </a:pPr>
            <a:r>
              <a:rPr lang="en-US" sz="1250" dirty="0" smtClean="0">
                <a:latin typeface="Avenir LT Std 35 Light" pitchFamily="34" charset="0"/>
                <a:cs typeface="Times New Roman" pitchFamily="18" charset="0"/>
              </a:rPr>
              <a:t>Name and </a:t>
            </a:r>
            <a:r>
              <a:rPr lang="en-US" sz="1250" dirty="0">
                <a:latin typeface="Avenir LT Std 35 Light" pitchFamily="34" charset="0"/>
                <a:cs typeface="Times New Roman" pitchFamily="18" charset="0"/>
              </a:rPr>
              <a:t>address of the official or servicing agent to whom communications </a:t>
            </a:r>
            <a:r>
              <a:rPr lang="en-US" sz="1250" dirty="0" smtClean="0">
                <a:latin typeface="Avenir LT Std 35 Light" pitchFamily="34" charset="0"/>
                <a:cs typeface="Times New Roman" pitchFamily="18" charset="0"/>
              </a:rPr>
              <a:t>should  be sent</a:t>
            </a:r>
          </a:p>
          <a:p>
            <a:pPr marL="742950" lvl="1" indent="-285750">
              <a:buFontTx/>
              <a:buChar char="−"/>
            </a:pPr>
            <a:r>
              <a:rPr lang="en-US" sz="1250" dirty="0" smtClean="0">
                <a:latin typeface="Avenir LT Std 35 Light" pitchFamily="34" charset="0"/>
                <a:cs typeface="Times New Roman" pitchFamily="18" charset="0"/>
              </a:rPr>
              <a:t>Maximum </a:t>
            </a:r>
            <a:r>
              <a:rPr lang="en-US" sz="1250" dirty="0">
                <a:latin typeface="Avenir LT Std 35 Light" pitchFamily="34" charset="0"/>
                <a:cs typeface="Times New Roman" pitchFamily="18" charset="0"/>
              </a:rPr>
              <a:t>annual and aggregate amounts the student may borrow</a:t>
            </a:r>
            <a:r>
              <a:rPr lang="en-US" sz="1250" dirty="0" smtClean="0">
                <a:latin typeface="Avenir LT Std 35 Light" pitchFamily="34" charset="0"/>
                <a:cs typeface="Times New Roman" pitchFamily="18" charset="0"/>
              </a:rPr>
              <a:t>;</a:t>
            </a:r>
          </a:p>
          <a:p>
            <a:pPr marL="742950" lvl="1" indent="-285750">
              <a:buFontTx/>
              <a:buChar char="−"/>
            </a:pPr>
            <a:r>
              <a:rPr lang="en-US" sz="1250" dirty="0" smtClean="0">
                <a:latin typeface="Avenir LT Std 35 Light" pitchFamily="34" charset="0"/>
                <a:cs typeface="Times New Roman" pitchFamily="18" charset="0"/>
              </a:rPr>
              <a:t>Effect </a:t>
            </a:r>
            <a:r>
              <a:rPr lang="en-US" sz="1250" dirty="0">
                <a:latin typeface="Avenir LT Std 35 Light" pitchFamily="34" charset="0"/>
                <a:cs typeface="Times New Roman" pitchFamily="18" charset="0"/>
              </a:rPr>
              <a:t>that accepting the loan will have on the borrower’s eligibility for </a:t>
            </a:r>
            <a:r>
              <a:rPr lang="en-US" sz="1250" dirty="0" smtClean="0">
                <a:latin typeface="Avenir LT Std 35 Light" pitchFamily="34" charset="0"/>
                <a:cs typeface="Times New Roman" pitchFamily="18" charset="0"/>
              </a:rPr>
              <a:t>other </a:t>
            </a:r>
            <a:r>
              <a:rPr lang="en-US" sz="1250" dirty="0">
                <a:latin typeface="Avenir LT Std 35 Light" pitchFamily="34" charset="0"/>
                <a:cs typeface="Times New Roman" pitchFamily="18" charset="0"/>
              </a:rPr>
              <a:t>types of student </a:t>
            </a:r>
            <a:r>
              <a:rPr lang="en-US" sz="1250" dirty="0" smtClean="0">
                <a:latin typeface="Avenir LT Std 35 Light" pitchFamily="34" charset="0"/>
                <a:cs typeface="Times New Roman" pitchFamily="18" charset="0"/>
              </a:rPr>
              <a:t>aid</a:t>
            </a:r>
          </a:p>
          <a:p>
            <a:pPr marL="742950" lvl="1" indent="-285750">
              <a:buFontTx/>
              <a:buChar char="−"/>
            </a:pPr>
            <a:r>
              <a:rPr lang="en-US" sz="1250" dirty="0" smtClean="0">
                <a:latin typeface="Avenir LT Std 35 Light" pitchFamily="34" charset="0"/>
                <a:cs typeface="Times New Roman" pitchFamily="18" charset="0"/>
              </a:rPr>
              <a:t>Statement </a:t>
            </a:r>
            <a:r>
              <a:rPr lang="en-US" sz="1250" dirty="0">
                <a:latin typeface="Avenir LT Std 35 Light" pitchFamily="34" charset="0"/>
                <a:cs typeface="Times New Roman" pitchFamily="18" charset="0"/>
              </a:rPr>
              <a:t>of the total cumulative balance owed by the student to </a:t>
            </a:r>
            <a:r>
              <a:rPr lang="en-US" sz="1250" dirty="0" smtClean="0">
                <a:latin typeface="Avenir LT Std 35 Light" pitchFamily="34" charset="0"/>
                <a:cs typeface="Times New Roman" pitchFamily="18" charset="0"/>
              </a:rPr>
              <a:t>that school </a:t>
            </a:r>
            <a:r>
              <a:rPr lang="en-US" sz="1250" dirty="0">
                <a:latin typeface="Avenir LT Std 35 Light" pitchFamily="34" charset="0"/>
                <a:cs typeface="Times New Roman" pitchFamily="18" charset="0"/>
              </a:rPr>
              <a:t>and an estimate of the monthly payment amount needed to </a:t>
            </a:r>
            <a:r>
              <a:rPr lang="en-US" sz="1250" dirty="0" smtClean="0">
                <a:latin typeface="Avenir LT Std 35 Light" pitchFamily="34" charset="0"/>
                <a:cs typeface="Times New Roman" pitchFamily="18" charset="0"/>
              </a:rPr>
              <a:t>repay that balance</a:t>
            </a:r>
          </a:p>
          <a:p>
            <a:pPr marL="742950" lvl="1" indent="-285750">
              <a:buFontTx/>
              <a:buChar char="−"/>
            </a:pPr>
            <a:r>
              <a:rPr lang="en-US" sz="1250" dirty="0">
                <a:latin typeface="Avenir LT Std 35 Light" pitchFamily="34" charset="0"/>
                <a:cs typeface="Times New Roman" pitchFamily="18" charset="0"/>
              </a:rPr>
              <a:t>Options the borrower may have to consolidate or </a:t>
            </a:r>
            <a:r>
              <a:rPr lang="en-US" sz="1250" dirty="0" smtClean="0">
                <a:latin typeface="Avenir LT Std 35 Light" pitchFamily="34" charset="0"/>
                <a:cs typeface="Times New Roman" pitchFamily="18" charset="0"/>
              </a:rPr>
              <a:t>refinance</a:t>
            </a:r>
          </a:p>
          <a:p>
            <a:pPr marL="742950" lvl="1" indent="-285750">
              <a:buFontTx/>
              <a:buChar char="−"/>
            </a:pPr>
            <a:r>
              <a:rPr lang="en-US" sz="1250" dirty="0" smtClean="0">
                <a:latin typeface="Avenir LT Std 35 Light" pitchFamily="34" charset="0"/>
                <a:cs typeface="Times New Roman" pitchFamily="18" charset="0"/>
              </a:rPr>
              <a:t>Brief </a:t>
            </a:r>
            <a:r>
              <a:rPr lang="en-US" sz="1250" dirty="0">
                <a:latin typeface="Avenir LT Std 35 Light" pitchFamily="34" charset="0"/>
                <a:cs typeface="Times New Roman" pitchFamily="18" charset="0"/>
              </a:rPr>
              <a:t>notice about the Department of Defense program for repaying loans </a:t>
            </a:r>
            <a:r>
              <a:rPr lang="en-US" sz="1250" dirty="0" smtClean="0">
                <a:latin typeface="Avenir LT Std 35 Light" pitchFamily="34" charset="0"/>
                <a:cs typeface="Times New Roman" pitchFamily="18" charset="0"/>
              </a:rPr>
              <a:t> </a:t>
            </a:r>
            <a:r>
              <a:rPr lang="en-US" sz="1250" dirty="0">
                <a:latin typeface="Avenir LT Std 35 Light" pitchFamily="34" charset="0"/>
                <a:cs typeface="Times New Roman" pitchFamily="18" charset="0"/>
              </a:rPr>
              <a:t>based on certain military </a:t>
            </a:r>
            <a:r>
              <a:rPr lang="en-US" sz="1250" dirty="0" smtClean="0">
                <a:latin typeface="Avenir LT Std 35 Light" pitchFamily="34" charset="0"/>
                <a:cs typeface="Times New Roman" pitchFamily="18" charset="0"/>
              </a:rPr>
              <a:t>service</a:t>
            </a:r>
          </a:p>
          <a:p>
            <a:pPr marL="742950" lvl="1" indent="-285750">
              <a:buFontTx/>
              <a:buChar char="−"/>
            </a:pPr>
            <a:r>
              <a:rPr lang="en-US" sz="1250" dirty="0" smtClean="0">
                <a:latin typeface="Avenir LT Std 35 Light" pitchFamily="34" charset="0"/>
                <a:cs typeface="Times New Roman" pitchFamily="18" charset="0"/>
              </a:rPr>
              <a:t>Complete </a:t>
            </a:r>
            <a:r>
              <a:rPr lang="en-US" sz="1250" dirty="0">
                <a:latin typeface="Avenir LT Std 35 Light" pitchFamily="34" charset="0"/>
                <a:cs typeface="Times New Roman" pitchFamily="18" charset="0"/>
              </a:rPr>
              <a:t>list of charges connected with making the loan, including </a:t>
            </a:r>
            <a:r>
              <a:rPr lang="en-US" sz="1250" dirty="0" smtClean="0">
                <a:latin typeface="Avenir LT Std 35 Light" pitchFamily="34" charset="0"/>
                <a:cs typeface="Times New Roman" pitchFamily="18" charset="0"/>
              </a:rPr>
              <a:t>whether those </a:t>
            </a:r>
            <a:r>
              <a:rPr lang="en-US" sz="1250" dirty="0">
                <a:latin typeface="Avenir LT Std 35 Light" pitchFamily="34" charset="0"/>
                <a:cs typeface="Times New Roman" pitchFamily="18" charset="0"/>
              </a:rPr>
              <a:t>charges are deducted from the loan or whether the student must pay </a:t>
            </a:r>
            <a:r>
              <a:rPr lang="en-US" sz="1250" dirty="0" smtClean="0">
                <a:latin typeface="Avenir LT Std 35 Light" pitchFamily="34" charset="0"/>
                <a:cs typeface="Times New Roman" pitchFamily="18" charset="0"/>
              </a:rPr>
              <a:t> them separately</a:t>
            </a:r>
          </a:p>
          <a:p>
            <a:pPr marL="742950" lvl="1" indent="-285750">
              <a:buFontTx/>
              <a:buChar char="−"/>
            </a:pPr>
            <a:r>
              <a:rPr lang="en-US" sz="1250" dirty="0" smtClean="0">
                <a:latin typeface="Avenir LT Std 35 Light" pitchFamily="34" charset="0"/>
                <a:cs typeface="Times New Roman" pitchFamily="18" charset="0"/>
              </a:rPr>
              <a:t>Notice </a:t>
            </a:r>
            <a:r>
              <a:rPr lang="en-US" sz="1250" dirty="0">
                <a:latin typeface="Avenir LT Std 35 Light" pitchFamily="34" charset="0"/>
                <a:cs typeface="Times New Roman" pitchFamily="18" charset="0"/>
              </a:rPr>
              <a:t>that the school will report the outstanding balance of the loan to </a:t>
            </a:r>
            <a:r>
              <a:rPr lang="en-US" sz="1250" dirty="0" smtClean="0">
                <a:latin typeface="Avenir LT Std 35 Light" pitchFamily="34" charset="0"/>
                <a:cs typeface="Times New Roman" pitchFamily="18" charset="0"/>
              </a:rPr>
              <a:t>a  </a:t>
            </a:r>
            <a:r>
              <a:rPr lang="en-US" sz="1250" dirty="0">
                <a:latin typeface="Avenir LT Std 35 Light" pitchFamily="34" charset="0"/>
                <a:cs typeface="Times New Roman" pitchFamily="18" charset="0"/>
              </a:rPr>
              <a:t>national credit bureau </a:t>
            </a:r>
            <a:r>
              <a:rPr lang="en-US" sz="1250" b="1" dirty="0">
                <a:latin typeface="Avenir LT Std 35 Light" pitchFamily="34" charset="0"/>
                <a:cs typeface="Times New Roman" pitchFamily="18" charset="0"/>
              </a:rPr>
              <a:t>at least </a:t>
            </a:r>
            <a:r>
              <a:rPr lang="en-US" sz="1250" b="1" dirty="0" smtClean="0">
                <a:latin typeface="Avenir LT Std 35 Light" pitchFamily="34" charset="0"/>
                <a:cs typeface="Times New Roman" pitchFamily="18" charset="0"/>
              </a:rPr>
              <a:t>annually</a:t>
            </a:r>
            <a:endParaRPr lang="en-US" sz="1250" dirty="0">
              <a:cs typeface="Times New Roman" pitchFamily="18" charset="0"/>
            </a:endParaRPr>
          </a:p>
          <a:p>
            <a:endParaRPr lang="en-US" sz="1200" dirty="0">
              <a:cs typeface="Times New Roman" pitchFamily="18" charset="0"/>
            </a:endParaRPr>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15</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67335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Grace Periods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1066800"/>
            <a:ext cx="8379526" cy="4608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b="1" i="1" dirty="0">
                <a:solidFill>
                  <a:srgbClr val="A51140"/>
                </a:solidFill>
                <a:latin typeface="Avenir LT Std 35 Light" pitchFamily="34" charset="0"/>
                <a:cs typeface="Times New Roman" pitchFamily="18" charset="0"/>
              </a:rPr>
              <a:t>Grace </a:t>
            </a:r>
            <a:r>
              <a:rPr lang="en-US" b="1" i="1" dirty="0" smtClean="0">
                <a:solidFill>
                  <a:srgbClr val="A51140"/>
                </a:solidFill>
                <a:latin typeface="Avenir LT Std 35 Light" pitchFamily="34" charset="0"/>
                <a:cs typeface="Times New Roman" pitchFamily="18" charset="0"/>
              </a:rPr>
              <a:t>Periods - 34 </a:t>
            </a:r>
            <a:r>
              <a:rPr lang="en-US" b="1" i="1" dirty="0">
                <a:solidFill>
                  <a:srgbClr val="A51140"/>
                </a:solidFill>
                <a:latin typeface="Avenir LT Std 35 Light" pitchFamily="34" charset="0"/>
                <a:cs typeface="Times New Roman" pitchFamily="18" charset="0"/>
              </a:rPr>
              <a:t>CFR 674.2</a:t>
            </a:r>
          </a:p>
          <a:p>
            <a:endParaRPr lang="en-US" sz="2400"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After an enrolled borrower is exited, the borrower then enters a </a:t>
            </a:r>
            <a:r>
              <a:rPr lang="en-US" sz="1600" b="1" dirty="0">
                <a:latin typeface="Avenir LT Std 35 Light" pitchFamily="34" charset="0"/>
                <a:cs typeface="Times New Roman" pitchFamily="18" charset="0"/>
              </a:rPr>
              <a:t>Grace Period</a:t>
            </a:r>
            <a:r>
              <a:rPr lang="en-US" sz="1600" dirty="0">
                <a:latin typeface="Avenir LT Std 35 Light" pitchFamily="34" charset="0"/>
                <a:cs typeface="Times New Roman" pitchFamily="18" charset="0"/>
              </a:rPr>
              <a:t>. A Grace Period is defined as the period of time before the borrower must begin or resume repaying a loan. </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An </a:t>
            </a:r>
            <a:r>
              <a:rPr lang="en-US" sz="1600" b="1" dirty="0">
                <a:latin typeface="Avenir LT Std 35 Light" pitchFamily="34" charset="0"/>
                <a:cs typeface="Times New Roman" pitchFamily="18" charset="0"/>
              </a:rPr>
              <a:t>initial grace period</a:t>
            </a:r>
            <a:r>
              <a:rPr lang="en-US" sz="1600" dirty="0">
                <a:latin typeface="Avenir LT Std 35 Light" pitchFamily="34" charset="0"/>
                <a:cs typeface="Times New Roman" pitchFamily="18" charset="0"/>
              </a:rPr>
              <a:t> is one that immediately follows a period of enrollment and immediately precedes the date repayment is required to begin for the first time</a:t>
            </a:r>
            <a:r>
              <a:rPr lang="en-US" sz="1600" dirty="0" smtClean="0">
                <a:latin typeface="Avenir LT Std 35 Light" pitchFamily="34" charset="0"/>
                <a:cs typeface="Times New Roman" pitchFamily="18" charset="0"/>
              </a:rPr>
              <a:t>.</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a:latin typeface="Avenir LT Std 35 Light" pitchFamily="34" charset="0"/>
                <a:cs typeface="Times New Roman" pitchFamily="18" charset="0"/>
              </a:rPr>
              <a:t>A </a:t>
            </a:r>
            <a:r>
              <a:rPr lang="en-US" sz="1600" b="1" dirty="0">
                <a:latin typeface="Avenir LT Std 35 Light" pitchFamily="34" charset="0"/>
                <a:cs typeface="Times New Roman" pitchFamily="18" charset="0"/>
              </a:rPr>
              <a:t>post-deferment grace period</a:t>
            </a:r>
            <a:r>
              <a:rPr lang="en-US" sz="1600" dirty="0">
                <a:latin typeface="Avenir LT Std 35 Light" pitchFamily="34" charset="0"/>
                <a:cs typeface="Times New Roman" pitchFamily="18" charset="0"/>
              </a:rPr>
              <a:t> is the period of six consecutive months that immediately follows the end of a period of deferment and precedes the date on </a:t>
            </a:r>
            <a:r>
              <a:rPr lang="en-US" sz="1600" dirty="0" smtClean="0">
                <a:latin typeface="Avenir LT Std 35 Light" pitchFamily="34" charset="0"/>
                <a:cs typeface="Times New Roman" pitchFamily="18" charset="0"/>
              </a:rPr>
              <a:t>which </a:t>
            </a:r>
            <a:r>
              <a:rPr lang="en-US" sz="1600" dirty="0">
                <a:latin typeface="Avenir LT Std 35 Light" pitchFamily="34" charset="0"/>
                <a:cs typeface="Times New Roman" pitchFamily="18" charset="0"/>
              </a:rPr>
              <a:t>the borrower must resume repayment on the loan. </a:t>
            </a:r>
          </a:p>
          <a:p>
            <a:pPr marL="285750" indent="-285750">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a:latin typeface="Avenir LT Std 35 Light" pitchFamily="34" charset="0"/>
                <a:cs typeface="Times New Roman" pitchFamily="18" charset="0"/>
              </a:rPr>
              <a:t>Neither the deferment nor the grace period is counted as part of the 10-year repayment period.</a:t>
            </a:r>
          </a:p>
          <a:p>
            <a:pPr marL="285750" indent="-285750" algn="l">
              <a:buFont typeface="Arial" pitchFamily="34" charset="0"/>
              <a:buChar char="•"/>
            </a:pPr>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16</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368682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Grace Periods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379526" cy="5177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b="1" i="1" dirty="0">
                <a:solidFill>
                  <a:srgbClr val="A51140"/>
                </a:solidFill>
                <a:latin typeface="Avenir LT Std 35 Light" pitchFamily="34" charset="0"/>
                <a:cs typeface="Times New Roman" pitchFamily="18" charset="0"/>
              </a:rPr>
              <a:t>Contact During Grace </a:t>
            </a:r>
            <a:r>
              <a:rPr lang="en-US" b="1" i="1" dirty="0" smtClean="0">
                <a:solidFill>
                  <a:srgbClr val="A51140"/>
                </a:solidFill>
                <a:latin typeface="Avenir LT Std 35 Light" pitchFamily="34" charset="0"/>
                <a:cs typeface="Times New Roman" pitchFamily="18" charset="0"/>
              </a:rPr>
              <a:t>Periods | 34 </a:t>
            </a:r>
            <a:r>
              <a:rPr lang="en-US" b="1" i="1" dirty="0">
                <a:solidFill>
                  <a:srgbClr val="A51140"/>
                </a:solidFill>
                <a:latin typeface="Avenir LT Std 35 Light" pitchFamily="34" charset="0"/>
                <a:cs typeface="Times New Roman" pitchFamily="18" charset="0"/>
              </a:rPr>
              <a:t>CFR 674.42(c)</a:t>
            </a:r>
          </a:p>
          <a:p>
            <a:endParaRPr lang="en-US" sz="1600" b="1"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A school must contact the borrower during both </a:t>
            </a:r>
            <a:r>
              <a:rPr lang="en-US" sz="1600" b="1" dirty="0">
                <a:latin typeface="Avenir LT Std 35 Light" pitchFamily="34" charset="0"/>
                <a:cs typeface="Times New Roman" pitchFamily="18" charset="0"/>
              </a:rPr>
              <a:t>initial </a:t>
            </a:r>
            <a:r>
              <a:rPr lang="en-US" sz="1600" dirty="0">
                <a:latin typeface="Avenir LT Std 35 Light" pitchFamily="34" charset="0"/>
                <a:cs typeface="Times New Roman" pitchFamily="18" charset="0"/>
              </a:rPr>
              <a:t>and </a:t>
            </a:r>
            <a:r>
              <a:rPr lang="en-US" sz="1600" b="1" dirty="0">
                <a:latin typeface="Avenir LT Std 35 Light" pitchFamily="34" charset="0"/>
                <a:cs typeface="Times New Roman" pitchFamily="18" charset="0"/>
              </a:rPr>
              <a:t>post-deferment grace periods</a:t>
            </a:r>
            <a:r>
              <a:rPr lang="en-US" sz="1600" dirty="0">
                <a:latin typeface="Avenir LT Std 35 Light" pitchFamily="34" charset="0"/>
                <a:cs typeface="Times New Roman" pitchFamily="18" charset="0"/>
              </a:rPr>
              <a:t> to remind him or her when repayment will begin or resume.</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Your school must contact the borrower</a:t>
            </a:r>
            <a:r>
              <a:rPr lang="en-US" sz="1600" b="1" dirty="0">
                <a:latin typeface="Avenir LT Std 35 Light" pitchFamily="34" charset="0"/>
                <a:cs typeface="Times New Roman" pitchFamily="18" charset="0"/>
              </a:rPr>
              <a:t> three</a:t>
            </a:r>
            <a:r>
              <a:rPr lang="en-US" sz="1600" dirty="0">
                <a:latin typeface="Avenir LT Std 35 Light" pitchFamily="34" charset="0"/>
                <a:cs typeface="Times New Roman" pitchFamily="18" charset="0"/>
              </a:rPr>
              <a:t> times during the nine-month initial grace period. For a loan with a six-month initial grace period, the school must contact the borrower</a:t>
            </a:r>
            <a:r>
              <a:rPr lang="en-US" sz="1600" b="1" dirty="0">
                <a:latin typeface="Avenir LT Std 35 Light" pitchFamily="34" charset="0"/>
                <a:cs typeface="Times New Roman" pitchFamily="18" charset="0"/>
              </a:rPr>
              <a:t> twice</a:t>
            </a:r>
            <a:r>
              <a:rPr lang="en-US" sz="1600" dirty="0">
                <a:latin typeface="Avenir LT Std 35 Light" pitchFamily="34" charset="0"/>
                <a:cs typeface="Times New Roman" pitchFamily="18" charset="0"/>
              </a:rPr>
              <a:t> during that period. </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The school must also contact the borrower </a:t>
            </a:r>
            <a:r>
              <a:rPr lang="en-US" sz="1600" b="1" dirty="0">
                <a:latin typeface="Avenir LT Std 35 Light" pitchFamily="34" charset="0"/>
                <a:cs typeface="Times New Roman" pitchFamily="18" charset="0"/>
              </a:rPr>
              <a:t>twice </a:t>
            </a:r>
            <a:r>
              <a:rPr lang="en-US" sz="1600" dirty="0">
                <a:latin typeface="Avenir LT Std 35 Light" pitchFamily="34" charset="0"/>
                <a:cs typeface="Times New Roman" pitchFamily="18" charset="0"/>
              </a:rPr>
              <a:t>during any six-month post-deferment grace period</a:t>
            </a:r>
            <a:r>
              <a:rPr lang="en-US" sz="1600" dirty="0" smtClean="0">
                <a:latin typeface="Avenir LT Std 35 Light" pitchFamily="34" charset="0"/>
                <a:cs typeface="Times New Roman" pitchFamily="18" charset="0"/>
              </a:rPr>
              <a:t>.</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a:latin typeface="Avenir LT Std 35 Light" pitchFamily="34" charset="0"/>
                <a:cs typeface="Times New Roman" pitchFamily="18" charset="0"/>
              </a:rPr>
              <a:t>The </a:t>
            </a:r>
            <a:r>
              <a:rPr lang="en-US" sz="1600" b="1" dirty="0">
                <a:latin typeface="Avenir LT Std 35 Light" pitchFamily="34" charset="0"/>
                <a:cs typeface="Times New Roman" pitchFamily="18" charset="0"/>
              </a:rPr>
              <a:t>first contact </a:t>
            </a:r>
            <a:r>
              <a:rPr lang="en-US" sz="1600" dirty="0">
                <a:latin typeface="Avenir LT Std 35 Light" pitchFamily="34" charset="0"/>
                <a:cs typeface="Times New Roman" pitchFamily="18" charset="0"/>
              </a:rPr>
              <a:t>must be </a:t>
            </a:r>
            <a:r>
              <a:rPr lang="en-US" sz="1600" b="1" dirty="0">
                <a:latin typeface="Avenir LT Std 35 Light" pitchFamily="34" charset="0"/>
                <a:cs typeface="Times New Roman" pitchFamily="18" charset="0"/>
              </a:rPr>
              <a:t>90 days </a:t>
            </a:r>
            <a:r>
              <a:rPr lang="en-US" sz="1600" dirty="0">
                <a:latin typeface="Avenir LT Std 35 Light" pitchFamily="34" charset="0"/>
                <a:cs typeface="Times New Roman" pitchFamily="18" charset="0"/>
              </a:rPr>
              <a:t>after any grace period (initial or post-deferment) begins.</a:t>
            </a:r>
          </a:p>
          <a:p>
            <a:pPr marL="285750" indent="-285750" algn="l">
              <a:lnSpc>
                <a:spcPct val="114000"/>
              </a:lnSpc>
              <a:buFont typeface="Arial" pitchFamily="34" charset="0"/>
              <a:buChar char="•"/>
            </a:pPr>
            <a:endParaRPr lang="en-US" sz="1200" dirty="0" smtClean="0">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a:latin typeface="Avenir LT Std 35 Light" pitchFamily="34" charset="0"/>
                <a:cs typeface="Times New Roman" pitchFamily="18" charset="0"/>
              </a:rPr>
              <a:t>The </a:t>
            </a:r>
            <a:r>
              <a:rPr lang="en-US" sz="1600" b="1" dirty="0">
                <a:latin typeface="Avenir LT Std 35 Light" pitchFamily="34" charset="0"/>
                <a:cs typeface="Times New Roman" pitchFamily="18" charset="0"/>
              </a:rPr>
              <a:t>second contact </a:t>
            </a:r>
            <a:r>
              <a:rPr lang="en-US" sz="1600" dirty="0">
                <a:latin typeface="Avenir LT Std 35 Light" pitchFamily="34" charset="0"/>
                <a:cs typeface="Times New Roman" pitchFamily="18" charset="0"/>
              </a:rPr>
              <a:t>must be </a:t>
            </a:r>
            <a:r>
              <a:rPr lang="en-US" sz="1600" b="1" dirty="0">
                <a:latin typeface="Avenir LT Std 35 Light" pitchFamily="34" charset="0"/>
                <a:cs typeface="Times New Roman" pitchFamily="18" charset="0"/>
              </a:rPr>
              <a:t>150 days </a:t>
            </a:r>
            <a:r>
              <a:rPr lang="en-US" sz="1600" dirty="0">
                <a:latin typeface="Avenir LT Std 35 Light" pitchFamily="34" charset="0"/>
                <a:cs typeface="Times New Roman" pitchFamily="18" charset="0"/>
              </a:rPr>
              <a:t>after any grace period begins</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a:latin typeface="Avenir LT Std 35 Light" pitchFamily="34" charset="0"/>
                <a:cs typeface="Times New Roman" pitchFamily="18" charset="0"/>
              </a:rPr>
              <a:t>For loans with nine-month grace periods, the school must make a </a:t>
            </a:r>
            <a:r>
              <a:rPr lang="en-US" sz="1600" b="1" dirty="0">
                <a:latin typeface="Avenir LT Std 35 Light" pitchFamily="34" charset="0"/>
                <a:cs typeface="Times New Roman" pitchFamily="18" charset="0"/>
              </a:rPr>
              <a:t>third contact 240 days </a:t>
            </a:r>
            <a:r>
              <a:rPr lang="en-US" sz="1600" dirty="0">
                <a:latin typeface="Avenir LT Std 35 Light" pitchFamily="34" charset="0"/>
                <a:cs typeface="Times New Roman" pitchFamily="18" charset="0"/>
              </a:rPr>
              <a:t>after the grace period </a:t>
            </a:r>
            <a:r>
              <a:rPr lang="en-US" sz="1600" dirty="0" smtClean="0">
                <a:latin typeface="Avenir LT Std 35 Light" pitchFamily="34" charset="0"/>
                <a:cs typeface="Times New Roman" pitchFamily="18" charset="0"/>
              </a:rPr>
              <a:t>begins</a:t>
            </a:r>
            <a:endParaRPr lang="en-US" sz="1600" dirty="0">
              <a:latin typeface="Avenir LT Std 35 Light" pitchFamily="34" charset="0"/>
              <a:cs typeface="Times New Roman" pitchFamily="18"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17</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657478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Exit Interview</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4" y="914400"/>
            <a:ext cx="8379526" cy="4650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b="1" i="1" dirty="0">
                <a:solidFill>
                  <a:srgbClr val="A51140"/>
                </a:solidFill>
                <a:latin typeface="Avenir LT Std 35 Light" pitchFamily="34" charset="0"/>
                <a:cs typeface="Times New Roman" pitchFamily="18" charset="0"/>
              </a:rPr>
              <a:t>Exit </a:t>
            </a:r>
            <a:r>
              <a:rPr lang="en-US" b="1" i="1" dirty="0" smtClean="0">
                <a:solidFill>
                  <a:srgbClr val="A51140"/>
                </a:solidFill>
                <a:latin typeface="Avenir LT Std 35 Light" pitchFamily="34" charset="0"/>
                <a:cs typeface="Times New Roman" pitchFamily="18" charset="0"/>
              </a:rPr>
              <a:t>Interviews - 34 </a:t>
            </a:r>
            <a:r>
              <a:rPr lang="en-US" b="1" i="1" dirty="0">
                <a:solidFill>
                  <a:srgbClr val="A51140"/>
                </a:solidFill>
                <a:latin typeface="Avenir LT Std 35 Light" pitchFamily="34" charset="0"/>
                <a:cs typeface="Times New Roman" pitchFamily="18" charset="0"/>
              </a:rPr>
              <a:t>CFR 674.42(b)</a:t>
            </a:r>
          </a:p>
          <a:p>
            <a:pPr algn="l"/>
            <a:endParaRPr lang="en-US" sz="1600" b="1"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400" dirty="0" smtClean="0">
                <a:latin typeface="Avenir LT Std 35 Light" pitchFamily="34" charset="0"/>
                <a:cs typeface="Times New Roman" pitchFamily="18" charset="0"/>
              </a:rPr>
              <a:t>Schools </a:t>
            </a:r>
            <a:r>
              <a:rPr lang="en-US" sz="1400" dirty="0">
                <a:latin typeface="Avenir LT Std 35 Light" pitchFamily="34" charset="0"/>
                <a:cs typeface="Times New Roman" pitchFamily="18" charset="0"/>
              </a:rPr>
              <a:t>must conduct Exit Counseling shortly </a:t>
            </a:r>
            <a:r>
              <a:rPr lang="en-US" sz="1400" b="1" dirty="0">
                <a:latin typeface="Avenir LT Std 35 Light" pitchFamily="34" charset="0"/>
                <a:cs typeface="Times New Roman" pitchFamily="18" charset="0"/>
              </a:rPr>
              <a:t>before the student graduates</a:t>
            </a:r>
            <a:r>
              <a:rPr lang="en-US" sz="1400" dirty="0">
                <a:latin typeface="Avenir LT Std 35 Light" pitchFamily="34" charset="0"/>
                <a:cs typeface="Times New Roman" pitchFamily="18" charset="0"/>
              </a:rPr>
              <a:t> or </a:t>
            </a:r>
            <a:r>
              <a:rPr lang="en-US" sz="1400" b="1" dirty="0">
                <a:latin typeface="Avenir LT Std 35 Light" pitchFamily="34" charset="0"/>
                <a:cs typeface="Times New Roman" pitchFamily="18" charset="0"/>
              </a:rPr>
              <a:t>drops below half-time enrollment</a:t>
            </a:r>
            <a:r>
              <a:rPr lang="en-US" sz="1400" dirty="0">
                <a:latin typeface="Avenir LT Std 35 Light" pitchFamily="34" charset="0"/>
                <a:cs typeface="Times New Roman" pitchFamily="18" charset="0"/>
              </a:rPr>
              <a:t>, if known in advance. </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400" dirty="0">
                <a:latin typeface="Avenir LT Std 35 Light" pitchFamily="34" charset="0"/>
                <a:cs typeface="Times New Roman" pitchFamily="18" charset="0"/>
              </a:rPr>
              <a:t>If the borrower </a:t>
            </a:r>
            <a:r>
              <a:rPr lang="en-US" sz="1400" b="1" dirty="0">
                <a:latin typeface="Avenir LT Std 35 Light" pitchFamily="34" charset="0"/>
                <a:cs typeface="Times New Roman" pitchFamily="18" charset="0"/>
              </a:rPr>
              <a:t>withdraws</a:t>
            </a:r>
            <a:r>
              <a:rPr lang="en-US" sz="1400" dirty="0">
                <a:latin typeface="Avenir LT Std 35 Light" pitchFamily="34" charset="0"/>
                <a:cs typeface="Times New Roman" pitchFamily="18" charset="0"/>
              </a:rPr>
              <a:t> from school without the school’s prior knowledge or fails to complete an Exit Counseling Session, the school must provide Exit Counseling through either </a:t>
            </a:r>
            <a:r>
              <a:rPr lang="en-US" sz="1400" b="1" dirty="0">
                <a:latin typeface="Avenir LT Std 35 Light" pitchFamily="34" charset="0"/>
                <a:cs typeface="Times New Roman" pitchFamily="18" charset="0"/>
              </a:rPr>
              <a:t>interactive electronic means</a:t>
            </a:r>
            <a:r>
              <a:rPr lang="en-US" sz="1400" dirty="0">
                <a:latin typeface="Avenir LT Std 35 Light" pitchFamily="34" charset="0"/>
                <a:cs typeface="Times New Roman" pitchFamily="18" charset="0"/>
              </a:rPr>
              <a:t> or by </a:t>
            </a:r>
            <a:r>
              <a:rPr lang="en-US" sz="1400" b="1" dirty="0">
                <a:latin typeface="Avenir LT Std 35 Light" pitchFamily="34" charset="0"/>
                <a:cs typeface="Times New Roman" pitchFamily="18" charset="0"/>
              </a:rPr>
              <a:t>mailing</a:t>
            </a:r>
            <a:r>
              <a:rPr lang="en-US" sz="1400" dirty="0">
                <a:latin typeface="Avenir LT Std 35 Light" pitchFamily="34" charset="0"/>
                <a:cs typeface="Times New Roman" pitchFamily="18" charset="0"/>
              </a:rPr>
              <a:t> counseling material to the borrower within </a:t>
            </a:r>
            <a:r>
              <a:rPr lang="en-US" sz="1400" b="1" dirty="0">
                <a:latin typeface="Avenir LT Std 35 Light" pitchFamily="34" charset="0"/>
                <a:cs typeface="Times New Roman" pitchFamily="18" charset="0"/>
              </a:rPr>
              <a:t>30 days</a:t>
            </a:r>
            <a:r>
              <a:rPr lang="en-US" sz="1400" dirty="0">
                <a:latin typeface="Avenir LT Std 35 Light" pitchFamily="34" charset="0"/>
                <a:cs typeface="Times New Roman" pitchFamily="18" charset="0"/>
              </a:rPr>
              <a:t> after learning that the borrower has withdrawn from school or failed to complete exit counseling</a:t>
            </a:r>
            <a:r>
              <a:rPr lang="en-US" sz="1400" dirty="0" smtClean="0">
                <a:latin typeface="Avenir LT Std 35 Light" pitchFamily="34" charset="0"/>
                <a:cs typeface="Times New Roman" pitchFamily="18" charset="0"/>
              </a:rPr>
              <a:t>.</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400" dirty="0">
                <a:latin typeface="Avenir LT Std 35 Light" pitchFamily="34" charset="0"/>
                <a:cs typeface="Times New Roman" pitchFamily="18" charset="0"/>
              </a:rPr>
              <a:t>Your school must conduct and document Exit Counseling with borrowers either </a:t>
            </a:r>
            <a:r>
              <a:rPr lang="en-US" sz="1400" b="1" dirty="0">
                <a:latin typeface="Avenir LT Std 35 Light" pitchFamily="34" charset="0"/>
                <a:cs typeface="Times New Roman" pitchFamily="18" charset="0"/>
              </a:rPr>
              <a:t>in person, by audiovisual presentation, or by interactive electronic means.</a:t>
            </a:r>
          </a:p>
          <a:p>
            <a:pPr marL="285750" indent="-285750">
              <a:lnSpc>
                <a:spcPct val="114000"/>
              </a:lnSpc>
              <a:buFont typeface="Arial" pitchFamily="34" charset="0"/>
              <a:buChar char="•"/>
            </a:pPr>
            <a:endParaRPr lang="en-US" sz="1200" b="1"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400" dirty="0">
                <a:latin typeface="Avenir LT Std 35 Light" pitchFamily="34" charset="0"/>
                <a:cs typeface="Times New Roman" pitchFamily="18" charset="0"/>
              </a:rPr>
              <a:t>If you conduct Exit Counseling through </a:t>
            </a:r>
            <a:r>
              <a:rPr lang="en-US" sz="1400" b="1" dirty="0">
                <a:latin typeface="Avenir LT Std 35 Light" pitchFamily="34" charset="0"/>
                <a:cs typeface="Times New Roman" pitchFamily="18" charset="0"/>
              </a:rPr>
              <a:t>interactive electronic means</a:t>
            </a:r>
            <a:r>
              <a:rPr lang="en-US" sz="1400" dirty="0">
                <a:latin typeface="Avenir LT Std 35 Light" pitchFamily="34" charset="0"/>
                <a:cs typeface="Times New Roman" pitchFamily="18" charset="0"/>
              </a:rPr>
              <a:t>, you must take reasonable steps to ensure that each student borrower receives the counseling materials and participates in and completes the Exit Counseling.</a:t>
            </a:r>
          </a:p>
          <a:p>
            <a:pPr marL="285750" indent="-285750">
              <a:lnSpc>
                <a:spcPct val="114000"/>
              </a:lnSpc>
              <a:buFont typeface="Arial" pitchFamily="34" charset="0"/>
              <a:buChar char="•"/>
            </a:pPr>
            <a:endParaRPr lang="en-US" sz="1200" b="1"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400" dirty="0">
                <a:latin typeface="Avenir LT Std 35 Light" pitchFamily="34" charset="0"/>
                <a:cs typeface="Times New Roman" pitchFamily="18" charset="0"/>
              </a:rPr>
              <a:t>Please note:  If individual interviews are not possible, group interviews are acceptable. Your school may also employ </a:t>
            </a:r>
            <a:r>
              <a:rPr lang="en-US" sz="1400" b="1" dirty="0">
                <a:latin typeface="Avenir LT Std 35 Light" pitchFamily="34" charset="0"/>
                <a:cs typeface="Times New Roman" pitchFamily="18" charset="0"/>
              </a:rPr>
              <a:t>Third-Party Servicers</a:t>
            </a:r>
            <a:r>
              <a:rPr lang="en-US" sz="1400" dirty="0">
                <a:latin typeface="Avenir LT Std 35 Light" pitchFamily="34" charset="0"/>
                <a:cs typeface="Times New Roman" pitchFamily="18" charset="0"/>
              </a:rPr>
              <a:t> to provide Perkins Loans borrowers with Exit Counseling.  </a:t>
            </a:r>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18</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152399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Exit Interview</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4" y="990600"/>
            <a:ext cx="8379526" cy="4214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b="1" i="1" dirty="0" smtClean="0">
              <a:solidFill>
                <a:srgbClr val="A51140"/>
              </a:solidFill>
              <a:latin typeface="Avenir LT Std 35 Light" pitchFamily="34" charset="0"/>
              <a:cs typeface="Times New Roman" pitchFamily="18" charset="0"/>
            </a:endParaRPr>
          </a:p>
          <a:p>
            <a:pPr algn="ctr"/>
            <a:endParaRPr lang="en-US" b="1" i="1" dirty="0" smtClean="0">
              <a:solidFill>
                <a:srgbClr val="A51140"/>
              </a:solidFill>
              <a:latin typeface="Avenir LT Std 35 Light" pitchFamily="34" charset="0"/>
              <a:cs typeface="Times New Roman" pitchFamily="18" charset="0"/>
            </a:endParaRPr>
          </a:p>
          <a:p>
            <a:pPr algn="ctr"/>
            <a:r>
              <a:rPr lang="en-US" b="1" i="1" dirty="0" smtClean="0">
                <a:solidFill>
                  <a:srgbClr val="A51140"/>
                </a:solidFill>
                <a:latin typeface="Avenir LT Std 35 Light" pitchFamily="34" charset="0"/>
                <a:cs typeface="Times New Roman" pitchFamily="18" charset="0"/>
              </a:rPr>
              <a:t>Exit Interviews - 34 </a:t>
            </a:r>
            <a:r>
              <a:rPr lang="en-US" b="1" i="1" dirty="0">
                <a:solidFill>
                  <a:srgbClr val="A51140"/>
                </a:solidFill>
                <a:latin typeface="Avenir LT Std 35 Light" pitchFamily="34" charset="0"/>
                <a:cs typeface="Times New Roman" pitchFamily="18" charset="0"/>
              </a:rPr>
              <a:t>CFR 674.42(b)</a:t>
            </a:r>
          </a:p>
          <a:p>
            <a:pPr algn="l"/>
            <a:endParaRPr lang="en-US" sz="2400" b="1" dirty="0">
              <a:latin typeface="Avenir LT Std 35 Light" pitchFamily="34" charset="0"/>
              <a:cs typeface="Times New Roman" pitchFamily="18" charset="0"/>
            </a:endParaRPr>
          </a:p>
          <a:p>
            <a:pPr algn="l">
              <a:lnSpc>
                <a:spcPct val="114000"/>
              </a:lnSpc>
            </a:pPr>
            <a:r>
              <a:rPr lang="en-US" sz="1600" dirty="0">
                <a:latin typeface="Avenir LT Std 35 Light" pitchFamily="34" charset="0"/>
                <a:cs typeface="Times New Roman" pitchFamily="18" charset="0"/>
              </a:rPr>
              <a:t>During the exit interview, the Financial Aid Counselor must review and update all of the repayment terms and information addressed in the initial loan counseling session. The school must also exchange the following additional information with the borrower:</a:t>
            </a:r>
          </a:p>
          <a:p>
            <a:pPr algn="l">
              <a:lnSpc>
                <a:spcPct val="114000"/>
              </a:lnSpc>
            </a:pPr>
            <a:endParaRPr lang="en-US" sz="1200" dirty="0">
              <a:latin typeface="Avenir LT Std 35 Light" pitchFamily="34" charset="0"/>
              <a:cs typeface="Times New Roman" pitchFamily="18" charset="0"/>
            </a:endParaRPr>
          </a:p>
          <a:p>
            <a:pPr marL="682625" lvl="1" indent="-219075" algn="l">
              <a:lnSpc>
                <a:spcPct val="114000"/>
              </a:lnSpc>
              <a:buFontTx/>
              <a:buChar char="•"/>
            </a:pPr>
            <a:r>
              <a:rPr lang="en-US" sz="1600" dirty="0" smtClean="0">
                <a:latin typeface="Avenir LT Std 35 Light" pitchFamily="34" charset="0"/>
                <a:cs typeface="Times New Roman" pitchFamily="18" charset="0"/>
              </a:rPr>
              <a:t>The </a:t>
            </a:r>
            <a:r>
              <a:rPr lang="en-US" sz="1600" dirty="0">
                <a:latin typeface="Avenir LT Std 35 Light" pitchFamily="34" charset="0"/>
                <a:cs typeface="Times New Roman" pitchFamily="18" charset="0"/>
              </a:rPr>
              <a:t>name and address of the borrower’s expected employer;</a:t>
            </a:r>
          </a:p>
          <a:p>
            <a:pPr marL="682625" lvl="1" indent="-219075" algn="l">
              <a:lnSpc>
                <a:spcPct val="114000"/>
              </a:lnSpc>
              <a:buFontTx/>
              <a:buChar char="•"/>
            </a:pPr>
            <a:r>
              <a:rPr lang="en-US" sz="1600" dirty="0" smtClean="0">
                <a:latin typeface="Avenir LT Std 35 Light" pitchFamily="34" charset="0"/>
                <a:cs typeface="Times New Roman" pitchFamily="18" charset="0"/>
              </a:rPr>
              <a:t>Debt-management </a:t>
            </a:r>
            <a:r>
              <a:rPr lang="en-US" sz="1600" dirty="0">
                <a:latin typeface="Avenir LT Std 35 Light" pitchFamily="34" charset="0"/>
                <a:cs typeface="Times New Roman" pitchFamily="18" charset="0"/>
              </a:rPr>
              <a:t>strategies that would facilitate repayment;</a:t>
            </a:r>
          </a:p>
          <a:p>
            <a:pPr marL="682625" lvl="1" indent="-219075" algn="l">
              <a:lnSpc>
                <a:spcPct val="114000"/>
              </a:lnSpc>
              <a:buFontTx/>
              <a:buChar char="•"/>
            </a:pPr>
            <a:r>
              <a:rPr lang="en-US" sz="1600" dirty="0" smtClean="0">
                <a:latin typeface="Avenir LT Std 35 Light" pitchFamily="34" charset="0"/>
                <a:cs typeface="Times New Roman" pitchFamily="18" charset="0"/>
              </a:rPr>
              <a:t>Availability </a:t>
            </a:r>
            <a:r>
              <a:rPr lang="en-US" sz="1600" dirty="0">
                <a:latin typeface="Avenir LT Std 35 Light" pitchFamily="34" charset="0"/>
                <a:cs typeface="Times New Roman" pitchFamily="18" charset="0"/>
              </a:rPr>
              <a:t>of Title IV loan information on the National Student Loan    </a:t>
            </a:r>
          </a:p>
          <a:p>
            <a:pPr marL="682625" lvl="1" indent="-219075" algn="l">
              <a:lnSpc>
                <a:spcPct val="114000"/>
              </a:lnSpc>
            </a:pPr>
            <a:r>
              <a:rPr lang="en-US" sz="1600" dirty="0">
                <a:latin typeface="Avenir LT Std 35 Light" pitchFamily="34" charset="0"/>
                <a:cs typeface="Times New Roman" pitchFamily="18" charset="0"/>
              </a:rPr>
              <a:t>    Database System (NSLDS); </a:t>
            </a:r>
          </a:p>
          <a:p>
            <a:pPr marL="682625" lvl="1" indent="-219075" algn="l">
              <a:lnSpc>
                <a:spcPct val="114000"/>
              </a:lnSpc>
              <a:buFontTx/>
              <a:buChar char="•"/>
            </a:pPr>
            <a:r>
              <a:rPr lang="en-US" sz="1600" dirty="0" smtClean="0">
                <a:latin typeface="Avenir LT Std 35 Light" pitchFamily="34" charset="0"/>
                <a:cs typeface="Times New Roman" pitchFamily="18" charset="0"/>
              </a:rPr>
              <a:t>FSA </a:t>
            </a:r>
            <a:r>
              <a:rPr lang="en-US" sz="1600" dirty="0">
                <a:latin typeface="Avenir LT Std 35 Light" pitchFamily="34" charset="0"/>
                <a:cs typeface="Times New Roman" pitchFamily="18" charset="0"/>
              </a:rPr>
              <a:t>Ombudsman Office Contact Information and Services</a:t>
            </a:r>
          </a:p>
          <a:p>
            <a:pPr marL="682625" indent="-219075" algn="l">
              <a:lnSpc>
                <a:spcPct val="114000"/>
              </a:lnSpc>
            </a:pPr>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19</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062589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609" y="1753737"/>
            <a:ext cx="8265226" cy="1371600"/>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1291" y="1900928"/>
            <a:ext cx="7579426" cy="1077218"/>
          </a:xfrm>
          <a:prstGeom prst="rect">
            <a:avLst/>
          </a:prstGeom>
          <a:noFill/>
        </p:spPr>
        <p:txBody>
          <a:bodyPr wrap="square" rtlCol="0">
            <a:spAutoFit/>
          </a:bodyPr>
          <a:lstStyle/>
          <a:p>
            <a:r>
              <a:rPr lang="en-US" sz="3200" b="1" dirty="0" smtClean="0">
                <a:solidFill>
                  <a:schemeClr val="bg1"/>
                </a:solidFill>
                <a:latin typeface="Avenir LT Std 65 Medium" pitchFamily="34" charset="0"/>
              </a:rPr>
              <a:t>The History of Perkins: </a:t>
            </a:r>
          </a:p>
          <a:p>
            <a:r>
              <a:rPr lang="en-US" sz="3200" b="1" dirty="0" smtClean="0">
                <a:solidFill>
                  <a:schemeClr val="bg1"/>
                </a:solidFill>
                <a:latin typeface="Avenir LT Std 65 Medium" pitchFamily="34" charset="0"/>
              </a:rPr>
              <a:t>Past, Present &amp; Future</a:t>
            </a:r>
            <a:endParaRPr lang="en-US" dirty="0"/>
          </a:p>
        </p:txBody>
      </p:sp>
      <p:grpSp>
        <p:nvGrpSpPr>
          <p:cNvPr id="16" name="Group 15"/>
          <p:cNvGrpSpPr/>
          <p:nvPr/>
        </p:nvGrpSpPr>
        <p:grpSpPr>
          <a:xfrm>
            <a:off x="-35626" y="6037737"/>
            <a:ext cx="9174480" cy="114300"/>
            <a:chOff x="0" y="5920740"/>
            <a:chExt cx="9174480" cy="114300"/>
          </a:xfrm>
        </p:grpSpPr>
        <p:sp>
          <p:nvSpPr>
            <p:cNvPr id="20" name="Rectangle 19"/>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
        <p:nvSpPr>
          <p:cNvPr id="14" name="Slide Number Placeholder 5"/>
          <p:cNvSpPr txBox="1">
            <a:spLocks/>
          </p:cNvSpPr>
          <p:nvPr/>
        </p:nvSpPr>
        <p:spPr>
          <a:xfrm>
            <a:off x="6913672" y="63848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09D50-B617-4EA7-8424-04545E3DD145}" type="slidenum">
              <a:rPr lang="en-US" smtClean="0"/>
              <a:pPr/>
              <a:t>2</a:t>
            </a:fld>
            <a:endParaRPr lang="en-US"/>
          </a:p>
        </p:txBody>
      </p:sp>
    </p:spTree>
    <p:extLst>
      <p:ext uri="{BB962C8B-B14F-4D97-AF65-F5344CB8AC3E}">
        <p14:creationId xmlns:p14="http://schemas.microsoft.com/office/powerpoint/2010/main" val="2220243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Exit Interview</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4" y="1066800"/>
            <a:ext cx="8379526" cy="4534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b="1" i="1" dirty="0">
                <a:solidFill>
                  <a:srgbClr val="A51140"/>
                </a:solidFill>
                <a:latin typeface="Avenir LT Std 35 Light" pitchFamily="34" charset="0"/>
                <a:cs typeface="Times New Roman" pitchFamily="18" charset="0"/>
              </a:rPr>
              <a:t>Exit </a:t>
            </a:r>
            <a:r>
              <a:rPr lang="en-US" b="1" i="1" dirty="0" smtClean="0">
                <a:solidFill>
                  <a:srgbClr val="A51140"/>
                </a:solidFill>
                <a:latin typeface="Avenir LT Std 35 Light" pitchFamily="34" charset="0"/>
                <a:cs typeface="Times New Roman" pitchFamily="18" charset="0"/>
              </a:rPr>
              <a:t>Interviews | 34 </a:t>
            </a:r>
            <a:r>
              <a:rPr lang="en-US" b="1" i="1" dirty="0">
                <a:solidFill>
                  <a:srgbClr val="A51140"/>
                </a:solidFill>
                <a:latin typeface="Avenir LT Std 35 Light" pitchFamily="34" charset="0"/>
                <a:cs typeface="Times New Roman" pitchFamily="18" charset="0"/>
              </a:rPr>
              <a:t>CFR 674.42(b)</a:t>
            </a:r>
          </a:p>
          <a:p>
            <a:pPr algn="l"/>
            <a:endParaRPr lang="en-US" sz="2400" b="1" dirty="0">
              <a:latin typeface="Avenir LT Std 35 Light" pitchFamily="34" charset="0"/>
              <a:cs typeface="Times New Roman" pitchFamily="18" charset="0"/>
            </a:endParaRPr>
          </a:p>
          <a:p>
            <a:pPr algn="l">
              <a:lnSpc>
                <a:spcPct val="114000"/>
              </a:lnSpc>
            </a:pPr>
            <a:r>
              <a:rPr lang="en-US" sz="1600" dirty="0">
                <a:latin typeface="Avenir LT Std 35 Light" pitchFamily="34" charset="0"/>
                <a:cs typeface="Times New Roman" pitchFamily="18" charset="0"/>
              </a:rPr>
              <a:t>The school must also disclose critical repayment information to the borrower, such as:</a:t>
            </a:r>
          </a:p>
          <a:p>
            <a:pPr algn="l">
              <a:lnSpc>
                <a:spcPct val="114000"/>
              </a:lnSpc>
            </a:pPr>
            <a:endParaRPr lang="en-US" sz="1200" dirty="0">
              <a:latin typeface="Avenir LT Std 35 Light" pitchFamily="34" charset="0"/>
              <a:cs typeface="Times New Roman" pitchFamily="18" charset="0"/>
            </a:endParaRPr>
          </a:p>
          <a:p>
            <a:pPr marL="682625" lvl="1" indent="-225425" algn="l">
              <a:lnSpc>
                <a:spcPct val="114000"/>
              </a:lnSpc>
              <a:buFontTx/>
              <a:buChar char="•"/>
            </a:pPr>
            <a:r>
              <a:rPr lang="en-US" sz="1600" dirty="0" smtClean="0">
                <a:latin typeface="Avenir LT Std 35 Light" pitchFamily="34" charset="0"/>
                <a:cs typeface="Times New Roman" pitchFamily="18" charset="0"/>
              </a:rPr>
              <a:t>Contact </a:t>
            </a:r>
            <a:r>
              <a:rPr lang="en-US" sz="1600" dirty="0">
                <a:latin typeface="Avenir LT Std 35 Light" pitchFamily="34" charset="0"/>
                <a:cs typeface="Times New Roman" pitchFamily="18" charset="0"/>
              </a:rPr>
              <a:t>information for requesting a copy of the signed promissory note;</a:t>
            </a:r>
          </a:p>
          <a:p>
            <a:pPr marL="682625" lvl="1" indent="-225425" algn="l">
              <a:lnSpc>
                <a:spcPct val="114000"/>
              </a:lnSpc>
              <a:buFontTx/>
              <a:buChar char="•"/>
            </a:pPr>
            <a:r>
              <a:rPr lang="en-US" sz="1600" dirty="0" smtClean="0">
                <a:latin typeface="Avenir LT Std 35 Light" pitchFamily="34" charset="0"/>
                <a:cs typeface="Times New Roman" pitchFamily="18" charset="0"/>
              </a:rPr>
              <a:t>Name </a:t>
            </a:r>
            <a:r>
              <a:rPr lang="en-US" sz="1600" dirty="0">
                <a:latin typeface="Avenir LT Std 35 Light" pitchFamily="34" charset="0"/>
                <a:cs typeface="Times New Roman" pitchFamily="18" charset="0"/>
              </a:rPr>
              <a:t>and address of the school to which the debt is owed and of the </a:t>
            </a:r>
            <a:r>
              <a:rPr lang="en-US" sz="1600" dirty="0" smtClean="0">
                <a:latin typeface="Avenir LT Std 35 Light" pitchFamily="34" charset="0"/>
                <a:cs typeface="Times New Roman" pitchFamily="18" charset="0"/>
              </a:rPr>
              <a:t>official </a:t>
            </a:r>
            <a:r>
              <a:rPr lang="en-US" sz="1600" dirty="0">
                <a:latin typeface="Avenir LT Std 35 Light" pitchFamily="34" charset="0"/>
                <a:cs typeface="Times New Roman" pitchFamily="18" charset="0"/>
              </a:rPr>
              <a:t>or servicing agent to whom communications should be sent;</a:t>
            </a:r>
          </a:p>
          <a:p>
            <a:pPr marL="682625" lvl="1" indent="-225425" algn="l">
              <a:lnSpc>
                <a:spcPct val="114000"/>
              </a:lnSpc>
              <a:buFontTx/>
              <a:buChar char="•"/>
            </a:pPr>
            <a:r>
              <a:rPr lang="en-US" sz="1600" dirty="0" smtClean="0">
                <a:latin typeface="Avenir LT Std 35 Light" pitchFamily="34" charset="0"/>
                <a:cs typeface="Times New Roman" pitchFamily="18" charset="0"/>
              </a:rPr>
              <a:t>Name </a:t>
            </a:r>
            <a:r>
              <a:rPr lang="en-US" sz="1600" dirty="0">
                <a:latin typeface="Avenir LT Std 35 Light" pitchFamily="34" charset="0"/>
                <a:cs typeface="Times New Roman" pitchFamily="18" charset="0"/>
              </a:rPr>
              <a:t>and address of the party to which payments should be sent</a:t>
            </a:r>
            <a:r>
              <a:rPr lang="en-US" sz="1600" dirty="0" smtClean="0">
                <a:latin typeface="Avenir LT Std 35 Light" pitchFamily="34" charset="0"/>
                <a:cs typeface="Times New Roman" pitchFamily="18" charset="0"/>
              </a:rPr>
              <a:t>;</a:t>
            </a:r>
          </a:p>
          <a:p>
            <a:pPr marL="682625" lvl="1" indent="-225425">
              <a:lnSpc>
                <a:spcPct val="114000"/>
              </a:lnSpc>
              <a:buFontTx/>
              <a:buChar char="•"/>
            </a:pPr>
            <a:r>
              <a:rPr lang="en-US" sz="1600" dirty="0" smtClean="0">
                <a:latin typeface="Avenir LT Std 35 Light" pitchFamily="34" charset="0"/>
                <a:cs typeface="Times New Roman" pitchFamily="18" charset="0"/>
              </a:rPr>
              <a:t>The </a:t>
            </a:r>
            <a:r>
              <a:rPr lang="en-US" sz="1600" dirty="0">
                <a:latin typeface="Avenir LT Std 35 Light" pitchFamily="34" charset="0"/>
                <a:cs typeface="Times New Roman" pitchFamily="18" charset="0"/>
              </a:rPr>
              <a:t>estimated balance owed by the borrower on the date on which the </a:t>
            </a:r>
          </a:p>
          <a:p>
            <a:pPr marL="682625" lvl="1" indent="-225425">
              <a:lnSpc>
                <a:spcPct val="114000"/>
              </a:lnSpc>
            </a:pPr>
            <a:r>
              <a:rPr lang="en-US" sz="1600" dirty="0">
                <a:latin typeface="Avenir LT Std 35 Light" pitchFamily="34" charset="0"/>
                <a:cs typeface="Times New Roman" pitchFamily="18" charset="0"/>
              </a:rPr>
              <a:t>     repayment period is scheduled to begin;</a:t>
            </a:r>
          </a:p>
          <a:p>
            <a:pPr marL="682625" lvl="1" indent="-225425">
              <a:lnSpc>
                <a:spcPct val="114000"/>
              </a:lnSpc>
              <a:buFontTx/>
              <a:buChar char="•"/>
            </a:pPr>
            <a:r>
              <a:rPr lang="en-US" sz="1600" dirty="0" smtClean="0">
                <a:latin typeface="Avenir LT Std 35 Light" pitchFamily="34" charset="0"/>
                <a:cs typeface="Times New Roman" pitchFamily="18" charset="0"/>
              </a:rPr>
              <a:t>The </a:t>
            </a:r>
            <a:r>
              <a:rPr lang="en-US" sz="1600" dirty="0">
                <a:latin typeface="Avenir LT Std 35 Light" pitchFamily="34" charset="0"/>
                <a:cs typeface="Times New Roman" pitchFamily="18" charset="0"/>
              </a:rPr>
              <a:t>repayment schedule for all loans covered by the disclosure including the</a:t>
            </a:r>
          </a:p>
          <a:p>
            <a:pPr marL="682625" lvl="1" indent="-225425">
              <a:lnSpc>
                <a:spcPct val="114000"/>
              </a:lnSpc>
            </a:pPr>
            <a:r>
              <a:rPr lang="en-US" sz="1600" dirty="0">
                <a:latin typeface="Avenir LT Std 35 Light" pitchFamily="34" charset="0"/>
                <a:cs typeface="Times New Roman" pitchFamily="18" charset="0"/>
              </a:rPr>
              <a:t>    date the first installment payment is due, the rate of interest, and the number, </a:t>
            </a:r>
          </a:p>
          <a:p>
            <a:pPr marL="682625" lvl="1" indent="-225425">
              <a:lnSpc>
                <a:spcPct val="114000"/>
              </a:lnSpc>
            </a:pPr>
            <a:r>
              <a:rPr lang="en-US" sz="1600" dirty="0">
                <a:latin typeface="Avenir LT Std 35 Light" pitchFamily="34" charset="0"/>
                <a:cs typeface="Times New Roman" pitchFamily="18" charset="0"/>
              </a:rPr>
              <a:t>    amount, and frequency of required payments; </a:t>
            </a:r>
          </a:p>
          <a:p>
            <a:pPr marL="682625" lvl="1" indent="-225425">
              <a:lnSpc>
                <a:spcPct val="114000"/>
              </a:lnSpc>
              <a:buFontTx/>
              <a:buChar char="•"/>
            </a:pPr>
            <a:r>
              <a:rPr lang="en-US" sz="1600" dirty="0" smtClean="0">
                <a:latin typeface="Avenir LT Std 35 Light" pitchFamily="34" charset="0"/>
                <a:cs typeface="Times New Roman" pitchFamily="18" charset="0"/>
              </a:rPr>
              <a:t>And </a:t>
            </a:r>
            <a:r>
              <a:rPr lang="en-US" sz="1600" dirty="0">
                <a:latin typeface="Avenir LT Std 35 Light" pitchFamily="34" charset="0"/>
                <a:cs typeface="Times New Roman" pitchFamily="18" charset="0"/>
              </a:rPr>
              <a:t>the total interest charges that the borrower will pay on the loan pursuant </a:t>
            </a:r>
          </a:p>
          <a:p>
            <a:pPr marL="682625" lvl="1" indent="-225425">
              <a:lnSpc>
                <a:spcPct val="114000"/>
              </a:lnSpc>
            </a:pPr>
            <a:r>
              <a:rPr lang="en-US" sz="1600" dirty="0">
                <a:latin typeface="Avenir LT Std 35 Light" pitchFamily="34" charset="0"/>
                <a:cs typeface="Times New Roman" pitchFamily="18" charset="0"/>
              </a:rPr>
              <a:t>    to the projected repayment schedule</a:t>
            </a:r>
            <a:r>
              <a:rPr lang="en-US" sz="1600" dirty="0" smtClean="0">
                <a:latin typeface="Avenir LT Std 35 Light" pitchFamily="34" charset="0"/>
                <a:cs typeface="Times New Roman" pitchFamily="18" charset="0"/>
              </a:rPr>
              <a:t>.</a:t>
            </a:r>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20</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062589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Exit Interview</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4" y="941696"/>
            <a:ext cx="8379526" cy="4918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b="1" i="1" dirty="0" smtClean="0">
              <a:solidFill>
                <a:srgbClr val="A51140"/>
              </a:solidFill>
              <a:latin typeface="Avenir LT Std 35 Light" pitchFamily="34" charset="0"/>
              <a:cs typeface="Times New Roman" pitchFamily="18" charset="0"/>
            </a:endParaRPr>
          </a:p>
          <a:p>
            <a:pPr algn="ctr"/>
            <a:endParaRPr lang="en-US" b="1" i="1" dirty="0" smtClean="0">
              <a:solidFill>
                <a:srgbClr val="A51140"/>
              </a:solidFill>
              <a:latin typeface="Avenir LT Std 35 Light" pitchFamily="34" charset="0"/>
              <a:cs typeface="Times New Roman" pitchFamily="18" charset="0"/>
            </a:endParaRPr>
          </a:p>
          <a:p>
            <a:pPr algn="ctr"/>
            <a:r>
              <a:rPr lang="en-US" b="1" i="1" dirty="0" smtClean="0">
                <a:solidFill>
                  <a:srgbClr val="A51140"/>
                </a:solidFill>
                <a:latin typeface="Avenir LT Std 35 Light" pitchFamily="34" charset="0"/>
                <a:cs typeface="Times New Roman" pitchFamily="18" charset="0"/>
              </a:rPr>
              <a:t>Exit Interviews | 34 CFR 674.42(b)</a:t>
            </a:r>
          </a:p>
          <a:p>
            <a:pPr algn="l"/>
            <a:endParaRPr lang="en-US" sz="2400" b="1"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The Financial Aid Counselor must emphasize the seriousness and importance of the repayment obligation the borrower is assuming, describing the likely consequences of default, including adverse Credit Reports, Litigation, and referral to a Collection Agency. </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In addition, the Counselor must further emphasize that the borrower is obligated to repay the full amount of the loan even if the borrower has not completed the program, is unable to obtain employment upon completion, or is otherwise dissatisfied with the school’s educational or other services</a:t>
            </a:r>
            <a:r>
              <a:rPr lang="en-US" sz="1600" dirty="0" smtClean="0">
                <a:latin typeface="Avenir LT Std 35 Light" pitchFamily="34" charset="0"/>
                <a:cs typeface="Times New Roman" pitchFamily="18" charset="0"/>
              </a:rPr>
              <a:t>.</a:t>
            </a:r>
          </a:p>
          <a:p>
            <a:pPr marL="285750" indent="-285750" algn="l">
              <a:lnSpc>
                <a:spcPct val="114000"/>
              </a:lnSpc>
              <a:buFont typeface="Arial" pitchFamily="34" charset="0"/>
              <a:buChar char="•"/>
            </a:pPr>
            <a:endParaRPr lang="en-US" sz="1600" dirty="0" smtClean="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21</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062589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Perkins Loan Billing</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4" y="1080385"/>
            <a:ext cx="8379526" cy="449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sz="2000" b="1" i="1" dirty="0" smtClean="0">
              <a:solidFill>
                <a:srgbClr val="A51140"/>
              </a:solidFill>
              <a:latin typeface="Avenir LT Std 35 Light" pitchFamily="34" charset="0"/>
              <a:cs typeface="Times New Roman" charset="0"/>
            </a:endParaRPr>
          </a:p>
          <a:p>
            <a:pPr algn="ctr"/>
            <a:r>
              <a:rPr lang="en-US" sz="2000" b="1" i="1" dirty="0" smtClean="0">
                <a:solidFill>
                  <a:srgbClr val="A51140"/>
                </a:solidFill>
                <a:latin typeface="Avenir LT Std 35 Light" pitchFamily="34" charset="0"/>
                <a:cs typeface="Times New Roman" charset="0"/>
              </a:rPr>
              <a:t>Billing Procedures | 34 </a:t>
            </a:r>
            <a:r>
              <a:rPr lang="en-US" sz="2000" b="1" i="1" dirty="0">
                <a:solidFill>
                  <a:srgbClr val="A51140"/>
                </a:solidFill>
                <a:latin typeface="Avenir LT Std 35 Light" pitchFamily="34" charset="0"/>
                <a:cs typeface="Times New Roman" charset="0"/>
              </a:rPr>
              <a:t>CFR </a:t>
            </a:r>
            <a:r>
              <a:rPr lang="en-US" sz="2000" b="1" i="1" dirty="0" smtClean="0">
                <a:solidFill>
                  <a:srgbClr val="A51140"/>
                </a:solidFill>
                <a:latin typeface="Avenir LT Std 35 Light" pitchFamily="34" charset="0"/>
                <a:cs typeface="Times New Roman" charset="0"/>
              </a:rPr>
              <a:t>674.43 </a:t>
            </a:r>
            <a:endParaRPr lang="en-US" sz="2000" b="1" i="1" dirty="0">
              <a:solidFill>
                <a:srgbClr val="A51140"/>
              </a:solidFill>
              <a:latin typeface="Avenir LT Std 35 Light" pitchFamily="34" charset="0"/>
              <a:cs typeface="Times New Roman" charset="0"/>
            </a:endParaRPr>
          </a:p>
          <a:p>
            <a:endParaRPr lang="en-US" sz="2400" b="1" dirty="0">
              <a:latin typeface="Avenir LT Std 35 Light" pitchFamily="34" charset="0"/>
              <a:cs typeface="Times New Roman" charset="0"/>
            </a:endParaRPr>
          </a:p>
          <a:p>
            <a:pPr algn="l">
              <a:lnSpc>
                <a:spcPct val="114000"/>
              </a:lnSpc>
            </a:pPr>
            <a:r>
              <a:rPr lang="en-US" sz="1600" dirty="0">
                <a:latin typeface="Avenir LT Std 35 Light" pitchFamily="34" charset="0"/>
                <a:cs typeface="Times New Roman" charset="0"/>
              </a:rPr>
              <a:t>Billing refers to that series of actions the school routinely performs to notify borrowers of payments due, remind them of overdue payments, and demand payment of overdue amounts.</a:t>
            </a:r>
          </a:p>
          <a:p>
            <a:pPr algn="l">
              <a:lnSpc>
                <a:spcPct val="114000"/>
              </a:lnSpc>
            </a:pPr>
            <a:endParaRPr lang="en-US" sz="1200" dirty="0">
              <a:latin typeface="Avenir LT Std 35 Light" pitchFamily="34" charset="0"/>
              <a:cs typeface="Times New Roman" charset="0"/>
            </a:endParaRPr>
          </a:p>
          <a:p>
            <a:pPr algn="l">
              <a:lnSpc>
                <a:spcPct val="114000"/>
              </a:lnSpc>
            </a:pPr>
            <a:r>
              <a:rPr lang="en-US" sz="1600" dirty="0" smtClean="0">
                <a:latin typeface="Avenir LT Std 35 Light" pitchFamily="34" charset="0"/>
                <a:cs typeface="Times New Roman" charset="0"/>
              </a:rPr>
              <a:t>Billing </a:t>
            </a:r>
            <a:r>
              <a:rPr lang="en-US" sz="1600" dirty="0">
                <a:latin typeface="Avenir LT Std 35 Light" pitchFamily="34" charset="0"/>
                <a:cs typeface="Times New Roman" charset="0"/>
              </a:rPr>
              <a:t>and Payment </a:t>
            </a:r>
            <a:r>
              <a:rPr lang="en-US" sz="1600" dirty="0" smtClean="0">
                <a:latin typeface="Avenir LT Std 35 Light" pitchFamily="34" charset="0"/>
                <a:cs typeface="Times New Roman" charset="0"/>
              </a:rPr>
              <a:t>Options</a:t>
            </a:r>
            <a:r>
              <a:rPr lang="en-US" sz="1600" dirty="0">
                <a:latin typeface="Avenir LT Std 35 Light" pitchFamily="34" charset="0"/>
                <a:cs typeface="Times New Roman" charset="0"/>
              </a:rPr>
              <a:t> </a:t>
            </a:r>
            <a:r>
              <a:rPr lang="en-US" sz="1600" dirty="0" smtClean="0">
                <a:latin typeface="Avenir LT Std 35 Light" pitchFamily="34" charset="0"/>
                <a:cs typeface="Times New Roman" charset="0"/>
              </a:rPr>
              <a:t>include:</a:t>
            </a:r>
          </a:p>
          <a:p>
            <a:pPr algn="l">
              <a:lnSpc>
                <a:spcPct val="114000"/>
              </a:lnSpc>
            </a:pPr>
            <a:endParaRPr lang="en-US" sz="1600" dirty="0">
              <a:latin typeface="Avenir LT Std 35 Light" pitchFamily="34" charset="0"/>
              <a:cs typeface="Times New Roman" charset="0"/>
            </a:endParaRPr>
          </a:p>
          <a:p>
            <a:pPr lvl="1" algn="l">
              <a:lnSpc>
                <a:spcPct val="114000"/>
              </a:lnSpc>
              <a:buFontTx/>
              <a:buChar char="•"/>
            </a:pPr>
            <a:r>
              <a:rPr lang="en-US" sz="1600" dirty="0" smtClean="0">
                <a:latin typeface="Avenir LT Std 35 Light" pitchFamily="34" charset="0"/>
                <a:cs typeface="Times New Roman" charset="0"/>
              </a:rPr>
              <a:t> </a:t>
            </a:r>
            <a:r>
              <a:rPr lang="en-US" sz="1600" dirty="0">
                <a:latin typeface="Avenir LT Std 35 Light" pitchFamily="34" charset="0"/>
                <a:cs typeface="Times New Roman" charset="0"/>
              </a:rPr>
              <a:t>	Coupon Booklets</a:t>
            </a:r>
          </a:p>
          <a:p>
            <a:pPr lvl="1" algn="l">
              <a:lnSpc>
                <a:spcPct val="114000"/>
              </a:lnSpc>
              <a:buFontTx/>
              <a:buChar char="•"/>
            </a:pPr>
            <a:r>
              <a:rPr lang="en-US" sz="1600" dirty="0">
                <a:latin typeface="Avenir LT Std 35 Light" pitchFamily="34" charset="0"/>
                <a:cs typeface="Times New Roman" charset="0"/>
              </a:rPr>
              <a:t> 	Paper Billing Statements</a:t>
            </a:r>
          </a:p>
          <a:p>
            <a:pPr lvl="1" algn="l">
              <a:lnSpc>
                <a:spcPct val="114000"/>
              </a:lnSpc>
              <a:buFontTx/>
              <a:buChar char="•"/>
            </a:pPr>
            <a:r>
              <a:rPr lang="en-US" sz="1600" dirty="0">
                <a:latin typeface="Avenir LT Std 35 Light" pitchFamily="34" charset="0"/>
                <a:cs typeface="Times New Roman" charset="0"/>
              </a:rPr>
              <a:t> 	Electronic Billing Statements (E-Bills)</a:t>
            </a:r>
          </a:p>
          <a:p>
            <a:pPr lvl="1" algn="l">
              <a:lnSpc>
                <a:spcPct val="114000"/>
              </a:lnSpc>
              <a:buFontTx/>
              <a:buChar char="•"/>
            </a:pPr>
            <a:r>
              <a:rPr lang="en-US" sz="1600" dirty="0">
                <a:latin typeface="Avenir LT Std 35 Light" pitchFamily="34" charset="0"/>
                <a:cs typeface="Times New Roman" charset="0"/>
              </a:rPr>
              <a:t>	ACH Payments (One-Time, </a:t>
            </a:r>
            <a:r>
              <a:rPr lang="en-US" sz="1600" dirty="0" smtClean="0">
                <a:latin typeface="Avenir LT Std 35 Light" pitchFamily="34" charset="0"/>
                <a:cs typeface="Times New Roman" charset="0"/>
              </a:rPr>
              <a:t>Temporary or </a:t>
            </a:r>
            <a:r>
              <a:rPr lang="en-US" sz="1600" dirty="0">
                <a:latin typeface="Avenir LT Std 35 Light" pitchFamily="34" charset="0"/>
                <a:cs typeface="Times New Roman" charset="0"/>
              </a:rPr>
              <a:t>Permanent)</a:t>
            </a:r>
          </a:p>
          <a:p>
            <a:pPr lvl="1" algn="l">
              <a:lnSpc>
                <a:spcPct val="114000"/>
              </a:lnSpc>
              <a:buFontTx/>
              <a:buChar char="•"/>
            </a:pPr>
            <a:r>
              <a:rPr lang="en-US" sz="1600" dirty="0">
                <a:latin typeface="Avenir LT Std 35 Light" pitchFamily="34" charset="0"/>
                <a:cs typeface="Times New Roman" charset="0"/>
              </a:rPr>
              <a:t>       Credit Card Payments (Optional)</a:t>
            </a:r>
          </a:p>
          <a:p>
            <a:pPr algn="l">
              <a:lnSpc>
                <a:spcPct val="114000"/>
              </a:lnSpc>
            </a:pPr>
            <a:endParaRPr lang="en-US" sz="1200" dirty="0">
              <a:latin typeface="Avenir LT Std 35 Light" pitchFamily="34" charset="0"/>
              <a:cs typeface="Times New Roman" charset="0"/>
            </a:endParaRPr>
          </a:p>
          <a:p>
            <a:endParaRPr lang="en-US" sz="1200" dirty="0">
              <a:latin typeface="Avenir LT Std 35 Light" pitchFamily="34" charset="0"/>
              <a:cs typeface="Times New Roman"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22</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979928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Perkins Loan Billing</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2"/>
          <p:cNvSpPr>
            <a:spLocks noChangeArrowheads="1"/>
          </p:cNvSpPr>
          <p:nvPr/>
        </p:nvSpPr>
        <p:spPr bwMode="auto">
          <a:xfrm>
            <a:off x="307274" y="914400"/>
            <a:ext cx="8455726" cy="4841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sz="2000" b="1" dirty="0" smtClean="0">
              <a:solidFill>
                <a:srgbClr val="A51140"/>
              </a:solidFill>
              <a:latin typeface="Avenir LT Std 35 Light" pitchFamily="34" charset="0"/>
              <a:cs typeface="Times New Roman" charset="0"/>
            </a:endParaRPr>
          </a:p>
          <a:p>
            <a:pPr algn="ctr"/>
            <a:r>
              <a:rPr lang="en-US" sz="2000" b="1" dirty="0" smtClean="0">
                <a:solidFill>
                  <a:srgbClr val="A51140"/>
                </a:solidFill>
                <a:latin typeface="Avenir LT Std 35 Light" pitchFamily="34" charset="0"/>
                <a:cs typeface="Times New Roman" charset="0"/>
              </a:rPr>
              <a:t>Billing Procedures | 34 </a:t>
            </a:r>
            <a:r>
              <a:rPr lang="en-US" sz="2000" b="1" dirty="0">
                <a:solidFill>
                  <a:srgbClr val="A51140"/>
                </a:solidFill>
                <a:latin typeface="Avenir LT Std 35 Light" pitchFamily="34" charset="0"/>
                <a:cs typeface="Times New Roman" charset="0"/>
              </a:rPr>
              <a:t>CFR 674.43</a:t>
            </a:r>
          </a:p>
          <a:p>
            <a:endParaRPr lang="en-US" sz="2400" b="1"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If the school does not use a Coupon Booklet System, it must, at least </a:t>
            </a:r>
            <a:r>
              <a:rPr lang="en-US" sz="1600" b="1" dirty="0">
                <a:latin typeface="Avenir LT Std 35 Light" pitchFamily="34" charset="0"/>
                <a:cs typeface="Times New Roman" charset="0"/>
              </a:rPr>
              <a:t>30 days </a:t>
            </a:r>
            <a:r>
              <a:rPr lang="en-US" sz="1600" dirty="0">
                <a:latin typeface="Avenir LT Std 35 Light" pitchFamily="34" charset="0"/>
                <a:cs typeface="Times New Roman" charset="0"/>
              </a:rPr>
              <a:t>before the first payment is due, send the borrower a </a:t>
            </a:r>
            <a:r>
              <a:rPr lang="en-US" sz="1600" b="1" dirty="0">
                <a:latin typeface="Avenir LT Std 35 Light" pitchFamily="34" charset="0"/>
                <a:cs typeface="Times New Roman" charset="0"/>
              </a:rPr>
              <a:t>Billing Statement</a:t>
            </a:r>
            <a:r>
              <a:rPr lang="en-US" sz="1600" dirty="0">
                <a:latin typeface="Avenir LT Std 35 Light" pitchFamily="34" charset="0"/>
                <a:cs typeface="Times New Roman" charset="0"/>
              </a:rPr>
              <a:t> and a written notice giving the name and address of the party to which payments should be sent. The Billing Statement includes information such as the total amount borrowed, the interest rate on the loan, and the amount of the monthly payment.  For subsequent payments, the school must send the borrower a Billing Statement at least </a:t>
            </a:r>
            <a:r>
              <a:rPr lang="en-US" sz="1600" b="1" dirty="0">
                <a:latin typeface="Avenir LT Std 35 Light" pitchFamily="34" charset="0"/>
                <a:cs typeface="Times New Roman" charset="0"/>
              </a:rPr>
              <a:t>15 days </a:t>
            </a:r>
            <a:r>
              <a:rPr lang="en-US" sz="1600" dirty="0">
                <a:latin typeface="Avenir LT Std 35 Light" pitchFamily="34" charset="0"/>
                <a:cs typeface="Times New Roman" charset="0"/>
              </a:rPr>
              <a:t>before the due date of the payment.</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nSpc>
                <a:spcPct val="114000"/>
              </a:lnSpc>
              <a:buFont typeface="Arial" pitchFamily="34" charset="0"/>
              <a:buChar char="•"/>
            </a:pPr>
            <a:r>
              <a:rPr lang="en-US" sz="1600" dirty="0">
                <a:latin typeface="Avenir LT Std 35 Light" pitchFamily="34" charset="0"/>
                <a:cs typeface="Times New Roman" charset="0"/>
              </a:rPr>
              <a:t>If the borrower elects to make electronic payments via </a:t>
            </a:r>
            <a:r>
              <a:rPr lang="en-US" sz="1600" b="1" dirty="0">
                <a:latin typeface="Avenir LT Std 35 Light" pitchFamily="34" charset="0"/>
                <a:cs typeface="Times New Roman" charset="0"/>
              </a:rPr>
              <a:t>ACH</a:t>
            </a:r>
            <a:r>
              <a:rPr lang="en-US" sz="1600" dirty="0">
                <a:latin typeface="Avenir LT Std 35 Light" pitchFamily="34" charset="0"/>
                <a:cs typeface="Times New Roman" charset="0"/>
              </a:rPr>
              <a:t> from their Checking or Savings Account, the school is </a:t>
            </a:r>
            <a:r>
              <a:rPr lang="en-US" sz="1600" b="1" dirty="0">
                <a:latin typeface="Avenir LT Std 35 Light" pitchFamily="34" charset="0"/>
                <a:cs typeface="Times New Roman" charset="0"/>
              </a:rPr>
              <a:t>not </a:t>
            </a:r>
            <a:r>
              <a:rPr lang="en-US" sz="1600" dirty="0">
                <a:latin typeface="Avenir LT Std 35 Light" pitchFamily="34" charset="0"/>
                <a:cs typeface="Times New Roman" charset="0"/>
              </a:rPr>
              <a:t>required to send the borrower a Billing Statement at least 15 days before the due date of each subsequent payment. However, the school must send the borrower an </a:t>
            </a:r>
            <a:r>
              <a:rPr lang="en-US" sz="1600" b="1" dirty="0">
                <a:latin typeface="Avenir LT Std 35 Light" pitchFamily="34" charset="0"/>
                <a:cs typeface="Times New Roman" charset="0"/>
              </a:rPr>
              <a:t>Annual Statement of Account</a:t>
            </a:r>
            <a:r>
              <a:rPr lang="en-US" sz="1600" dirty="0">
                <a:latin typeface="Avenir LT Std 35 Light" pitchFamily="34" charset="0"/>
                <a:cs typeface="Times New Roman" charset="0"/>
              </a:rPr>
              <a:t>.</a:t>
            </a:r>
          </a:p>
          <a:p>
            <a:pPr marL="285750" indent="-285750" algn="l">
              <a:lnSpc>
                <a:spcPct val="114000"/>
              </a:lnSpc>
              <a:buFont typeface="Arial" pitchFamily="34" charset="0"/>
              <a:buChar char="•"/>
            </a:pPr>
            <a:endParaRPr lang="en-US" sz="1600" dirty="0">
              <a:latin typeface="Avenir LT Std 35 Light" pitchFamily="34" charset="0"/>
              <a:cs typeface="Times New Roman" charset="0"/>
            </a:endParaRPr>
          </a:p>
          <a:p>
            <a:endParaRPr lang="en-US" sz="1200" dirty="0">
              <a:latin typeface="Avenir LT Std 35 Light" pitchFamily="34" charset="0"/>
              <a:cs typeface="Times New Roman" charset="0"/>
            </a:endParaRPr>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23</a:t>
            </a:fld>
            <a:endParaRPr lang="en-US"/>
          </a:p>
        </p:txBody>
      </p:sp>
      <p:sp>
        <p:nvSpPr>
          <p:cNvPr id="12"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031318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Payments in Advance</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379526" cy="448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sz="2000" b="1" dirty="0" smtClean="0">
              <a:solidFill>
                <a:srgbClr val="A51140"/>
              </a:solidFill>
              <a:latin typeface="Avenir LT Std 35 Light" pitchFamily="34" charset="0"/>
              <a:cs typeface="Times New Roman" charset="0"/>
            </a:endParaRPr>
          </a:p>
          <a:p>
            <a:endParaRPr lang="en-US" sz="2000" b="1" dirty="0" smtClean="0">
              <a:solidFill>
                <a:srgbClr val="A51140"/>
              </a:solidFill>
              <a:latin typeface="Avenir LT Std 35 Light" pitchFamily="34" charset="0"/>
              <a:cs typeface="Times New Roman" charset="0"/>
            </a:endParaRPr>
          </a:p>
          <a:p>
            <a:pPr algn="ctr"/>
            <a:r>
              <a:rPr lang="en-US" sz="2000" b="1" dirty="0" smtClean="0">
                <a:solidFill>
                  <a:srgbClr val="A51140"/>
                </a:solidFill>
                <a:latin typeface="Avenir LT Std 35 Light" pitchFamily="34" charset="0"/>
                <a:cs typeface="Times New Roman" charset="0"/>
              </a:rPr>
              <a:t>Prepayments | 34 </a:t>
            </a:r>
            <a:r>
              <a:rPr lang="en-US" sz="2000" b="1" dirty="0">
                <a:solidFill>
                  <a:srgbClr val="A51140"/>
                </a:solidFill>
                <a:latin typeface="Avenir LT Std 35 Light" pitchFamily="34" charset="0"/>
                <a:cs typeface="Times New Roman" charset="0"/>
              </a:rPr>
              <a:t>CFR 674.31(b)(4)</a:t>
            </a:r>
          </a:p>
          <a:p>
            <a:endParaRPr lang="en-US" sz="2400" b="1"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If the borrower repays </a:t>
            </a:r>
            <a:r>
              <a:rPr lang="en-US" sz="1600" b="1" dirty="0">
                <a:latin typeface="Avenir LT Std 35 Light" pitchFamily="34" charset="0"/>
                <a:cs typeface="Times New Roman" charset="0"/>
              </a:rPr>
              <a:t>more than the amount due</a:t>
            </a:r>
            <a:r>
              <a:rPr lang="en-US" sz="1600" dirty="0">
                <a:latin typeface="Avenir LT Std 35 Light" pitchFamily="34" charset="0"/>
                <a:cs typeface="Times New Roman" charset="0"/>
              </a:rPr>
              <a:t> for any repayment period after the initial grace period has ended, the school must use the excess to </a:t>
            </a:r>
            <a:r>
              <a:rPr lang="en-US" sz="1600" b="1" dirty="0">
                <a:latin typeface="Avenir LT Std 35 Light" pitchFamily="34" charset="0"/>
                <a:cs typeface="Times New Roman" charset="0"/>
              </a:rPr>
              <a:t>prepay principal</a:t>
            </a:r>
            <a:r>
              <a:rPr lang="en-US" sz="1600" dirty="0">
                <a:latin typeface="Avenir LT Std 35 Light" pitchFamily="34" charset="0"/>
                <a:cs typeface="Times New Roman" charset="0"/>
              </a:rPr>
              <a:t>, unless the borrower designates the excess as an </a:t>
            </a:r>
            <a:r>
              <a:rPr lang="en-US" sz="1600" b="1" dirty="0">
                <a:latin typeface="Avenir LT Std 35 Light" pitchFamily="34" charset="0"/>
                <a:cs typeface="Times New Roman" charset="0"/>
              </a:rPr>
              <a:t>advance </a:t>
            </a:r>
            <a:r>
              <a:rPr lang="en-US" sz="1600" dirty="0">
                <a:latin typeface="Avenir LT Std 35 Light" pitchFamily="34" charset="0"/>
                <a:cs typeface="Times New Roman" charset="0"/>
              </a:rPr>
              <a:t>/ </a:t>
            </a:r>
            <a:r>
              <a:rPr lang="en-US" sz="1600" b="1" dirty="0">
                <a:latin typeface="Avenir LT Std 35 Light" pitchFamily="34" charset="0"/>
                <a:cs typeface="Times New Roman" charset="0"/>
              </a:rPr>
              <a:t>suspense payment</a:t>
            </a:r>
            <a:r>
              <a:rPr lang="en-US" sz="1600" dirty="0">
                <a:latin typeface="Avenir LT Std 35 Light" pitchFamily="34" charset="0"/>
                <a:cs typeface="Times New Roman" charset="0"/>
              </a:rPr>
              <a:t> on the next regular installment. </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If the borrower designates the excess as an advance / suspense payment on the next installment and that advance payment exceeds the amount of the next regularly scheduled installment, the school must use the excess to prepay principal.</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A borrower may prepay all or part of the loan at any time </a:t>
            </a:r>
            <a:r>
              <a:rPr lang="en-US" sz="1600" b="1" dirty="0">
                <a:latin typeface="Avenir LT Std 35 Light" pitchFamily="34" charset="0"/>
                <a:cs typeface="Times New Roman" charset="0"/>
              </a:rPr>
              <a:t>without</a:t>
            </a:r>
            <a:r>
              <a:rPr lang="en-US" sz="1600" dirty="0">
                <a:latin typeface="Avenir LT Std 35 Light" pitchFamily="34" charset="0"/>
                <a:cs typeface="Times New Roman" charset="0"/>
              </a:rPr>
              <a:t> penalty.</a:t>
            </a:r>
          </a:p>
          <a:p>
            <a:pPr algn="l"/>
            <a:endParaRPr lang="en-US" sz="1600" dirty="0">
              <a:latin typeface="Avenir LT Std 35 Light" pitchFamily="34" charset="0"/>
              <a:cs typeface="Times New Roman" charset="0"/>
            </a:endParaRPr>
          </a:p>
          <a:p>
            <a:endParaRPr lang="en-US" sz="1200" dirty="0">
              <a:latin typeface="Avenir LT Std 35 Light" pitchFamily="34" charset="0"/>
              <a:cs typeface="Times New Roman"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24</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4226168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Interest Accrual</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00463"/>
            <a:ext cx="7924800" cy="4733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sz="2000" b="1" i="1" dirty="0" smtClean="0">
              <a:solidFill>
                <a:srgbClr val="A51140"/>
              </a:solidFill>
              <a:latin typeface="Avenir LT Std 35 Light" pitchFamily="34" charset="0"/>
              <a:cs typeface="Times New Roman" charset="0"/>
            </a:endParaRPr>
          </a:p>
          <a:p>
            <a:pPr algn="ctr"/>
            <a:endParaRPr lang="en-US" sz="2000" b="1" i="1" dirty="0" smtClean="0">
              <a:solidFill>
                <a:srgbClr val="A51140"/>
              </a:solidFill>
              <a:latin typeface="Avenir LT Std 35 Light" pitchFamily="34" charset="0"/>
              <a:cs typeface="Times New Roman" charset="0"/>
            </a:endParaRPr>
          </a:p>
          <a:p>
            <a:pPr algn="ctr"/>
            <a:endParaRPr lang="en-US" sz="2000" b="1" i="1" dirty="0" smtClean="0">
              <a:solidFill>
                <a:srgbClr val="A51140"/>
              </a:solidFill>
              <a:latin typeface="Avenir LT Std 35 Light" pitchFamily="34" charset="0"/>
              <a:cs typeface="Times New Roman" charset="0"/>
            </a:endParaRPr>
          </a:p>
          <a:p>
            <a:pPr algn="ctr"/>
            <a:r>
              <a:rPr lang="en-US" sz="2000" b="1" i="1" dirty="0" smtClean="0">
                <a:solidFill>
                  <a:srgbClr val="A51140"/>
                </a:solidFill>
                <a:latin typeface="Avenir LT Std 35 Light" pitchFamily="34" charset="0"/>
                <a:cs typeface="Times New Roman" charset="0"/>
              </a:rPr>
              <a:t>Interest </a:t>
            </a:r>
            <a:r>
              <a:rPr lang="en-US" sz="2000" b="1" i="1" dirty="0">
                <a:solidFill>
                  <a:srgbClr val="A51140"/>
                </a:solidFill>
                <a:latin typeface="Avenir LT Std 35 Light" pitchFamily="34" charset="0"/>
                <a:cs typeface="Times New Roman" charset="0"/>
              </a:rPr>
              <a:t>Accrual</a:t>
            </a:r>
          </a:p>
          <a:p>
            <a:endParaRPr lang="en-US" b="1"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Interest on a Perkins Loan must be computed at the </a:t>
            </a:r>
            <a:r>
              <a:rPr lang="en-US" sz="1600" b="1" dirty="0">
                <a:latin typeface="Avenir LT Std 35 Light" pitchFamily="34" charset="0"/>
                <a:cs typeface="Times New Roman" charset="0"/>
              </a:rPr>
              <a:t>rate of 5% per annum simple interest</a:t>
            </a:r>
            <a:r>
              <a:rPr lang="en-US" sz="1600" dirty="0">
                <a:latin typeface="Avenir LT Std 35 Light" pitchFamily="34" charset="0"/>
                <a:cs typeface="Times New Roman" charset="0"/>
              </a:rPr>
              <a:t> on the unpaid principal balance.  Although interest accrues on a Perkins Loan, </a:t>
            </a:r>
            <a:r>
              <a:rPr lang="en-US" sz="1600" b="1" i="1" dirty="0">
                <a:latin typeface="Avenir LT Std 35 Light" pitchFamily="34" charset="0"/>
                <a:cs typeface="Times New Roman" charset="0"/>
              </a:rPr>
              <a:t>your school may not capitalize it</a:t>
            </a:r>
            <a:r>
              <a:rPr lang="en-US" sz="1600" i="1" dirty="0">
                <a:latin typeface="Avenir LT Std 35 Light" pitchFamily="34" charset="0"/>
                <a:cs typeface="Times New Roman" charset="0"/>
              </a:rPr>
              <a:t>.  </a:t>
            </a:r>
          </a:p>
          <a:p>
            <a:pPr marL="285750" indent="-285750" algn="l">
              <a:lnSpc>
                <a:spcPct val="114000"/>
              </a:lnSpc>
              <a:buFont typeface="Arial" pitchFamily="34" charset="0"/>
              <a:buChar char="•"/>
            </a:pPr>
            <a:endParaRPr lang="en-US" sz="1200" i="1"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This means that your school may not add unpaid interest to the principal balance to increase the principal balance of the Perkins Loan. Instead, your school must track principal and interest as separate figures, adding accrued interest to the interest balance, </a:t>
            </a:r>
            <a:r>
              <a:rPr lang="en-US" sz="1600" b="1" i="1" dirty="0">
                <a:latin typeface="Avenir LT Std 35 Light" pitchFamily="34" charset="0"/>
                <a:cs typeface="Times New Roman" charset="0"/>
              </a:rPr>
              <a:t>not </a:t>
            </a:r>
            <a:r>
              <a:rPr lang="en-US" sz="1600" dirty="0">
                <a:latin typeface="Avenir LT Std 35 Light" pitchFamily="34" charset="0"/>
                <a:cs typeface="Times New Roman" charset="0"/>
              </a:rPr>
              <a:t>the principal balance.</a:t>
            </a:r>
          </a:p>
          <a:p>
            <a:pPr algn="l">
              <a:lnSpc>
                <a:spcPct val="114000"/>
              </a:lnSpc>
            </a:pPr>
            <a:endParaRPr lang="en-US" sz="1600" dirty="0">
              <a:latin typeface="Avenir LT Std 35 Light" pitchFamily="34" charset="0"/>
              <a:cs typeface="Times New Roman" charset="0"/>
            </a:endParaRPr>
          </a:p>
          <a:p>
            <a:pPr algn="l"/>
            <a:endParaRPr lang="en-US" sz="1600" dirty="0">
              <a:latin typeface="Avenir LT Std 35 Light" pitchFamily="34" charset="0"/>
              <a:cs typeface="Times New Roman" charset="0"/>
            </a:endParaRPr>
          </a:p>
          <a:p>
            <a:pPr algn="l"/>
            <a:endParaRPr lang="en-US" sz="1600" dirty="0">
              <a:latin typeface="Avenir LT Std 35 Light" pitchFamily="34" charset="0"/>
              <a:cs typeface="Times New Roman" charset="0"/>
            </a:endParaRPr>
          </a:p>
          <a:p>
            <a:endParaRPr lang="en-US" sz="1200" dirty="0">
              <a:latin typeface="Avenir LT Std 35 Light" pitchFamily="34" charset="0"/>
              <a:cs typeface="Times New Roman"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25</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4226168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Repayment Plan</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379526" cy="477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b="1" i="1" dirty="0" smtClean="0">
              <a:solidFill>
                <a:srgbClr val="A51140"/>
              </a:solidFill>
              <a:latin typeface="Avenir LT Std 35 Light" pitchFamily="34" charset="0"/>
              <a:cs typeface="Times New Roman" charset="0"/>
            </a:endParaRPr>
          </a:p>
          <a:p>
            <a:pPr algn="ctr"/>
            <a:endParaRPr lang="en-US" b="1" i="1" dirty="0" smtClean="0">
              <a:solidFill>
                <a:srgbClr val="A51140"/>
              </a:solidFill>
              <a:latin typeface="Avenir LT Std 35 Light" pitchFamily="34" charset="0"/>
              <a:cs typeface="Times New Roman" charset="0"/>
            </a:endParaRPr>
          </a:p>
          <a:p>
            <a:pPr algn="ctr"/>
            <a:r>
              <a:rPr lang="en-US" b="1" i="1" dirty="0" smtClean="0">
                <a:solidFill>
                  <a:srgbClr val="A51140"/>
                </a:solidFill>
                <a:latin typeface="Avenir LT Std 35 Light" pitchFamily="34" charset="0"/>
                <a:cs typeface="Times New Roman" charset="0"/>
              </a:rPr>
              <a:t>Establishing </a:t>
            </a:r>
            <a:r>
              <a:rPr lang="en-US" b="1" i="1" dirty="0">
                <a:solidFill>
                  <a:srgbClr val="A51140"/>
                </a:solidFill>
                <a:latin typeface="Avenir LT Std 35 Light" pitchFamily="34" charset="0"/>
                <a:cs typeface="Times New Roman" charset="0"/>
              </a:rPr>
              <a:t>a Repayment </a:t>
            </a:r>
            <a:r>
              <a:rPr lang="en-US" b="1" i="1" dirty="0" smtClean="0">
                <a:solidFill>
                  <a:srgbClr val="A51140"/>
                </a:solidFill>
                <a:latin typeface="Avenir LT Std 35 Light" pitchFamily="34" charset="0"/>
                <a:cs typeface="Times New Roman" charset="0"/>
              </a:rPr>
              <a:t>Plan | 34 </a:t>
            </a:r>
            <a:r>
              <a:rPr lang="en-US" b="1" i="1" dirty="0">
                <a:solidFill>
                  <a:srgbClr val="A51140"/>
                </a:solidFill>
                <a:latin typeface="Avenir LT Std 35 Light" pitchFamily="34" charset="0"/>
                <a:cs typeface="Times New Roman" charset="0"/>
              </a:rPr>
              <a:t>CFR 674.33(a)</a:t>
            </a:r>
          </a:p>
          <a:p>
            <a:endParaRPr lang="en-US" sz="2400" b="1"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smtClean="0">
                <a:latin typeface="Avenir LT Std 35 Light" pitchFamily="34" charset="0"/>
                <a:cs typeface="Times New Roman" charset="0"/>
              </a:rPr>
              <a:t>A borrower must repay his or her loan, plus interest, </a:t>
            </a:r>
            <a:r>
              <a:rPr lang="en-US" sz="1600" b="1" dirty="0" smtClean="0">
                <a:latin typeface="Avenir LT Std 35 Light" pitchFamily="34" charset="0"/>
                <a:cs typeface="Times New Roman" charset="0"/>
              </a:rPr>
              <a:t>within 10 years</a:t>
            </a:r>
            <a:r>
              <a:rPr lang="en-US" sz="1600" dirty="0" smtClean="0">
                <a:latin typeface="Avenir LT Std 35 Light" pitchFamily="34" charset="0"/>
                <a:cs typeface="Times New Roman" charset="0"/>
              </a:rPr>
              <a:t>.  This repayment period never includes authorized periods of deferment, forbearance, or cancellation.  The repayment plan must be established and disclosed to the student before the student ceases to be enrolled at least half time.</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If a student receives loans from more than one school, the repayment of each loan is made to (or default is attributed to) the school where the student received the loan</a:t>
            </a:r>
            <a:r>
              <a:rPr lang="en-US" sz="1600" dirty="0" smtClean="0">
                <a:latin typeface="Avenir LT Std 35 Light" pitchFamily="34" charset="0"/>
                <a:cs typeface="Times New Roman" charset="0"/>
              </a:rPr>
              <a:t>.</a:t>
            </a:r>
          </a:p>
          <a:p>
            <a:pPr marL="285750" indent="-285750" algn="l">
              <a:lnSpc>
                <a:spcPct val="114000"/>
              </a:lnSpc>
              <a:buFont typeface="Arial" pitchFamily="34" charset="0"/>
              <a:buChar char="•"/>
            </a:pPr>
            <a:endParaRPr lang="en-US" sz="1600" dirty="0" smtClean="0">
              <a:latin typeface="Avenir LT Std 35 Light" pitchFamily="34" charset="0"/>
              <a:cs typeface="Times New Roman" charset="0"/>
            </a:endParaRPr>
          </a:p>
          <a:p>
            <a:pPr marL="285750" indent="-285750" algn="ctr">
              <a:lnSpc>
                <a:spcPct val="114000"/>
              </a:lnSpc>
            </a:pPr>
            <a:endParaRPr lang="en-US" sz="2000" b="1" i="1" dirty="0" smtClean="0">
              <a:solidFill>
                <a:srgbClr val="A51140"/>
              </a:solidFill>
              <a:latin typeface="Avenir LT Std 35 Light" pitchFamily="34" charset="0"/>
              <a:cs typeface="Times New Roman" charset="0"/>
            </a:endParaRPr>
          </a:p>
          <a:p>
            <a:pPr marL="285750" indent="-285750" algn="l">
              <a:lnSpc>
                <a:spcPct val="114000"/>
              </a:lnSpc>
              <a:buFont typeface="Arial" pitchFamily="34" charset="0"/>
              <a:buChar char="•"/>
            </a:pPr>
            <a:endParaRPr lang="en-US" sz="1600" dirty="0">
              <a:latin typeface="Avenir LT Std 35 Light" pitchFamily="34" charset="0"/>
              <a:cs typeface="Times New Roman" charset="0"/>
            </a:endParaRPr>
          </a:p>
          <a:p>
            <a:pPr algn="l"/>
            <a:endParaRPr lang="en-US" sz="1600" dirty="0">
              <a:latin typeface="Avenir LT Std 35 Light" pitchFamily="34" charset="0"/>
              <a:cs typeface="Times New Roman" charset="0"/>
            </a:endParaRPr>
          </a:p>
          <a:p>
            <a:pPr algn="l"/>
            <a:endParaRPr lang="en-US" sz="1600" dirty="0">
              <a:latin typeface="Avenir LT Std 35 Light" pitchFamily="34" charset="0"/>
              <a:cs typeface="Times New Roman" charset="0"/>
            </a:endParaRPr>
          </a:p>
          <a:p>
            <a:endParaRPr lang="en-US" sz="1200" dirty="0">
              <a:latin typeface="Avenir LT Std 35 Light" pitchFamily="34" charset="0"/>
              <a:cs typeface="Times New Roman"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26</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4226168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Paid in Full</a:t>
            </a:r>
            <a:endParaRPr lang="en-US" dirty="0"/>
          </a:p>
        </p:txBody>
      </p:sp>
      <p:grpSp>
        <p:nvGrpSpPr>
          <p:cNvPr id="2"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379526" cy="3463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b="1" i="1" dirty="0" smtClean="0">
              <a:solidFill>
                <a:srgbClr val="A51140"/>
              </a:solidFill>
              <a:latin typeface="Avenir LT Std 35 Light" pitchFamily="34" charset="0"/>
              <a:cs typeface="Times New Roman" charset="0"/>
            </a:endParaRPr>
          </a:p>
          <a:p>
            <a:pPr algn="ctr"/>
            <a:endParaRPr lang="en-US" b="1" i="1" dirty="0" smtClean="0">
              <a:solidFill>
                <a:srgbClr val="A51140"/>
              </a:solidFill>
              <a:latin typeface="Avenir LT Std 35 Light" pitchFamily="34" charset="0"/>
              <a:cs typeface="Times New Roman" charset="0"/>
            </a:endParaRPr>
          </a:p>
          <a:p>
            <a:pPr algn="ctr"/>
            <a:r>
              <a:rPr lang="en-US" b="1" i="1" dirty="0" smtClean="0">
                <a:solidFill>
                  <a:srgbClr val="A51140"/>
                </a:solidFill>
                <a:latin typeface="Avenir LT Std 35 Light" pitchFamily="34" charset="0"/>
                <a:cs typeface="Times New Roman" charset="0"/>
              </a:rPr>
              <a:t>Paid in Full Letters | 34 </a:t>
            </a:r>
            <a:r>
              <a:rPr lang="en-US" b="1" i="1" dirty="0">
                <a:solidFill>
                  <a:srgbClr val="A51140"/>
                </a:solidFill>
                <a:latin typeface="Avenir LT Std 35 Light" pitchFamily="34" charset="0"/>
                <a:cs typeface="Times New Roman" charset="0"/>
              </a:rPr>
              <a:t>CFR </a:t>
            </a:r>
            <a:r>
              <a:rPr lang="en-US" b="1" i="1" dirty="0" smtClean="0">
                <a:solidFill>
                  <a:srgbClr val="A51140"/>
                </a:solidFill>
                <a:latin typeface="Avenir LT Std 35 Light" pitchFamily="34" charset="0"/>
                <a:cs typeface="Times New Roman" charset="0"/>
              </a:rPr>
              <a:t>674.19(e)</a:t>
            </a:r>
            <a:endParaRPr lang="en-US" b="1" i="1" dirty="0">
              <a:solidFill>
                <a:srgbClr val="A51140"/>
              </a:solidFill>
              <a:latin typeface="Avenir LT Std 35 Light" pitchFamily="34" charset="0"/>
              <a:cs typeface="Times New Roman" charset="0"/>
            </a:endParaRPr>
          </a:p>
          <a:p>
            <a:endParaRPr lang="en-US" sz="1600" i="1" dirty="0" smtClean="0">
              <a:latin typeface="Avenir LT Std 35 Light"/>
            </a:endParaRPr>
          </a:p>
          <a:p>
            <a:r>
              <a:rPr lang="en-US" sz="1600" i="1" dirty="0" smtClean="0">
                <a:latin typeface="Avenir LT Std 35 Light"/>
              </a:rPr>
              <a:t>According to Federal Regulations, and when a borrower has fully repaid their Perkins Loan, your school is required to either mark the original note “paid in full,” have it certified by an official of the school, and return it to the borrower or to notify the borrower in writing that the loan is paid in full. </a:t>
            </a:r>
            <a:endParaRPr lang="en-US" sz="1600" dirty="0" smtClean="0">
              <a:latin typeface="Avenir LT Std 35 Light"/>
            </a:endParaRPr>
          </a:p>
          <a:p>
            <a:pPr marL="285750" indent="-285750" algn="ctr">
              <a:lnSpc>
                <a:spcPct val="114000"/>
              </a:lnSpc>
            </a:pPr>
            <a:endParaRPr lang="en-US" sz="2000" b="1" i="1" dirty="0" smtClean="0">
              <a:solidFill>
                <a:srgbClr val="A51140"/>
              </a:solidFill>
              <a:latin typeface="Avenir LT Std 35 Light" pitchFamily="34" charset="0"/>
              <a:cs typeface="Times New Roman" charset="0"/>
            </a:endParaRPr>
          </a:p>
          <a:p>
            <a:pPr marL="285750" indent="-285750" algn="l">
              <a:lnSpc>
                <a:spcPct val="114000"/>
              </a:lnSpc>
              <a:buFont typeface="Arial" pitchFamily="34" charset="0"/>
              <a:buChar char="•"/>
            </a:pPr>
            <a:endParaRPr lang="en-US" sz="1600" dirty="0">
              <a:latin typeface="Avenir LT Std 35 Light" pitchFamily="34" charset="0"/>
              <a:cs typeface="Times New Roman" charset="0"/>
            </a:endParaRPr>
          </a:p>
          <a:p>
            <a:pPr algn="l"/>
            <a:endParaRPr lang="en-US" sz="1600" dirty="0">
              <a:latin typeface="Avenir LT Std 35 Light" pitchFamily="34" charset="0"/>
              <a:cs typeface="Times New Roman" charset="0"/>
            </a:endParaRPr>
          </a:p>
          <a:p>
            <a:pPr algn="l"/>
            <a:endParaRPr lang="en-US" sz="1600" dirty="0">
              <a:latin typeface="Avenir LT Std 35 Light" pitchFamily="34" charset="0"/>
              <a:cs typeface="Times New Roman" charset="0"/>
            </a:endParaRPr>
          </a:p>
          <a:p>
            <a:endParaRPr lang="en-US" sz="1200" dirty="0">
              <a:latin typeface="Avenir LT Std 35 Light" pitchFamily="34" charset="0"/>
              <a:cs typeface="Times New Roman"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27</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42261687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Calculating a Payment Amount</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63612"/>
            <a:ext cx="8379526" cy="5050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4000"/>
              </a:lnSpc>
            </a:pPr>
            <a:endParaRPr lang="en-US" b="1" i="1" dirty="0" smtClean="0">
              <a:solidFill>
                <a:srgbClr val="A51140"/>
              </a:solidFill>
              <a:latin typeface="Avenir LT Std 35 Light" pitchFamily="34" charset="0"/>
              <a:cs typeface="Times New Roman" charset="0"/>
            </a:endParaRPr>
          </a:p>
          <a:p>
            <a:pPr algn="ctr">
              <a:lnSpc>
                <a:spcPct val="114000"/>
              </a:lnSpc>
            </a:pPr>
            <a:r>
              <a:rPr lang="en-US" b="1" i="1" dirty="0" smtClean="0">
                <a:solidFill>
                  <a:srgbClr val="A51140"/>
                </a:solidFill>
                <a:latin typeface="Avenir LT Std 35 Light" pitchFamily="34" charset="0"/>
                <a:cs typeface="Times New Roman" charset="0"/>
              </a:rPr>
              <a:t>Calculating </a:t>
            </a:r>
            <a:r>
              <a:rPr lang="en-US" b="1" i="1" dirty="0">
                <a:solidFill>
                  <a:srgbClr val="A51140"/>
                </a:solidFill>
                <a:latin typeface="Avenir LT Std 35 Light" pitchFamily="34" charset="0"/>
                <a:cs typeface="Times New Roman" charset="0"/>
              </a:rPr>
              <a:t>a Payment </a:t>
            </a:r>
            <a:r>
              <a:rPr lang="en-US" b="1" i="1" dirty="0" smtClean="0">
                <a:solidFill>
                  <a:srgbClr val="A51140"/>
                </a:solidFill>
                <a:latin typeface="Avenir LT Std 35 Light" pitchFamily="34" charset="0"/>
                <a:cs typeface="Times New Roman" charset="0"/>
              </a:rPr>
              <a:t>Amount | 34 </a:t>
            </a:r>
            <a:r>
              <a:rPr lang="en-US" b="1" i="1" dirty="0">
                <a:solidFill>
                  <a:srgbClr val="A51140"/>
                </a:solidFill>
                <a:latin typeface="Avenir LT Std 35 Light" pitchFamily="34" charset="0"/>
                <a:cs typeface="Times New Roman" charset="0"/>
              </a:rPr>
              <a:t>CFR 674.33(a)</a:t>
            </a:r>
          </a:p>
          <a:p>
            <a:pPr>
              <a:lnSpc>
                <a:spcPct val="114000"/>
              </a:lnSpc>
            </a:pPr>
            <a:endParaRPr lang="en-US" sz="2400" b="1"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Schools may require the borrower to make payments on a </a:t>
            </a:r>
            <a:r>
              <a:rPr lang="en-US" sz="1600" b="1" dirty="0">
                <a:latin typeface="Avenir LT Std 35 Light" pitchFamily="34" charset="0"/>
                <a:cs typeface="Times New Roman" charset="0"/>
              </a:rPr>
              <a:t>monthly, bimonthly, or quarterly basis</a:t>
            </a:r>
            <a:r>
              <a:rPr lang="en-US" sz="1600" dirty="0">
                <a:latin typeface="Avenir LT Std 35 Light" pitchFamily="34" charset="0"/>
                <a:cs typeface="Times New Roman" charset="0"/>
              </a:rPr>
              <a:t>. Each of the borrower’s payments must sufficiently cover the interest accruing between payments to ensure that the loan is repaid in 10 years.  </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gn="l">
              <a:lnSpc>
                <a:spcPct val="114000"/>
              </a:lnSpc>
              <a:buFont typeface="Arial" pitchFamily="34" charset="0"/>
              <a:buChar char="•"/>
            </a:pPr>
            <a:r>
              <a:rPr lang="en-US" sz="1600" dirty="0">
                <a:latin typeface="Avenir LT Std 35 Light" pitchFamily="34" charset="0"/>
                <a:cs typeface="Times New Roman" charset="0"/>
              </a:rPr>
              <a:t>Schools may calculate the correct payment amount by multiplying the principal by the appropriate constant multiplier or may choose to include a </a:t>
            </a:r>
            <a:r>
              <a:rPr lang="en-US" sz="1600" b="1" dirty="0">
                <a:latin typeface="Avenir LT Std 35 Light" pitchFamily="34" charset="0"/>
                <a:cs typeface="Times New Roman" charset="0"/>
              </a:rPr>
              <a:t>minimum monthly repayment requirement</a:t>
            </a:r>
            <a:r>
              <a:rPr lang="en-US" sz="1600" dirty="0">
                <a:latin typeface="Avenir LT Std 35 Light" pitchFamily="34" charset="0"/>
                <a:cs typeface="Times New Roman" charset="0"/>
              </a:rPr>
              <a:t> in the Perkins Loan promissory note.</a:t>
            </a:r>
          </a:p>
          <a:p>
            <a:pPr marL="285750" indent="-285750" algn="l">
              <a:lnSpc>
                <a:spcPct val="114000"/>
              </a:lnSpc>
              <a:buFont typeface="Arial" pitchFamily="34" charset="0"/>
              <a:buChar char="•"/>
            </a:pPr>
            <a:endParaRPr lang="en-US" sz="1200" dirty="0" smtClean="0">
              <a:latin typeface="Avenir LT Std 35 Light" pitchFamily="34" charset="0"/>
              <a:cs typeface="Times New Roman" charset="0"/>
            </a:endParaRPr>
          </a:p>
          <a:p>
            <a:pPr marL="285750" indent="-285750">
              <a:lnSpc>
                <a:spcPct val="114000"/>
              </a:lnSpc>
              <a:buFont typeface="Arial" pitchFamily="34" charset="0"/>
              <a:buChar char="•"/>
            </a:pPr>
            <a:r>
              <a:rPr lang="en-US" sz="1600" dirty="0">
                <a:latin typeface="Avenir LT Std 35 Light" pitchFamily="34" charset="0"/>
                <a:cs typeface="Times New Roman" charset="0"/>
              </a:rPr>
              <a:t>The </a:t>
            </a:r>
            <a:r>
              <a:rPr lang="en-US" sz="1600" b="1" dirty="0">
                <a:latin typeface="Avenir LT Std 35 Light" pitchFamily="34" charset="0"/>
                <a:cs typeface="Times New Roman" charset="0"/>
              </a:rPr>
              <a:t>minimum monthly repayment amount is $40</a:t>
            </a:r>
            <a:r>
              <a:rPr lang="en-US" sz="1600" dirty="0">
                <a:latin typeface="Avenir LT Std 35 Light" pitchFamily="34" charset="0"/>
                <a:cs typeface="Times New Roman" charset="0"/>
              </a:rPr>
              <a:t>, unless the borrower on the date the new loan is made has an outstanding balance on a Perkins Loan, NDSL, or Defense Loan made before October 1, 1992, that included a $30 minimum monthly repayment provision.</a:t>
            </a:r>
          </a:p>
          <a:p>
            <a:pPr algn="l"/>
            <a:endParaRPr lang="en-US" sz="1600" dirty="0">
              <a:latin typeface="Avenir LT Std 35 Light" pitchFamily="34" charset="0"/>
              <a:cs typeface="Times New Roman" charset="0"/>
            </a:endParaRPr>
          </a:p>
          <a:p>
            <a:pPr algn="l"/>
            <a:endParaRPr lang="en-US" sz="1600" dirty="0">
              <a:latin typeface="Avenir LT Std 35 Light" pitchFamily="34" charset="0"/>
              <a:cs typeface="Times New Roman" charset="0"/>
            </a:endParaRPr>
          </a:p>
          <a:p>
            <a:endParaRPr lang="en-US" sz="1200" dirty="0">
              <a:latin typeface="Avenir LT Std 35 Light" pitchFamily="34" charset="0"/>
              <a:cs typeface="Times New Roman"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28</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42261687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Payment Processing</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455726" cy="495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b="1" dirty="0">
                <a:latin typeface="Avenir LT Std 35 Light" pitchFamily="34" charset="0"/>
                <a:cs typeface="Times New Roman" charset="0"/>
              </a:rPr>
              <a:t>Payment </a:t>
            </a:r>
            <a:r>
              <a:rPr lang="en-US" sz="2000" b="1" dirty="0" smtClean="0">
                <a:latin typeface="Avenir LT Std 35 Light" pitchFamily="34" charset="0"/>
                <a:cs typeface="Times New Roman" charset="0"/>
              </a:rPr>
              <a:t>Processing | 34 </a:t>
            </a:r>
            <a:r>
              <a:rPr lang="en-US" sz="2000" b="1" dirty="0">
                <a:latin typeface="Avenir LT Std 35 Light" pitchFamily="34" charset="0"/>
                <a:cs typeface="Times New Roman" charset="0"/>
              </a:rPr>
              <a:t>CFR 674.33(a)</a:t>
            </a:r>
          </a:p>
          <a:p>
            <a:endParaRPr lang="en-US" b="1" dirty="0">
              <a:latin typeface="Avenir LT Std 35 Light" pitchFamily="34" charset="0"/>
              <a:cs typeface="Times New Roman" charset="0"/>
            </a:endParaRPr>
          </a:p>
          <a:p>
            <a:pPr algn="l">
              <a:lnSpc>
                <a:spcPct val="114000"/>
              </a:lnSpc>
            </a:pPr>
            <a:r>
              <a:rPr lang="en-US" sz="1600" dirty="0">
                <a:latin typeface="Avenir LT Std 35 Light" pitchFamily="34" charset="0"/>
                <a:cs typeface="Times New Roman" charset="0"/>
              </a:rPr>
              <a:t>Any payment a school receives </a:t>
            </a:r>
            <a:r>
              <a:rPr lang="en-US" sz="1600" b="1" dirty="0">
                <a:latin typeface="Avenir LT Std 35 Light" pitchFamily="34" charset="0"/>
                <a:cs typeface="Times New Roman" charset="0"/>
              </a:rPr>
              <a:t>must </a:t>
            </a:r>
            <a:r>
              <a:rPr lang="en-US" sz="1600" dirty="0">
                <a:latin typeface="Avenir LT Std 35 Light" pitchFamily="34" charset="0"/>
                <a:cs typeface="Times New Roman" charset="0"/>
              </a:rPr>
              <a:t>be applied in the following order:</a:t>
            </a:r>
          </a:p>
          <a:p>
            <a:pPr algn="l">
              <a:lnSpc>
                <a:spcPct val="114000"/>
              </a:lnSpc>
            </a:pPr>
            <a:endParaRPr lang="en-US" sz="1200" dirty="0" smtClean="0">
              <a:latin typeface="Avenir LT Std 35 Light" pitchFamily="34" charset="0"/>
              <a:cs typeface="Times New Roman" charset="0"/>
            </a:endParaRPr>
          </a:p>
          <a:p>
            <a:pPr algn="l">
              <a:lnSpc>
                <a:spcPct val="114000"/>
              </a:lnSpc>
            </a:pPr>
            <a:r>
              <a:rPr lang="en-US" sz="1600" dirty="0" smtClean="0">
                <a:latin typeface="Avenir LT Std 35 Light" pitchFamily="34" charset="0"/>
                <a:cs typeface="Times New Roman" charset="0"/>
              </a:rPr>
              <a:t>          </a:t>
            </a:r>
            <a:r>
              <a:rPr lang="en-US" sz="1600" dirty="0">
                <a:latin typeface="Avenir LT Std 35 Light" pitchFamily="34" charset="0"/>
                <a:cs typeface="Times New Roman" charset="0"/>
              </a:rPr>
              <a:t>1.  Collection Costs:</a:t>
            </a:r>
          </a:p>
          <a:p>
            <a:pPr algn="l">
              <a:lnSpc>
                <a:spcPct val="114000"/>
              </a:lnSpc>
            </a:pPr>
            <a:r>
              <a:rPr lang="en-US" sz="1600" dirty="0">
                <a:latin typeface="Avenir LT Std 35 Light" pitchFamily="34" charset="0"/>
                <a:cs typeface="Times New Roman" charset="0"/>
              </a:rPr>
              <a:t>	   a.  Collection Agency Fees</a:t>
            </a:r>
          </a:p>
          <a:p>
            <a:pPr algn="l">
              <a:lnSpc>
                <a:spcPct val="114000"/>
              </a:lnSpc>
            </a:pPr>
            <a:r>
              <a:rPr lang="en-US" sz="1600" dirty="0">
                <a:latin typeface="Avenir LT Std 35 Light" pitchFamily="34" charset="0"/>
                <a:cs typeface="Times New Roman" charset="0"/>
              </a:rPr>
              <a:t>	   b.  In-House Collection Fees</a:t>
            </a:r>
          </a:p>
          <a:p>
            <a:pPr algn="l">
              <a:lnSpc>
                <a:spcPct val="114000"/>
              </a:lnSpc>
            </a:pPr>
            <a:r>
              <a:rPr lang="en-US" sz="1600" dirty="0">
                <a:latin typeface="Avenir LT Std 35 Light" pitchFamily="34" charset="0"/>
                <a:cs typeface="Times New Roman" charset="0"/>
              </a:rPr>
              <a:t>	   c.  Legal Fees</a:t>
            </a:r>
          </a:p>
          <a:p>
            <a:pPr algn="l">
              <a:lnSpc>
                <a:spcPct val="114000"/>
              </a:lnSpc>
            </a:pPr>
            <a:r>
              <a:rPr lang="en-US" sz="1600" dirty="0">
                <a:latin typeface="Avenir LT Std 35 Light" pitchFamily="34" charset="0"/>
                <a:cs typeface="Times New Roman" charset="0"/>
              </a:rPr>
              <a:t>	   d.  NSF Fees, Phone Fees, Letter Fees, Skip Trace Fees, etc.</a:t>
            </a:r>
          </a:p>
          <a:p>
            <a:pPr>
              <a:lnSpc>
                <a:spcPct val="114000"/>
              </a:lnSpc>
            </a:pPr>
            <a:endParaRPr lang="en-US" sz="1200" b="1" dirty="0">
              <a:latin typeface="Avenir LT Std 35 Light" pitchFamily="34" charset="0"/>
              <a:cs typeface="Times New Roman" charset="0"/>
            </a:endParaRPr>
          </a:p>
          <a:p>
            <a:pPr>
              <a:lnSpc>
                <a:spcPct val="114000"/>
              </a:lnSpc>
            </a:pPr>
            <a:r>
              <a:rPr lang="en-US" sz="1600" dirty="0">
                <a:latin typeface="Avenir LT Std 35 Light" pitchFamily="34" charset="0"/>
                <a:cs typeface="Times New Roman" charset="0"/>
              </a:rPr>
              <a:t>          2.  Late Charges or Penalty Charges;</a:t>
            </a:r>
          </a:p>
          <a:p>
            <a:pPr>
              <a:lnSpc>
                <a:spcPct val="114000"/>
              </a:lnSpc>
            </a:pPr>
            <a:endParaRPr lang="en-US" sz="1200" dirty="0">
              <a:latin typeface="Avenir LT Std 35 Light" pitchFamily="34" charset="0"/>
              <a:cs typeface="Times New Roman" charset="0"/>
            </a:endParaRPr>
          </a:p>
          <a:p>
            <a:pPr>
              <a:lnSpc>
                <a:spcPct val="114000"/>
              </a:lnSpc>
            </a:pPr>
            <a:r>
              <a:rPr lang="en-US" sz="1600" dirty="0">
                <a:latin typeface="Avenir LT Std 35 Light" pitchFamily="34" charset="0"/>
                <a:cs typeface="Times New Roman" charset="0"/>
              </a:rPr>
              <a:t>          3.  Accrued Interest</a:t>
            </a:r>
          </a:p>
          <a:p>
            <a:pPr>
              <a:lnSpc>
                <a:spcPct val="114000"/>
              </a:lnSpc>
            </a:pPr>
            <a:endParaRPr lang="en-US" sz="1200" dirty="0">
              <a:latin typeface="Avenir LT Std 35 Light" pitchFamily="34" charset="0"/>
              <a:cs typeface="Times New Roman" charset="0"/>
            </a:endParaRPr>
          </a:p>
          <a:p>
            <a:pPr>
              <a:lnSpc>
                <a:spcPct val="114000"/>
              </a:lnSpc>
            </a:pPr>
            <a:r>
              <a:rPr lang="en-US" sz="1600" dirty="0">
                <a:latin typeface="Avenir LT Std 35 Light" pitchFamily="34" charset="0"/>
                <a:cs typeface="Times New Roman" charset="0"/>
              </a:rPr>
              <a:t>          4.  Principal.</a:t>
            </a:r>
          </a:p>
          <a:p>
            <a:pPr>
              <a:lnSpc>
                <a:spcPct val="114000"/>
              </a:lnSpc>
            </a:pPr>
            <a:endParaRPr lang="en-US" sz="1200" dirty="0">
              <a:latin typeface="Avenir LT Std 35 Light" pitchFamily="34" charset="0"/>
              <a:cs typeface="Times New Roman" charset="0"/>
            </a:endParaRPr>
          </a:p>
          <a:p>
            <a:pPr>
              <a:lnSpc>
                <a:spcPct val="114000"/>
              </a:lnSpc>
            </a:pPr>
            <a:r>
              <a:rPr lang="en-US" sz="1600" dirty="0">
                <a:latin typeface="Avenir LT Std 35 Light" pitchFamily="34" charset="0"/>
                <a:cs typeface="Times New Roman" charset="0"/>
              </a:rPr>
              <a:t>Past-due payments should be applied in the same order as other payments, except that past-due payments must be applied to the </a:t>
            </a:r>
            <a:r>
              <a:rPr lang="en-US" sz="1600" b="1" dirty="0">
                <a:latin typeface="Avenir LT Std 35 Light" pitchFamily="34" charset="0"/>
                <a:cs typeface="Times New Roman" charset="0"/>
              </a:rPr>
              <a:t>oldest past-due dollars first</a:t>
            </a:r>
            <a:r>
              <a:rPr lang="en-US" sz="1600" dirty="0" smtClean="0">
                <a:latin typeface="Avenir LT Std 35 Light" pitchFamily="34" charset="0"/>
                <a:cs typeface="Times New Roman" charset="0"/>
              </a:rPr>
              <a:t>.</a:t>
            </a:r>
            <a:endParaRPr lang="en-US" sz="1600" dirty="0">
              <a:latin typeface="Avenir LT Std 35 Light" pitchFamily="34" charset="0"/>
              <a:cs typeface="Times New Roman"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29</a:t>
            </a:fld>
            <a:endParaRPr lang="en-US"/>
          </a:p>
        </p:txBody>
      </p:sp>
      <p:sp>
        <p:nvSpPr>
          <p:cNvPr id="12"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4226168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History of the Perkins Program</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459488" y="1089546"/>
            <a:ext cx="7770111" cy="5215274"/>
          </a:xfrm>
          <a:prstGeom prst="rect">
            <a:avLst/>
          </a:prstGeom>
        </p:spPr>
        <p:txBody>
          <a:bodyPr wrap="square">
            <a:spAutoFit/>
          </a:bodyPr>
          <a:lstStyle/>
          <a:p>
            <a:pPr marL="285750" indent="-285750">
              <a:lnSpc>
                <a:spcPct val="114000"/>
              </a:lnSpc>
              <a:buSzPct val="100000"/>
              <a:buFont typeface="Arial" pitchFamily="34" charset="0"/>
              <a:buChar char="•"/>
            </a:pPr>
            <a:r>
              <a:rPr lang="en-US" sz="1600" dirty="0" smtClean="0">
                <a:solidFill>
                  <a:schemeClr val="tx1">
                    <a:lumMod val="75000"/>
                    <a:lumOff val="25000"/>
                  </a:schemeClr>
                </a:solidFill>
                <a:latin typeface="Avenir LT Std 35 Light" pitchFamily="34" charset="0"/>
              </a:rPr>
              <a:t>Soviet’s launch Sputnik I Satellite on October 4, 1957 during Cold War</a:t>
            </a:r>
          </a:p>
          <a:p>
            <a:pPr marL="285750" indent="-285750">
              <a:lnSpc>
                <a:spcPct val="114000"/>
              </a:lnSpc>
              <a:buSzPct val="100000"/>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SzPct val="100000"/>
              <a:buFont typeface="Arial" pitchFamily="34" charset="0"/>
              <a:buChar char="•"/>
            </a:pPr>
            <a:r>
              <a:rPr lang="en-US" sz="1600" dirty="0" smtClean="0">
                <a:solidFill>
                  <a:schemeClr val="tx1">
                    <a:lumMod val="75000"/>
                    <a:lumOff val="25000"/>
                  </a:schemeClr>
                </a:solidFill>
                <a:latin typeface="Avenir LT Std 35 Light" pitchFamily="34" charset="0"/>
              </a:rPr>
              <a:t>President Eisenhower and Congress pass the National Defense Education Act on September 2, 1958 to help solidify US economic shortcomings in the areas of math, science and technological expertise</a:t>
            </a:r>
          </a:p>
          <a:p>
            <a:pPr marL="285750" indent="-285750">
              <a:lnSpc>
                <a:spcPct val="114000"/>
              </a:lnSpc>
              <a:buSzPct val="100000"/>
              <a:buFont typeface="Arial" pitchFamily="34" charset="0"/>
              <a:buChar char="•"/>
            </a:pPr>
            <a:endParaRPr lang="en-US" sz="1200" dirty="0" smtClean="0">
              <a:solidFill>
                <a:schemeClr val="tx1">
                  <a:lumMod val="75000"/>
                  <a:lumOff val="25000"/>
                </a:schemeClr>
              </a:solidFill>
              <a:latin typeface="Avenir LT Std 35 Light" pitchFamily="34" charset="0"/>
            </a:endParaRPr>
          </a:p>
          <a:p>
            <a:pPr marL="285750" indent="-285750">
              <a:lnSpc>
                <a:spcPct val="114000"/>
              </a:lnSpc>
              <a:buSzPct val="100000"/>
              <a:buFont typeface="Arial" pitchFamily="34" charset="0"/>
              <a:buChar char="•"/>
            </a:pPr>
            <a:r>
              <a:rPr lang="en-US" sz="1600" dirty="0" smtClean="0">
                <a:solidFill>
                  <a:schemeClr val="tx1">
                    <a:lumMod val="75000"/>
                    <a:lumOff val="25000"/>
                  </a:schemeClr>
                </a:solidFill>
                <a:latin typeface="Avenir LT Std 35 Light" pitchFamily="34" charset="0"/>
              </a:rPr>
              <a:t>Originally called the National Defense Student Loan Program</a:t>
            </a:r>
          </a:p>
          <a:p>
            <a:pPr marL="285750" indent="-285750">
              <a:lnSpc>
                <a:spcPct val="114000"/>
              </a:lnSpc>
              <a:buSzPct val="100000"/>
              <a:buFont typeface="Arial" pitchFamily="34" charset="0"/>
              <a:buChar char="•"/>
            </a:pPr>
            <a:endParaRPr lang="en-US" sz="1200" dirty="0" smtClean="0">
              <a:solidFill>
                <a:schemeClr val="tx1">
                  <a:lumMod val="75000"/>
                  <a:lumOff val="25000"/>
                </a:schemeClr>
              </a:solidFill>
              <a:latin typeface="Avenir LT Std 35 Light" pitchFamily="34" charset="0"/>
            </a:endParaRPr>
          </a:p>
          <a:p>
            <a:pPr marL="285750" indent="-285750">
              <a:lnSpc>
                <a:spcPct val="114000"/>
              </a:lnSpc>
              <a:buSzPct val="100000"/>
              <a:buFont typeface="Arial" pitchFamily="34" charset="0"/>
              <a:buChar char="•"/>
            </a:pPr>
            <a:r>
              <a:rPr lang="en-US" sz="1600" dirty="0" smtClean="0">
                <a:solidFill>
                  <a:schemeClr val="tx1">
                    <a:lumMod val="75000"/>
                    <a:lumOff val="25000"/>
                  </a:schemeClr>
                </a:solidFill>
                <a:latin typeface="Avenir LT Std 35 Light" pitchFamily="34" charset="0"/>
              </a:rPr>
              <a:t>In 1972, it was renamed as the National Direct Student Loan Program</a:t>
            </a:r>
          </a:p>
          <a:p>
            <a:pPr marL="285750" indent="-285750">
              <a:lnSpc>
                <a:spcPct val="114000"/>
              </a:lnSpc>
              <a:buSzPct val="100000"/>
              <a:buFont typeface="Arial" pitchFamily="34" charset="0"/>
              <a:buChar char="•"/>
            </a:pPr>
            <a:endParaRPr lang="en-US" sz="1200" dirty="0" smtClean="0">
              <a:solidFill>
                <a:schemeClr val="tx1">
                  <a:lumMod val="75000"/>
                  <a:lumOff val="25000"/>
                </a:schemeClr>
              </a:solidFill>
              <a:latin typeface="Avenir LT Std 35 Light" pitchFamily="34" charset="0"/>
            </a:endParaRPr>
          </a:p>
          <a:p>
            <a:pPr marL="285750" indent="-285750">
              <a:lnSpc>
                <a:spcPct val="114000"/>
              </a:lnSpc>
              <a:buSzPct val="100000"/>
              <a:buFont typeface="Arial" pitchFamily="34" charset="0"/>
              <a:buChar char="•"/>
            </a:pPr>
            <a:r>
              <a:rPr lang="en-US" sz="1600" dirty="0" smtClean="0">
                <a:solidFill>
                  <a:schemeClr val="tx1">
                    <a:lumMod val="75000"/>
                    <a:lumOff val="25000"/>
                  </a:schemeClr>
                </a:solidFill>
                <a:latin typeface="Avenir LT Std 35 Light" pitchFamily="34" charset="0"/>
              </a:rPr>
              <a:t>Renamed in 1987 in honor of Carl D. Perkins, a former </a:t>
            </a:r>
          </a:p>
          <a:p>
            <a:pPr>
              <a:lnSpc>
                <a:spcPct val="114000"/>
              </a:lnSpc>
              <a:buSzPct val="100000"/>
            </a:pPr>
            <a:r>
              <a:rPr lang="en-US" sz="1600" dirty="0" smtClean="0">
                <a:solidFill>
                  <a:schemeClr val="tx1">
                    <a:lumMod val="75000"/>
                    <a:lumOff val="25000"/>
                  </a:schemeClr>
                </a:solidFill>
                <a:latin typeface="Avenir LT Std 35 Light" pitchFamily="34" charset="0"/>
              </a:rPr>
              <a:t>     Kentucky Congressman  (In Office from 1949-1984)</a:t>
            </a:r>
          </a:p>
          <a:p>
            <a:pPr marL="285750" indent="-285750">
              <a:lnSpc>
                <a:spcPct val="114000"/>
              </a:lnSpc>
              <a:buSzPct val="100000"/>
              <a:buFont typeface="Arial" pitchFamily="34" charset="0"/>
              <a:buChar char="•"/>
            </a:pPr>
            <a:endParaRPr lang="en-US" sz="1200" dirty="0" smtClean="0">
              <a:solidFill>
                <a:schemeClr val="tx1">
                  <a:lumMod val="75000"/>
                  <a:lumOff val="25000"/>
                </a:schemeClr>
              </a:solidFill>
              <a:latin typeface="Avenir LT Std 35 Light" pitchFamily="34" charset="0"/>
            </a:endParaRPr>
          </a:p>
          <a:p>
            <a:pPr marL="285750" indent="-285750">
              <a:lnSpc>
                <a:spcPct val="114000"/>
              </a:lnSpc>
              <a:buSzPct val="100000"/>
              <a:buFont typeface="Arial" pitchFamily="34" charset="0"/>
              <a:buChar char="•"/>
            </a:pPr>
            <a:r>
              <a:rPr lang="en-US" sz="1600" dirty="0" smtClean="0">
                <a:solidFill>
                  <a:schemeClr val="tx1">
                    <a:lumMod val="75000"/>
                    <a:lumOff val="25000"/>
                  </a:schemeClr>
                </a:solidFill>
                <a:latin typeface="Avenir LT Std 35 Light" pitchFamily="34" charset="0"/>
              </a:rPr>
              <a:t>It was the 1st Federal Financial Aid Program specifically </a:t>
            </a:r>
          </a:p>
          <a:p>
            <a:pPr>
              <a:lnSpc>
                <a:spcPct val="114000"/>
              </a:lnSpc>
              <a:buSzPct val="100000"/>
            </a:pPr>
            <a:r>
              <a:rPr lang="en-US" sz="1600" dirty="0" smtClean="0">
                <a:solidFill>
                  <a:schemeClr val="tx1">
                    <a:lumMod val="75000"/>
                    <a:lumOff val="25000"/>
                  </a:schemeClr>
                </a:solidFill>
                <a:latin typeface="Avenir LT Std 35 Light" pitchFamily="34" charset="0"/>
              </a:rPr>
              <a:t>     designed for disadvantaged, low-income students</a:t>
            </a:r>
          </a:p>
          <a:p>
            <a:pPr marL="285750" indent="-285750">
              <a:lnSpc>
                <a:spcPct val="114000"/>
              </a:lnSpc>
              <a:buSzPct val="100000"/>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SzPct val="100000"/>
              <a:buFont typeface="Arial" pitchFamily="34" charset="0"/>
              <a:buChar char="•"/>
            </a:pPr>
            <a:r>
              <a:rPr lang="en-US" sz="1600" dirty="0" smtClean="0">
                <a:solidFill>
                  <a:schemeClr val="tx1">
                    <a:lumMod val="75000"/>
                    <a:lumOff val="25000"/>
                  </a:schemeClr>
                </a:solidFill>
                <a:latin typeface="Avenir LT Std 35 Light" pitchFamily="34" charset="0"/>
              </a:rPr>
              <a:t>Do you know anyone famous that had a Perkins Loan?</a:t>
            </a:r>
          </a:p>
          <a:p>
            <a:pPr marL="285750" indent="-285750">
              <a:lnSpc>
                <a:spcPct val="114000"/>
              </a:lnSpc>
              <a:buFont typeface="Avenir LT Std 65 Medium" pitchFamily="34" charset="0"/>
              <a:buChar char="◊"/>
            </a:pPr>
            <a:endParaRPr lang="en-US" i="1" dirty="0" smtClean="0">
              <a:solidFill>
                <a:schemeClr val="tx1">
                  <a:lumMod val="75000"/>
                  <a:lumOff val="25000"/>
                </a:schemeClr>
              </a:solidFill>
              <a:latin typeface="Avenir LT Std 65 Medium" pitchFamily="34" charset="0"/>
            </a:endParaRPr>
          </a:p>
          <a:p>
            <a:pPr>
              <a:lnSpc>
                <a:spcPct val="114000"/>
              </a:lnSpc>
            </a:pPr>
            <a:endParaRPr lang="en-US" dirty="0">
              <a:solidFill>
                <a:schemeClr val="tx1">
                  <a:lumMod val="75000"/>
                  <a:lumOff val="25000"/>
                </a:schemeClr>
              </a:solidFill>
              <a:latin typeface="Avenir LT Std 65 Medium" pitchFamily="34" charset="0"/>
            </a:endParaRPr>
          </a:p>
        </p:txBody>
      </p:sp>
      <p:sp>
        <p:nvSpPr>
          <p:cNvPr id="15" name="Slide Number Placeholder 5"/>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a:t>
            </a:fld>
            <a:endParaRPr lang="en-US"/>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3791144"/>
            <a:ext cx="2021773" cy="18033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6848331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Overdue Payments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890501"/>
            <a:ext cx="8379526" cy="4873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4000"/>
              </a:lnSpc>
            </a:pPr>
            <a:endParaRPr lang="en-US" b="1" i="1" dirty="0" smtClean="0">
              <a:solidFill>
                <a:srgbClr val="A51140"/>
              </a:solidFill>
              <a:latin typeface="Avenir LT Std 35 Light" pitchFamily="34" charset="0"/>
              <a:cs typeface="Times New Roman" pitchFamily="18" charset="0"/>
            </a:endParaRPr>
          </a:p>
          <a:p>
            <a:pPr algn="ctr">
              <a:lnSpc>
                <a:spcPct val="114000"/>
              </a:lnSpc>
            </a:pPr>
            <a:r>
              <a:rPr lang="en-US" sz="2000" b="1" i="1" dirty="0" smtClean="0">
                <a:solidFill>
                  <a:srgbClr val="A51140"/>
                </a:solidFill>
                <a:latin typeface="Avenir LT Std 35 Light" pitchFamily="34" charset="0"/>
                <a:cs typeface="Times New Roman" pitchFamily="18" charset="0"/>
              </a:rPr>
              <a:t>Notice </a:t>
            </a:r>
            <a:r>
              <a:rPr lang="en-US" sz="2000" b="1" i="1" dirty="0">
                <a:solidFill>
                  <a:srgbClr val="A51140"/>
                </a:solidFill>
                <a:latin typeface="Avenir LT Std 35 Light" pitchFamily="34" charset="0"/>
                <a:cs typeface="Times New Roman" pitchFamily="18" charset="0"/>
              </a:rPr>
              <a:t>of Overdue </a:t>
            </a:r>
            <a:r>
              <a:rPr lang="en-US" sz="2000" b="1" i="1" dirty="0" smtClean="0">
                <a:solidFill>
                  <a:srgbClr val="A51140"/>
                </a:solidFill>
                <a:latin typeface="Avenir LT Std 35 Light" pitchFamily="34" charset="0"/>
                <a:cs typeface="Times New Roman" pitchFamily="18" charset="0"/>
              </a:rPr>
              <a:t>Payments - 34 </a:t>
            </a:r>
            <a:r>
              <a:rPr lang="en-US" sz="2000" b="1" i="1" dirty="0">
                <a:solidFill>
                  <a:srgbClr val="A51140"/>
                </a:solidFill>
                <a:latin typeface="Avenir LT Std 35 Light" pitchFamily="34" charset="0"/>
                <a:cs typeface="Times New Roman" pitchFamily="18" charset="0"/>
              </a:rPr>
              <a:t>CFR 674.43(b) and (c)</a:t>
            </a:r>
          </a:p>
          <a:p>
            <a:pPr algn="l">
              <a:lnSpc>
                <a:spcPct val="114000"/>
              </a:lnSpc>
            </a:pPr>
            <a:endParaRPr lang="en-US" b="1" dirty="0">
              <a:latin typeface="Avenir LT Std 35 Light" pitchFamily="34" charset="0"/>
              <a:cs typeface="Times New Roman" pitchFamily="18" charset="0"/>
            </a:endParaRPr>
          </a:p>
          <a:p>
            <a:pPr algn="l">
              <a:lnSpc>
                <a:spcPct val="114000"/>
              </a:lnSpc>
            </a:pPr>
            <a:r>
              <a:rPr lang="en-US" sz="1600" dirty="0">
                <a:latin typeface="Avenir LT Std 35 Light" pitchFamily="34" charset="0"/>
                <a:cs typeface="Times New Roman" pitchFamily="18" charset="0"/>
              </a:rPr>
              <a:t>If a payment is overdue and you have not received a request for forbearance, deferment, or cancellation, you must send the borrower:</a:t>
            </a:r>
          </a:p>
          <a:p>
            <a:pPr algn="l">
              <a:lnSpc>
                <a:spcPct val="114000"/>
              </a:lnSpc>
            </a:pPr>
            <a:endParaRPr lang="en-US" sz="1200" dirty="0">
              <a:latin typeface="Avenir LT Std 35 Light" pitchFamily="34" charset="0"/>
              <a:cs typeface="Times New Roman" pitchFamily="18" charset="0"/>
            </a:endParaRPr>
          </a:p>
          <a:p>
            <a:pPr lvl="1" algn="l">
              <a:lnSpc>
                <a:spcPct val="114000"/>
              </a:lnSpc>
              <a:buFontTx/>
              <a:buChar char="•"/>
            </a:pPr>
            <a:r>
              <a:rPr lang="en-US" sz="1600" dirty="0">
                <a:latin typeface="Avenir LT Std 35 Light" pitchFamily="34" charset="0"/>
                <a:cs typeface="Times New Roman" pitchFamily="18" charset="0"/>
              </a:rPr>
              <a:t>   The </a:t>
            </a:r>
            <a:r>
              <a:rPr lang="en-US" sz="1600" b="1" dirty="0">
                <a:latin typeface="Avenir LT Std 35 Light" pitchFamily="34" charset="0"/>
                <a:cs typeface="Times New Roman" pitchFamily="18" charset="0"/>
              </a:rPr>
              <a:t>first </a:t>
            </a:r>
            <a:r>
              <a:rPr lang="en-US" sz="1600" dirty="0">
                <a:latin typeface="Avenir LT Std 35 Light" pitchFamily="34" charset="0"/>
                <a:cs typeface="Times New Roman" pitchFamily="18" charset="0"/>
              </a:rPr>
              <a:t>overdue notice 15 days after the payment due date;</a:t>
            </a:r>
          </a:p>
          <a:p>
            <a:pPr lvl="1" algn="l">
              <a:lnSpc>
                <a:spcPct val="114000"/>
              </a:lnSpc>
            </a:pPr>
            <a:endParaRPr lang="en-US" sz="1200" dirty="0">
              <a:latin typeface="Avenir LT Std 35 Light" pitchFamily="34" charset="0"/>
              <a:cs typeface="Times New Roman" pitchFamily="18" charset="0"/>
            </a:endParaRPr>
          </a:p>
          <a:p>
            <a:pPr lvl="1" algn="l">
              <a:lnSpc>
                <a:spcPct val="114000"/>
              </a:lnSpc>
              <a:buFontTx/>
              <a:buChar char="•"/>
            </a:pPr>
            <a:r>
              <a:rPr lang="en-US" sz="1600" dirty="0">
                <a:latin typeface="Avenir LT Std 35 Light" pitchFamily="34" charset="0"/>
                <a:cs typeface="Times New Roman" pitchFamily="18" charset="0"/>
              </a:rPr>
              <a:t>   The </a:t>
            </a:r>
            <a:r>
              <a:rPr lang="en-US" sz="1600" b="1" dirty="0">
                <a:latin typeface="Avenir LT Std 35 Light" pitchFamily="34" charset="0"/>
                <a:cs typeface="Times New Roman" pitchFamily="18" charset="0"/>
              </a:rPr>
              <a:t>second </a:t>
            </a:r>
            <a:r>
              <a:rPr lang="en-US" sz="1600" dirty="0">
                <a:latin typeface="Avenir LT Std 35 Light" pitchFamily="34" charset="0"/>
                <a:cs typeface="Times New Roman" pitchFamily="18" charset="0"/>
              </a:rPr>
              <a:t>overdue notice 30 days after the first overdue notice;</a:t>
            </a:r>
          </a:p>
          <a:p>
            <a:pPr lvl="1" algn="l">
              <a:lnSpc>
                <a:spcPct val="114000"/>
              </a:lnSpc>
            </a:pPr>
            <a:endParaRPr lang="en-US" sz="1200" dirty="0">
              <a:latin typeface="Avenir LT Std 35 Light" pitchFamily="34" charset="0"/>
              <a:cs typeface="Times New Roman" pitchFamily="18" charset="0"/>
            </a:endParaRPr>
          </a:p>
          <a:p>
            <a:pPr lvl="1" algn="l">
              <a:lnSpc>
                <a:spcPct val="114000"/>
              </a:lnSpc>
              <a:buFontTx/>
              <a:buChar char="•"/>
            </a:pPr>
            <a:r>
              <a:rPr lang="en-US" sz="1600" dirty="0">
                <a:latin typeface="Avenir LT Std 35 Light" pitchFamily="34" charset="0"/>
                <a:cs typeface="Times New Roman" pitchFamily="18" charset="0"/>
              </a:rPr>
              <a:t>   The </a:t>
            </a:r>
            <a:r>
              <a:rPr lang="en-US" sz="1600" b="1" dirty="0">
                <a:latin typeface="Avenir LT Std 35 Light" pitchFamily="34" charset="0"/>
                <a:cs typeface="Times New Roman" pitchFamily="18" charset="0"/>
              </a:rPr>
              <a:t>final demand letter </a:t>
            </a:r>
            <a:r>
              <a:rPr lang="en-US" sz="1600" dirty="0">
                <a:latin typeface="Avenir LT Std 35 Light" pitchFamily="34" charset="0"/>
                <a:cs typeface="Times New Roman" pitchFamily="18" charset="0"/>
              </a:rPr>
              <a:t>15 days after the second overdue notice</a:t>
            </a:r>
            <a:r>
              <a:rPr lang="en-US" sz="1600" dirty="0" smtClean="0">
                <a:latin typeface="Avenir LT Std 35 Light" pitchFamily="34" charset="0"/>
                <a:cs typeface="Times New Roman" pitchFamily="18" charset="0"/>
              </a:rPr>
              <a:t>.</a:t>
            </a:r>
          </a:p>
          <a:p>
            <a:pPr lvl="1" algn="l">
              <a:lnSpc>
                <a:spcPct val="114000"/>
              </a:lnSpc>
              <a:buFontTx/>
              <a:buChar char="•"/>
            </a:pPr>
            <a:endParaRPr lang="en-US" sz="1200" dirty="0">
              <a:latin typeface="Avenir LT Std 35 Light" pitchFamily="34" charset="0"/>
              <a:cs typeface="Times New Roman" pitchFamily="18" charset="0"/>
            </a:endParaRPr>
          </a:p>
          <a:p>
            <a:pPr marL="736600" lvl="1" indent="-279400">
              <a:lnSpc>
                <a:spcPct val="114000"/>
              </a:lnSpc>
              <a:buFontTx/>
              <a:buChar char="•"/>
            </a:pPr>
            <a:r>
              <a:rPr lang="en-US" sz="1600" dirty="0">
                <a:latin typeface="Avenir LT Std 35 Light" pitchFamily="34" charset="0"/>
                <a:cs typeface="Times New Roman" pitchFamily="18" charset="0"/>
              </a:rPr>
              <a:t>The </a:t>
            </a:r>
            <a:r>
              <a:rPr lang="en-US" sz="1600" b="1" dirty="0" smtClean="0">
                <a:latin typeface="Avenir LT Std 35 Light" pitchFamily="34" charset="0"/>
                <a:cs typeface="Times New Roman" pitchFamily="18" charset="0"/>
              </a:rPr>
              <a:t>60-Day Final </a:t>
            </a:r>
            <a:r>
              <a:rPr lang="en-US" sz="1600" b="1" dirty="0">
                <a:latin typeface="Avenir LT Std 35 Light" pitchFamily="34" charset="0"/>
                <a:cs typeface="Times New Roman" pitchFamily="18" charset="0"/>
              </a:rPr>
              <a:t>D</a:t>
            </a:r>
            <a:r>
              <a:rPr lang="en-US" sz="1600" b="1" dirty="0" smtClean="0">
                <a:latin typeface="Avenir LT Std 35 Light" pitchFamily="34" charset="0"/>
                <a:cs typeface="Times New Roman" pitchFamily="18" charset="0"/>
              </a:rPr>
              <a:t>emand </a:t>
            </a:r>
            <a:r>
              <a:rPr lang="en-US" sz="1600" b="1" dirty="0">
                <a:latin typeface="Avenir LT Std 35 Light" pitchFamily="34" charset="0"/>
                <a:cs typeface="Times New Roman" pitchFamily="18" charset="0"/>
              </a:rPr>
              <a:t>L</a:t>
            </a:r>
            <a:r>
              <a:rPr lang="en-US" sz="1600" b="1" dirty="0" smtClean="0">
                <a:latin typeface="Avenir LT Std 35 Light" pitchFamily="34" charset="0"/>
                <a:cs typeface="Times New Roman" pitchFamily="18" charset="0"/>
              </a:rPr>
              <a:t>etter</a:t>
            </a:r>
            <a:r>
              <a:rPr lang="en-US" sz="1600" dirty="0" smtClean="0">
                <a:latin typeface="Avenir LT Std 35 Light" pitchFamily="34" charset="0"/>
                <a:cs typeface="Times New Roman" pitchFamily="18" charset="0"/>
              </a:rPr>
              <a:t> </a:t>
            </a:r>
            <a:r>
              <a:rPr lang="en-US" sz="1600" dirty="0">
                <a:latin typeface="Avenir LT Std 35 Light" pitchFamily="34" charset="0"/>
                <a:cs typeface="Times New Roman" pitchFamily="18" charset="0"/>
              </a:rPr>
              <a:t>must inform the borrower that unless the school receives a payment or a request for forbearance, deferment, or cancellation </a:t>
            </a:r>
            <a:r>
              <a:rPr lang="en-US" sz="1600" b="1" dirty="0">
                <a:latin typeface="Avenir LT Std 35 Light" pitchFamily="34" charset="0"/>
                <a:cs typeface="Times New Roman" pitchFamily="18" charset="0"/>
              </a:rPr>
              <a:t>within 30 days </a:t>
            </a:r>
            <a:r>
              <a:rPr lang="en-US" sz="1600" dirty="0">
                <a:latin typeface="Avenir LT Std 35 Light" pitchFamily="34" charset="0"/>
                <a:cs typeface="Times New Roman" pitchFamily="18" charset="0"/>
              </a:rPr>
              <a:t>of the date of the letter, the school will refer the account for collection or litigation and will report the default to a credit bureau as required by law.</a:t>
            </a:r>
          </a:p>
          <a:p>
            <a:pPr lvl="1" algn="l">
              <a:lnSpc>
                <a:spcPct val="114000"/>
              </a:lnSpc>
              <a:buFontTx/>
              <a:buChar char="•"/>
            </a:pPr>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30</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8342348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Overdue Payments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4" y="914400"/>
            <a:ext cx="8379526" cy="5037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sz="2000" b="1" i="1" dirty="0" smtClean="0">
              <a:solidFill>
                <a:srgbClr val="A51140"/>
              </a:solidFill>
              <a:latin typeface="Avenir LT Std 35 Light" pitchFamily="34" charset="0"/>
              <a:cs typeface="Times New Roman" pitchFamily="18" charset="0"/>
            </a:endParaRPr>
          </a:p>
          <a:p>
            <a:pPr algn="ctr"/>
            <a:endParaRPr lang="en-US" sz="2000" b="1" i="1" dirty="0" smtClean="0">
              <a:solidFill>
                <a:srgbClr val="A51140"/>
              </a:solidFill>
              <a:latin typeface="Avenir LT Std 35 Light" pitchFamily="34" charset="0"/>
              <a:cs typeface="Times New Roman" pitchFamily="18" charset="0"/>
            </a:endParaRPr>
          </a:p>
          <a:p>
            <a:pPr algn="ctr"/>
            <a:endParaRPr lang="en-US" sz="2000" b="1" i="1" dirty="0" smtClean="0">
              <a:solidFill>
                <a:srgbClr val="A51140"/>
              </a:solidFill>
              <a:latin typeface="Avenir LT Std 35 Light" pitchFamily="34" charset="0"/>
              <a:cs typeface="Times New Roman" pitchFamily="18" charset="0"/>
            </a:endParaRPr>
          </a:p>
          <a:p>
            <a:pPr algn="ctr"/>
            <a:r>
              <a:rPr lang="en-US" sz="2000" b="1" i="1" dirty="0" smtClean="0">
                <a:solidFill>
                  <a:srgbClr val="A51140"/>
                </a:solidFill>
                <a:latin typeface="Avenir LT Std 35 Light" pitchFamily="34" charset="0"/>
                <a:cs typeface="Times New Roman" pitchFamily="18" charset="0"/>
              </a:rPr>
              <a:t>Contacting </a:t>
            </a:r>
            <a:r>
              <a:rPr lang="en-US" sz="2000" b="1" i="1" dirty="0">
                <a:solidFill>
                  <a:srgbClr val="A51140"/>
                </a:solidFill>
                <a:latin typeface="Avenir LT Std 35 Light" pitchFamily="34" charset="0"/>
                <a:cs typeface="Times New Roman" pitchFamily="18" charset="0"/>
              </a:rPr>
              <a:t>the Borrower by </a:t>
            </a:r>
            <a:r>
              <a:rPr lang="en-US" sz="2000" b="1" i="1" dirty="0" smtClean="0">
                <a:solidFill>
                  <a:srgbClr val="A51140"/>
                </a:solidFill>
                <a:latin typeface="Avenir LT Std 35 Light" pitchFamily="34" charset="0"/>
                <a:cs typeface="Times New Roman" pitchFamily="18" charset="0"/>
              </a:rPr>
              <a:t>Telephone | 34 </a:t>
            </a:r>
            <a:r>
              <a:rPr lang="en-US" sz="2000" b="1" i="1" dirty="0">
                <a:solidFill>
                  <a:srgbClr val="A51140"/>
                </a:solidFill>
                <a:latin typeface="Avenir LT Std 35 Light" pitchFamily="34" charset="0"/>
                <a:cs typeface="Times New Roman" pitchFamily="18" charset="0"/>
              </a:rPr>
              <a:t>CFR 674.43(f)</a:t>
            </a:r>
          </a:p>
          <a:p>
            <a:pPr algn="l"/>
            <a:endParaRPr lang="en-US" sz="2400" b="1"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If the borrower does not respond to the final demand letter within 30 days, you </a:t>
            </a:r>
            <a:r>
              <a:rPr lang="en-US" sz="1600" b="1" dirty="0">
                <a:latin typeface="Avenir LT Std 35 Light" pitchFamily="34" charset="0"/>
                <a:cs typeface="Times New Roman" pitchFamily="18" charset="0"/>
              </a:rPr>
              <a:t>must try to contact him or her by telephone</a:t>
            </a:r>
            <a:r>
              <a:rPr lang="en-US" sz="1600" dirty="0">
                <a:latin typeface="Avenir LT Std 35 Light" pitchFamily="34" charset="0"/>
                <a:cs typeface="Times New Roman" pitchFamily="18" charset="0"/>
              </a:rPr>
              <a:t> before beginning collection procedures. </a:t>
            </a:r>
          </a:p>
          <a:p>
            <a:pPr marL="285750"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285750" indent="-285750" algn="l">
              <a:lnSpc>
                <a:spcPct val="114000"/>
              </a:lnSpc>
              <a:buFont typeface="Arial" pitchFamily="34" charset="0"/>
              <a:buChar char="•"/>
            </a:pPr>
            <a:r>
              <a:rPr lang="en-US" sz="1600" dirty="0">
                <a:latin typeface="Avenir LT Std 35 Light" pitchFamily="34" charset="0"/>
                <a:cs typeface="Times New Roman" pitchFamily="18" charset="0"/>
              </a:rPr>
              <a:t>You should make at least </a:t>
            </a:r>
            <a:r>
              <a:rPr lang="en-US" sz="1600" b="1" dirty="0">
                <a:latin typeface="Avenir LT Std 35 Light" pitchFamily="34" charset="0"/>
                <a:cs typeface="Times New Roman" pitchFamily="18" charset="0"/>
              </a:rPr>
              <a:t>two attempts</a:t>
            </a:r>
            <a:r>
              <a:rPr lang="en-US" sz="1600" dirty="0">
                <a:latin typeface="Avenir LT Std 35 Light" pitchFamily="34" charset="0"/>
                <a:cs typeface="Times New Roman" pitchFamily="18" charset="0"/>
              </a:rPr>
              <a:t> to reach the borrower on </a:t>
            </a:r>
            <a:r>
              <a:rPr lang="en-US" sz="1600" b="1" dirty="0">
                <a:latin typeface="Avenir LT Std 35 Light" pitchFamily="34" charset="0"/>
                <a:cs typeface="Times New Roman" pitchFamily="18" charset="0"/>
              </a:rPr>
              <a:t>different days</a:t>
            </a:r>
            <a:r>
              <a:rPr lang="en-US" sz="1600" dirty="0">
                <a:latin typeface="Avenir LT Std 35 Light" pitchFamily="34" charset="0"/>
                <a:cs typeface="Times New Roman" pitchFamily="18" charset="0"/>
              </a:rPr>
              <a:t> and at </a:t>
            </a:r>
            <a:r>
              <a:rPr lang="en-US" sz="1600" b="1" dirty="0">
                <a:latin typeface="Avenir LT Std 35 Light" pitchFamily="34" charset="0"/>
                <a:cs typeface="Times New Roman" pitchFamily="18" charset="0"/>
              </a:rPr>
              <a:t>different times</a:t>
            </a:r>
            <a:r>
              <a:rPr lang="en-US" sz="1600" dirty="0">
                <a:latin typeface="Avenir LT Std 35 Light" pitchFamily="34" charset="0"/>
                <a:cs typeface="Times New Roman" pitchFamily="18" charset="0"/>
              </a:rPr>
              <a:t>. If the borrower has an unlisted telephone number, you must make reasonable attempts to obtain it by contacting sources such as the borrower’s employer or parents. If you are still unsuccessful, you should document the contact attempts in your files</a:t>
            </a:r>
            <a:r>
              <a:rPr lang="en-US" sz="1600" dirty="0" smtClean="0">
                <a:latin typeface="Avenir LT Std 35 Light" pitchFamily="34" charset="0"/>
                <a:cs typeface="Times New Roman" pitchFamily="18" charset="0"/>
              </a:rPr>
              <a:t>.</a:t>
            </a:r>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31</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6749174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Address Searches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2"/>
          <p:cNvSpPr>
            <a:spLocks noChangeArrowheads="1"/>
          </p:cNvSpPr>
          <p:nvPr/>
        </p:nvSpPr>
        <p:spPr bwMode="auto">
          <a:xfrm>
            <a:off x="307274" y="864343"/>
            <a:ext cx="8379526" cy="5164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000" b="1" i="1" dirty="0">
                <a:solidFill>
                  <a:srgbClr val="A51140"/>
                </a:solidFill>
                <a:latin typeface="Avenir LT Std 35 Light" pitchFamily="34" charset="0"/>
                <a:cs typeface="Times New Roman" pitchFamily="18" charset="0"/>
              </a:rPr>
              <a:t>Address </a:t>
            </a:r>
            <a:r>
              <a:rPr lang="en-US" sz="2000" b="1" i="1" dirty="0" smtClean="0">
                <a:solidFill>
                  <a:srgbClr val="A51140"/>
                </a:solidFill>
                <a:latin typeface="Avenir LT Std 35 Light" pitchFamily="34" charset="0"/>
                <a:cs typeface="Times New Roman" pitchFamily="18" charset="0"/>
              </a:rPr>
              <a:t>Searches | 34 </a:t>
            </a:r>
            <a:r>
              <a:rPr lang="en-US" sz="2000" b="1" i="1" dirty="0">
                <a:solidFill>
                  <a:srgbClr val="A51140"/>
                </a:solidFill>
                <a:latin typeface="Avenir LT Std 35 Light" pitchFamily="34" charset="0"/>
                <a:cs typeface="Times New Roman" pitchFamily="18" charset="0"/>
              </a:rPr>
              <a:t>CFR 674.44</a:t>
            </a:r>
          </a:p>
          <a:p>
            <a:pPr algn="l"/>
            <a:endParaRPr lang="en-US" sz="2400" b="1" dirty="0">
              <a:latin typeface="Avenir LT Std 35 Light" pitchFamily="34" charset="0"/>
              <a:cs typeface="Times New Roman" pitchFamily="18" charset="0"/>
            </a:endParaRPr>
          </a:p>
          <a:p>
            <a:pPr algn="l">
              <a:lnSpc>
                <a:spcPct val="114000"/>
              </a:lnSpc>
            </a:pPr>
            <a:r>
              <a:rPr lang="en-US" sz="1600" dirty="0">
                <a:latin typeface="Avenir LT Std 35 Light" pitchFamily="34" charset="0"/>
                <a:cs typeface="Times New Roman" pitchFamily="18" charset="0"/>
              </a:rPr>
              <a:t>The school must take the following steps to locate the borrower, if communications are returned </a:t>
            </a:r>
            <a:r>
              <a:rPr lang="en-US" sz="1600" b="1" dirty="0">
                <a:latin typeface="Avenir LT Std 35 Light" pitchFamily="34" charset="0"/>
                <a:cs typeface="Times New Roman" pitchFamily="18" charset="0"/>
              </a:rPr>
              <a:t>undelivered</a:t>
            </a:r>
            <a:r>
              <a:rPr lang="en-US" sz="1600" dirty="0">
                <a:latin typeface="Avenir LT Std 35 Light" pitchFamily="34" charset="0"/>
                <a:cs typeface="Times New Roman" pitchFamily="18" charset="0"/>
              </a:rPr>
              <a:t>:</a:t>
            </a:r>
          </a:p>
          <a:p>
            <a:pPr algn="l">
              <a:lnSpc>
                <a:spcPct val="114000"/>
              </a:lnSpc>
            </a:pPr>
            <a:endParaRPr lang="en-US" sz="1200" dirty="0">
              <a:latin typeface="Avenir LT Std 35 Light" pitchFamily="34" charset="0"/>
              <a:cs typeface="Times New Roman" pitchFamily="18" charset="0"/>
            </a:endParaRPr>
          </a:p>
          <a:p>
            <a:pPr marL="749300" lvl="1" indent="-285750" algn="l">
              <a:lnSpc>
                <a:spcPct val="114000"/>
              </a:lnSpc>
              <a:buFont typeface="Arial" pitchFamily="34" charset="0"/>
              <a:buChar char="•"/>
            </a:pPr>
            <a:r>
              <a:rPr lang="en-US" sz="1600" dirty="0" smtClean="0">
                <a:latin typeface="Avenir LT Std 35 Light" pitchFamily="34" charset="0"/>
                <a:cs typeface="Times New Roman" pitchFamily="18" charset="0"/>
              </a:rPr>
              <a:t>Review </a:t>
            </a:r>
            <a:r>
              <a:rPr lang="en-US" sz="1600" dirty="0">
                <a:latin typeface="Avenir LT Std 35 Light" pitchFamily="34" charset="0"/>
                <a:cs typeface="Times New Roman" pitchFamily="18" charset="0"/>
              </a:rPr>
              <a:t>the records of all appropriate school offices and;</a:t>
            </a:r>
          </a:p>
          <a:p>
            <a:pPr marL="749300" lvl="1"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749300" lvl="1" indent="-285750" algn="l">
              <a:lnSpc>
                <a:spcPct val="114000"/>
              </a:lnSpc>
              <a:buFont typeface="Arial" pitchFamily="34" charset="0"/>
              <a:buChar char="•"/>
            </a:pPr>
            <a:r>
              <a:rPr lang="en-US" sz="1600" dirty="0" smtClean="0">
                <a:latin typeface="Avenir LT Std 35 Light" pitchFamily="34" charset="0"/>
                <a:cs typeface="Times New Roman" pitchFamily="18" charset="0"/>
              </a:rPr>
              <a:t>Review </a:t>
            </a:r>
            <a:r>
              <a:rPr lang="en-US" sz="1600" dirty="0">
                <a:latin typeface="Avenir LT Std 35 Light" pitchFamily="34" charset="0"/>
                <a:cs typeface="Times New Roman" pitchFamily="18" charset="0"/>
              </a:rPr>
              <a:t>printed or web-based telephone directories or check with information  </a:t>
            </a:r>
            <a:r>
              <a:rPr lang="en-US" sz="1600" dirty="0" smtClean="0">
                <a:latin typeface="Avenir LT Std 35 Light" pitchFamily="34" charset="0"/>
                <a:cs typeface="Times New Roman" pitchFamily="18" charset="0"/>
              </a:rPr>
              <a:t>operators </a:t>
            </a:r>
            <a:r>
              <a:rPr lang="en-US" sz="1600" dirty="0">
                <a:latin typeface="Avenir LT Std 35 Light" pitchFamily="34" charset="0"/>
                <a:cs typeface="Times New Roman" pitchFamily="18" charset="0"/>
              </a:rPr>
              <a:t>in the area of the borrower’s last known address</a:t>
            </a:r>
            <a:r>
              <a:rPr lang="en-US" sz="1600" dirty="0" smtClean="0">
                <a:latin typeface="Avenir LT Std 35 Light" pitchFamily="34" charset="0"/>
                <a:cs typeface="Times New Roman" pitchFamily="18" charset="0"/>
              </a:rPr>
              <a:t>.</a:t>
            </a:r>
          </a:p>
          <a:p>
            <a:pPr marL="749300" lvl="1"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749300" indent="-285750">
              <a:lnSpc>
                <a:spcPct val="114000"/>
              </a:lnSpc>
              <a:buSzPct val="100000"/>
              <a:buFont typeface="Arial" pitchFamily="34" charset="0"/>
              <a:buChar char="•"/>
            </a:pPr>
            <a:r>
              <a:rPr lang="en-US" sz="1600" dirty="0">
                <a:latin typeface="Avenir LT Std 35 Light" pitchFamily="34" charset="0"/>
                <a:cs typeface="Times New Roman" pitchFamily="18" charset="0"/>
              </a:rPr>
              <a:t>If these methods are unsuccessful, you must intensify efforts to locate the borrower, using either school personnel or a </a:t>
            </a:r>
            <a:r>
              <a:rPr lang="en-US" sz="1600" b="1" dirty="0">
                <a:latin typeface="Avenir LT Std 35 Light" pitchFamily="34" charset="0"/>
                <a:cs typeface="Times New Roman" pitchFamily="18" charset="0"/>
              </a:rPr>
              <a:t>commercial skip-trace service</a:t>
            </a:r>
            <a:r>
              <a:rPr lang="en-US" sz="1600" dirty="0">
                <a:latin typeface="Avenir LT Std 35 Light" pitchFamily="34" charset="0"/>
                <a:cs typeface="Times New Roman" pitchFamily="18" charset="0"/>
              </a:rPr>
              <a:t>. If you use school personnel, you must employ and document efforts comparable to commercial skip-tracing firms. </a:t>
            </a:r>
          </a:p>
          <a:p>
            <a:pPr marL="736600" indent="-273050">
              <a:lnSpc>
                <a:spcPct val="114000"/>
              </a:lnSpc>
              <a:buFont typeface="Arial" pitchFamily="34" charset="0"/>
              <a:buChar char="•"/>
            </a:pPr>
            <a:endParaRPr lang="en-US" sz="1200" dirty="0">
              <a:latin typeface="Avenir LT Std 35 Light" pitchFamily="34" charset="0"/>
              <a:cs typeface="Times New Roman" pitchFamily="18" charset="0"/>
            </a:endParaRPr>
          </a:p>
          <a:p>
            <a:pPr marL="749300" indent="-285750">
              <a:lnSpc>
                <a:spcPct val="114000"/>
              </a:lnSpc>
              <a:buFont typeface="Arial" pitchFamily="34" charset="0"/>
              <a:buChar char="•"/>
            </a:pPr>
            <a:r>
              <a:rPr lang="en-US" sz="1600" dirty="0">
                <a:latin typeface="Avenir LT Std 35 Light" pitchFamily="34" charset="0"/>
                <a:cs typeface="Times New Roman" pitchFamily="18" charset="0"/>
              </a:rPr>
              <a:t>If you still can’t locate the borrower after taking these steps, you must continue to make </a:t>
            </a:r>
            <a:r>
              <a:rPr lang="en-US" sz="1600" b="1" dirty="0">
                <a:latin typeface="Avenir LT Std 35 Light" pitchFamily="34" charset="0"/>
                <a:cs typeface="Times New Roman" pitchFamily="18" charset="0"/>
              </a:rPr>
              <a:t>reasonable attempts at least twice a year</a:t>
            </a:r>
            <a:r>
              <a:rPr lang="en-US" sz="1600" dirty="0">
                <a:latin typeface="Avenir LT Std 35 Light" pitchFamily="34" charset="0"/>
                <a:cs typeface="Times New Roman" pitchFamily="18" charset="0"/>
              </a:rPr>
              <a:t> until the account is assigned to the Department or the account is written off.</a:t>
            </a:r>
          </a:p>
          <a:p>
            <a:endParaRPr lang="en-US" sz="1200" dirty="0">
              <a:latin typeface="Avenir LT Std 35 Light" pitchFamily="34" charset="0"/>
              <a:cs typeface="Times New Roman" pitchFamily="18" charset="0"/>
            </a:endParaRPr>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32</a:t>
            </a:fld>
            <a:endParaRPr lang="en-US"/>
          </a:p>
        </p:txBody>
      </p:sp>
      <p:sp>
        <p:nvSpPr>
          <p:cNvPr id="12"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9139656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DRAP Letters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2"/>
          <p:cNvSpPr>
            <a:spLocks noChangeArrowheads="1"/>
          </p:cNvSpPr>
          <p:nvPr/>
        </p:nvSpPr>
        <p:spPr bwMode="auto">
          <a:xfrm>
            <a:off x="307274" y="864343"/>
            <a:ext cx="8379526" cy="3761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000" b="1" i="1" dirty="0" smtClean="0">
                <a:solidFill>
                  <a:srgbClr val="A51140"/>
                </a:solidFill>
                <a:latin typeface="Avenir LT Std 35 Light" pitchFamily="34" charset="0"/>
                <a:cs typeface="Times New Roman" pitchFamily="18" charset="0"/>
              </a:rPr>
              <a:t>Not Required </a:t>
            </a:r>
            <a:r>
              <a:rPr lang="en-US" sz="2000" b="1" i="1" dirty="0">
                <a:solidFill>
                  <a:srgbClr val="A51140"/>
                </a:solidFill>
                <a:latin typeface="Avenir LT Std 35 Light" pitchFamily="34" charset="0"/>
                <a:cs typeface="Times New Roman" pitchFamily="18" charset="0"/>
              </a:rPr>
              <a:t>B</a:t>
            </a:r>
            <a:r>
              <a:rPr lang="en-US" sz="2000" b="1" i="1" dirty="0" smtClean="0">
                <a:solidFill>
                  <a:srgbClr val="A51140"/>
                </a:solidFill>
                <a:latin typeface="Avenir LT Std 35 Light" pitchFamily="34" charset="0"/>
                <a:cs typeface="Times New Roman" pitchFamily="18" charset="0"/>
              </a:rPr>
              <a:t>y Regulations</a:t>
            </a:r>
            <a:endParaRPr lang="en-US" sz="2000" b="1" i="1" dirty="0">
              <a:solidFill>
                <a:srgbClr val="A51140"/>
              </a:solidFill>
              <a:latin typeface="Avenir LT Std 35 Light" pitchFamily="34" charset="0"/>
              <a:cs typeface="Times New Roman" pitchFamily="18" charset="0"/>
            </a:endParaRPr>
          </a:p>
          <a:p>
            <a:pPr algn="l"/>
            <a:endParaRPr lang="en-US" sz="2400" b="1" dirty="0">
              <a:latin typeface="Avenir LT Std 35 Light" pitchFamily="34" charset="0"/>
              <a:cs typeface="Times New Roman" pitchFamily="18" charset="0"/>
            </a:endParaRPr>
          </a:p>
          <a:p>
            <a:pPr algn="l">
              <a:lnSpc>
                <a:spcPct val="114000"/>
              </a:lnSpc>
            </a:pPr>
            <a:r>
              <a:rPr lang="en-US" sz="1600" dirty="0" smtClean="0">
                <a:latin typeface="Avenir LT Std 35 Light" pitchFamily="34" charset="0"/>
                <a:cs typeface="Times New Roman" pitchFamily="18" charset="0"/>
              </a:rPr>
              <a:t>This is a delinquent letter sent by the Department of Education on their letterhead, which conveys the following:</a:t>
            </a:r>
            <a:endParaRPr lang="en-US" sz="1600" dirty="0">
              <a:latin typeface="Avenir LT Std 35 Light" pitchFamily="34" charset="0"/>
              <a:cs typeface="Times New Roman" pitchFamily="18" charset="0"/>
            </a:endParaRPr>
          </a:p>
          <a:p>
            <a:pPr algn="l">
              <a:lnSpc>
                <a:spcPct val="114000"/>
              </a:lnSpc>
            </a:pPr>
            <a:endParaRPr lang="en-US" sz="1200" dirty="0">
              <a:latin typeface="Avenir LT Std 35 Light" pitchFamily="34" charset="0"/>
              <a:cs typeface="Times New Roman" pitchFamily="18" charset="0"/>
            </a:endParaRPr>
          </a:p>
          <a:p>
            <a:pPr marL="749300" lvl="1" indent="-285750" algn="l">
              <a:lnSpc>
                <a:spcPct val="114000"/>
              </a:lnSpc>
              <a:buFont typeface="Arial" pitchFamily="34" charset="0"/>
              <a:buChar char="•"/>
            </a:pPr>
            <a:r>
              <a:rPr lang="en-US" sz="1600" dirty="0" smtClean="0">
                <a:latin typeface="Avenir LT Std 35 Light" pitchFamily="34" charset="0"/>
                <a:cs typeface="Times New Roman" pitchFamily="18" charset="0"/>
              </a:rPr>
              <a:t>Borrower may not be able to obtain Federally Supported financial assistance due to this debt.</a:t>
            </a:r>
            <a:endParaRPr lang="en-US" sz="1600" dirty="0">
              <a:latin typeface="Avenir LT Std 35 Light" pitchFamily="34" charset="0"/>
              <a:cs typeface="Times New Roman" pitchFamily="18" charset="0"/>
            </a:endParaRPr>
          </a:p>
          <a:p>
            <a:pPr marL="749300" lvl="1"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749300" lvl="1" indent="-285750" algn="l">
              <a:lnSpc>
                <a:spcPct val="114000"/>
              </a:lnSpc>
              <a:buFont typeface="Arial" pitchFamily="34" charset="0"/>
              <a:buChar char="•"/>
            </a:pPr>
            <a:r>
              <a:rPr lang="en-US" sz="1600" dirty="0" smtClean="0">
                <a:latin typeface="Avenir LT Std 35 Light" pitchFamily="34" charset="0"/>
                <a:cs typeface="Times New Roman" pitchFamily="18" charset="0"/>
              </a:rPr>
              <a:t>Borrower may have Federal and/or State income tax refunds withheld.</a:t>
            </a:r>
          </a:p>
          <a:p>
            <a:pPr marL="749300" lvl="1" indent="-285750" algn="l">
              <a:lnSpc>
                <a:spcPct val="114000"/>
              </a:lnSpc>
              <a:buFont typeface="Arial" pitchFamily="34" charset="0"/>
              <a:buChar char="•"/>
            </a:pPr>
            <a:endParaRPr lang="en-US" sz="1200" dirty="0">
              <a:latin typeface="Avenir LT Std 35 Light" pitchFamily="34" charset="0"/>
              <a:cs typeface="Times New Roman" pitchFamily="18" charset="0"/>
            </a:endParaRPr>
          </a:p>
          <a:p>
            <a:pPr marL="749300" indent="-285750">
              <a:lnSpc>
                <a:spcPct val="114000"/>
              </a:lnSpc>
              <a:buSzPct val="100000"/>
              <a:buFont typeface="Arial" pitchFamily="34" charset="0"/>
              <a:buChar char="•"/>
            </a:pPr>
            <a:r>
              <a:rPr lang="en-US" sz="1600" dirty="0" smtClean="0">
                <a:latin typeface="Avenir LT Std 35 Light" pitchFamily="34" charset="0"/>
                <a:cs typeface="Times New Roman" pitchFamily="18" charset="0"/>
              </a:rPr>
              <a:t>Part of the borrower’s salary could be garnished to offset the loan debt.</a:t>
            </a:r>
            <a:endParaRPr lang="en-US" sz="1600" dirty="0">
              <a:latin typeface="Avenir LT Std 35 Light" pitchFamily="34" charset="0"/>
              <a:cs typeface="Times New Roman" pitchFamily="18" charset="0"/>
            </a:endParaRPr>
          </a:p>
          <a:p>
            <a:pPr marL="736600" indent="-273050">
              <a:lnSpc>
                <a:spcPct val="114000"/>
              </a:lnSpc>
              <a:buFont typeface="Arial" pitchFamily="34" charset="0"/>
              <a:buChar char="•"/>
            </a:pPr>
            <a:endParaRPr lang="en-US" sz="1200" dirty="0">
              <a:latin typeface="Avenir LT Std 35 Light" pitchFamily="34" charset="0"/>
              <a:cs typeface="Times New Roman" pitchFamily="18" charset="0"/>
            </a:endParaRPr>
          </a:p>
          <a:p>
            <a:pPr marL="749300" indent="-285750">
              <a:lnSpc>
                <a:spcPct val="114000"/>
              </a:lnSpc>
              <a:buFont typeface="Arial" pitchFamily="34" charset="0"/>
              <a:buChar char="•"/>
            </a:pPr>
            <a:r>
              <a:rPr lang="en-US" sz="1600" dirty="0" smtClean="0">
                <a:latin typeface="Avenir LT Std 35 Light" pitchFamily="34" charset="0"/>
                <a:cs typeface="Times New Roman" pitchFamily="18" charset="0"/>
              </a:rPr>
              <a:t>The borrower’s credit history could be damaged.</a:t>
            </a:r>
            <a:endParaRPr lang="en-US" sz="1600" dirty="0">
              <a:latin typeface="Avenir LT Std 35 Light" pitchFamily="34" charset="0"/>
              <a:cs typeface="Times New Roman" pitchFamily="18" charset="0"/>
            </a:endParaRPr>
          </a:p>
          <a:p>
            <a:endParaRPr lang="en-US" sz="1200" dirty="0">
              <a:latin typeface="Avenir LT Std 35 Light" pitchFamily="34" charset="0"/>
              <a:cs typeface="Times New Roman" pitchFamily="18" charset="0"/>
            </a:endParaRPr>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33</a:t>
            </a:fld>
            <a:endParaRPr lang="en-US"/>
          </a:p>
        </p:txBody>
      </p:sp>
      <p:sp>
        <p:nvSpPr>
          <p:cNvPr id="12"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601648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Loan Acceleration</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90600"/>
            <a:ext cx="8379526" cy="4712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b="1" i="1" dirty="0" smtClean="0">
              <a:solidFill>
                <a:srgbClr val="A51140"/>
              </a:solidFill>
              <a:latin typeface="Avenir LT Std 35 Light" pitchFamily="34" charset="0"/>
              <a:cs typeface="Times New Roman" charset="0"/>
            </a:endParaRPr>
          </a:p>
          <a:p>
            <a:pPr algn="ctr"/>
            <a:r>
              <a:rPr lang="en-US" b="1" i="1" dirty="0" smtClean="0">
                <a:solidFill>
                  <a:srgbClr val="A51140"/>
                </a:solidFill>
                <a:latin typeface="Avenir LT Std 35 Light" pitchFamily="34" charset="0"/>
                <a:cs typeface="Times New Roman" charset="0"/>
              </a:rPr>
              <a:t>Loan Acceleration | 34 </a:t>
            </a:r>
            <a:r>
              <a:rPr lang="en-US" b="1" i="1" dirty="0">
                <a:solidFill>
                  <a:srgbClr val="A51140"/>
                </a:solidFill>
                <a:latin typeface="Avenir LT Std 35 Light" pitchFamily="34" charset="0"/>
                <a:cs typeface="Times New Roman" charset="0"/>
              </a:rPr>
              <a:t>CFR 674.43(e)</a:t>
            </a:r>
          </a:p>
          <a:p>
            <a:pPr algn="l"/>
            <a:endParaRPr lang="en-US" b="1" dirty="0">
              <a:latin typeface="Avenir LT Std 35 Light" pitchFamily="34" charset="0"/>
              <a:cs typeface="Times New Roman" charset="0"/>
            </a:endParaRPr>
          </a:p>
          <a:p>
            <a:pPr marL="285750" indent="-285750" algn="l">
              <a:lnSpc>
                <a:spcPct val="114000"/>
              </a:lnSpc>
              <a:buFont typeface="Arial" pitchFamily="34" charset="0"/>
              <a:buChar char="•"/>
            </a:pPr>
            <a:r>
              <a:rPr lang="en-US" sz="1200" dirty="0">
                <a:latin typeface="Avenir LT Std 35 Light" pitchFamily="34" charset="0"/>
                <a:cs typeface="Times New Roman" charset="0"/>
              </a:rPr>
              <a:t>You may </a:t>
            </a:r>
            <a:r>
              <a:rPr lang="en-US" sz="1200" b="1" dirty="0">
                <a:latin typeface="Avenir LT Std 35 Light" pitchFamily="34" charset="0"/>
                <a:cs typeface="Times New Roman" charset="0"/>
              </a:rPr>
              <a:t>accelerate</a:t>
            </a:r>
            <a:r>
              <a:rPr lang="en-US" sz="1200" i="1" dirty="0">
                <a:latin typeface="Avenir LT Std 35 Light" pitchFamily="34" charset="0"/>
                <a:cs typeface="Times New Roman" charset="0"/>
              </a:rPr>
              <a:t> </a:t>
            </a:r>
            <a:r>
              <a:rPr lang="en-US" sz="1200" dirty="0">
                <a:latin typeface="Avenir LT Std 35 Light" pitchFamily="34" charset="0"/>
                <a:cs typeface="Times New Roman" charset="0"/>
              </a:rPr>
              <a:t>a loan if the borrower misses a payment or does not file for deferment, forbearance, or cancellation on time.  </a:t>
            </a:r>
            <a:r>
              <a:rPr lang="en-US" sz="1200" b="1" dirty="0">
                <a:latin typeface="Avenir LT Std 35 Light" pitchFamily="34" charset="0"/>
                <a:cs typeface="Times New Roman" charset="0"/>
              </a:rPr>
              <a:t>Acceleration means immediately making payable the entire outstanding balance, including interest and any applicable late charges or collection fees</a:t>
            </a:r>
            <a:r>
              <a:rPr lang="en-US" sz="1200" dirty="0">
                <a:latin typeface="Avenir LT Std 35 Light" pitchFamily="34" charset="0"/>
                <a:cs typeface="Times New Roman" charset="0"/>
              </a:rPr>
              <a:t>. </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gn="l">
              <a:lnSpc>
                <a:spcPct val="114000"/>
              </a:lnSpc>
              <a:buFont typeface="Arial" pitchFamily="34" charset="0"/>
              <a:buChar char="•"/>
            </a:pPr>
            <a:r>
              <a:rPr lang="en-US" sz="1200" dirty="0">
                <a:latin typeface="Avenir LT Std 35 Light" pitchFamily="34" charset="0"/>
                <a:cs typeface="Times New Roman" charset="0"/>
              </a:rPr>
              <a:t>Because this marks a serious stage of default, the borrower should have one last chance to bring his or her account current.</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nSpc>
                <a:spcPct val="114000"/>
              </a:lnSpc>
              <a:buFont typeface="Arial" pitchFamily="34" charset="0"/>
              <a:buChar char="•"/>
            </a:pPr>
            <a:r>
              <a:rPr lang="en-US" sz="1200" dirty="0" smtClean="0">
                <a:latin typeface="Avenir LT Std 35 Light" pitchFamily="34" charset="0"/>
                <a:cs typeface="Times New Roman" charset="0"/>
              </a:rPr>
              <a:t>If </a:t>
            </a:r>
            <a:r>
              <a:rPr lang="en-US" sz="1200" dirty="0">
                <a:latin typeface="Avenir LT Std 35 Light" pitchFamily="34" charset="0"/>
                <a:cs typeface="Times New Roman" charset="0"/>
              </a:rPr>
              <a:t>the school plans to accelerate the loan, it must send the borrower a written </a:t>
            </a:r>
            <a:r>
              <a:rPr lang="en-US" sz="1200" b="1" dirty="0">
                <a:latin typeface="Avenir LT Std 35 Light" pitchFamily="34" charset="0"/>
                <a:cs typeface="Times New Roman" charset="0"/>
              </a:rPr>
              <a:t>acceleration notice</a:t>
            </a:r>
            <a:r>
              <a:rPr lang="en-US" sz="1200" dirty="0">
                <a:latin typeface="Avenir LT Std 35 Light" pitchFamily="34" charset="0"/>
                <a:cs typeface="Times New Roman" charset="0"/>
              </a:rPr>
              <a:t> at least </a:t>
            </a:r>
            <a:r>
              <a:rPr lang="en-US" sz="1200" b="1" dirty="0">
                <a:latin typeface="Avenir LT Std 35 Light" pitchFamily="34" charset="0"/>
                <a:cs typeface="Times New Roman" charset="0"/>
              </a:rPr>
              <a:t>30 days in advance</a:t>
            </a:r>
            <a:r>
              <a:rPr lang="en-US" sz="1200" dirty="0">
                <a:latin typeface="Avenir LT Std 35 Light" pitchFamily="34" charset="0"/>
                <a:cs typeface="Times New Roman" charset="0"/>
              </a:rPr>
              <a:t>. The notice may be included in the final demand letter or in some other written notice sent to the borrower. </a:t>
            </a:r>
          </a:p>
          <a:p>
            <a:pPr marL="285750" indent="-285750">
              <a:lnSpc>
                <a:spcPct val="114000"/>
              </a:lnSpc>
              <a:buFont typeface="Arial" pitchFamily="34" charset="0"/>
              <a:buChar char="•"/>
            </a:pPr>
            <a:endParaRPr lang="en-US" sz="1200" dirty="0">
              <a:latin typeface="Avenir LT Std 35 Light" pitchFamily="34" charset="0"/>
              <a:cs typeface="Times New Roman" charset="0"/>
            </a:endParaRPr>
          </a:p>
          <a:p>
            <a:pPr marL="285750" indent="-285750">
              <a:lnSpc>
                <a:spcPct val="114000"/>
              </a:lnSpc>
              <a:buFont typeface="Arial" pitchFamily="34" charset="0"/>
              <a:buChar char="•"/>
            </a:pPr>
            <a:r>
              <a:rPr lang="en-US" sz="1200" dirty="0">
                <a:latin typeface="Avenir LT Std 35 Light" pitchFamily="34" charset="0"/>
                <a:cs typeface="Times New Roman" charset="0"/>
              </a:rPr>
              <a:t>If the loan is accelerated, you must send the borrower </a:t>
            </a:r>
            <a:r>
              <a:rPr lang="en-US" sz="1200" b="1" dirty="0">
                <a:latin typeface="Avenir LT Std 35 Light" pitchFamily="34" charset="0"/>
                <a:cs typeface="Times New Roman" charset="0"/>
              </a:rPr>
              <a:t>another notice</a:t>
            </a:r>
            <a:r>
              <a:rPr lang="en-US" sz="1200" dirty="0">
                <a:latin typeface="Avenir LT Std 35 Light" pitchFamily="34" charset="0"/>
                <a:cs typeface="Times New Roman" charset="0"/>
              </a:rPr>
              <a:t> to inform him or her of the date the loan was accelerated and the total amount due.</a:t>
            </a:r>
          </a:p>
          <a:p>
            <a:pPr marL="285750" indent="-285750" algn="l">
              <a:lnSpc>
                <a:spcPct val="114000"/>
              </a:lnSpc>
              <a:buFont typeface="Arial" pitchFamily="34" charset="0"/>
              <a:buChar char="•"/>
            </a:pPr>
            <a:endParaRPr lang="en-US" sz="1200" dirty="0">
              <a:latin typeface="Avenir LT Std 35 Light" pitchFamily="34" charset="0"/>
              <a:cs typeface="Times New Roman" charset="0"/>
            </a:endParaRPr>
          </a:p>
          <a:p>
            <a:pPr marL="285750" indent="-285750">
              <a:lnSpc>
                <a:spcPct val="114000"/>
              </a:lnSpc>
              <a:buFont typeface="Arial" pitchFamily="34" charset="0"/>
              <a:buChar char="•"/>
            </a:pPr>
            <a:r>
              <a:rPr lang="en-US" sz="1200" b="1" dirty="0" smtClean="0">
                <a:latin typeface="Avenir LT Std 35 Light" pitchFamily="34" charset="0"/>
                <a:cs typeface="Times New Roman" charset="0"/>
              </a:rPr>
              <a:t>Acceleration </a:t>
            </a:r>
            <a:r>
              <a:rPr lang="en-US" sz="1200" b="1" dirty="0">
                <a:latin typeface="Avenir LT Std 35 Light" pitchFamily="34" charset="0"/>
                <a:cs typeface="Times New Roman" charset="0"/>
              </a:rPr>
              <a:t>is an option</a:t>
            </a:r>
            <a:r>
              <a:rPr lang="en-US" sz="1200" dirty="0">
                <a:latin typeface="Avenir LT Std 35 Light" pitchFamily="34" charset="0"/>
                <a:cs typeface="Times New Roman" charset="0"/>
              </a:rPr>
              <a:t>, not a requirement. </a:t>
            </a:r>
            <a:r>
              <a:rPr lang="en-US" sz="1200" dirty="0" smtClean="0">
                <a:latin typeface="Avenir LT Std 35 Light" pitchFamily="34" charset="0"/>
                <a:cs typeface="Times New Roman" charset="0"/>
              </a:rPr>
              <a:t>However, if you </a:t>
            </a:r>
            <a:r>
              <a:rPr lang="en-US" sz="1200" dirty="0">
                <a:latin typeface="Avenir LT Std 35 Light" pitchFamily="34" charset="0"/>
                <a:cs typeface="Times New Roman" charset="0"/>
              </a:rPr>
              <a:t>plan to assign the loan to the Department for collection, you must first accelerate the loan. </a:t>
            </a:r>
          </a:p>
          <a:p>
            <a:pPr marL="285750" indent="-285750">
              <a:lnSpc>
                <a:spcPct val="114000"/>
              </a:lnSpc>
              <a:buFont typeface="Arial" pitchFamily="34" charset="0"/>
              <a:buChar char="•"/>
            </a:pPr>
            <a:endParaRPr lang="en-US" sz="1200" dirty="0">
              <a:latin typeface="Avenir LT Std 35 Light" pitchFamily="34" charset="0"/>
              <a:cs typeface="Times New Roman" charset="0"/>
            </a:endParaRPr>
          </a:p>
          <a:p>
            <a:pPr marL="285750" indent="-285750">
              <a:lnSpc>
                <a:spcPct val="114000"/>
              </a:lnSpc>
              <a:buFont typeface="Arial" pitchFamily="34" charset="0"/>
              <a:buChar char="•"/>
            </a:pPr>
            <a:r>
              <a:rPr lang="en-US" sz="1200" dirty="0">
                <a:latin typeface="Avenir LT Std 35 Light" pitchFamily="34" charset="0"/>
                <a:cs typeface="Times New Roman" charset="0"/>
              </a:rPr>
              <a:t>Once a loan has been accelerated, the borrower loses all rights to deferment and cancellation benefits for qualifying service performed </a:t>
            </a:r>
            <a:r>
              <a:rPr lang="en-US" sz="1200" i="1" dirty="0">
                <a:latin typeface="Avenir LT Std 35 Light" pitchFamily="34" charset="0"/>
                <a:cs typeface="Times New Roman" charset="0"/>
              </a:rPr>
              <a:t>after </a:t>
            </a:r>
            <a:r>
              <a:rPr lang="en-US" sz="1200" dirty="0">
                <a:latin typeface="Avenir LT Std 35 Light" pitchFamily="34" charset="0"/>
                <a:cs typeface="Times New Roman" charset="0"/>
              </a:rPr>
              <a:t>the date of acceleration</a:t>
            </a:r>
            <a:r>
              <a:rPr lang="en-US" sz="1200" dirty="0" smtClean="0">
                <a:latin typeface="Avenir LT Std 35 Light" pitchFamily="34" charset="0"/>
                <a:cs typeface="Times New Roman" charset="0"/>
              </a:rPr>
              <a:t>.</a:t>
            </a:r>
            <a:endParaRPr lang="en-US" sz="1200" dirty="0">
              <a:latin typeface="Avenir LT Std 35 Light" pitchFamily="34" charset="0"/>
              <a:cs typeface="Times New Roman"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34</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3604837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35</a:t>
            </a:fld>
            <a:endParaRPr lang="en-US"/>
          </a:p>
        </p:txBody>
      </p:sp>
      <p:sp>
        <p:nvSpPr>
          <p:cNvPr id="2" name="Rectangle 1"/>
          <p:cNvSpPr/>
          <p:nvPr/>
        </p:nvSpPr>
        <p:spPr>
          <a:xfrm>
            <a:off x="307274" y="1143000"/>
            <a:ext cx="8379526" cy="4513351"/>
          </a:xfrm>
          <a:prstGeom prst="rect">
            <a:avLst/>
          </a:prstGeom>
        </p:spPr>
        <p:txBody>
          <a:bodyPr wrap="square">
            <a:spAutoFit/>
          </a:bodyPr>
          <a:lstStyle/>
          <a:p>
            <a:pPr algn="ctr">
              <a:lnSpc>
                <a:spcPct val="114000"/>
              </a:lnSpc>
            </a:pPr>
            <a:r>
              <a:rPr lang="en-US" sz="1600" b="1" i="1" dirty="0">
                <a:solidFill>
                  <a:srgbClr val="A51140"/>
                </a:solidFill>
                <a:latin typeface="Avenir LT Std 35 Light" pitchFamily="34" charset="0"/>
                <a:cs typeface="Times New Roman" pitchFamily="18" charset="0"/>
              </a:rPr>
              <a:t>Defining and Calculating Cohort Default Rates | 34 CFR 674.5(b)</a:t>
            </a:r>
          </a:p>
          <a:p>
            <a:pPr>
              <a:lnSpc>
                <a:spcPct val="114000"/>
              </a:lnSpc>
            </a:pPr>
            <a:endParaRPr lang="en-US" sz="1200" b="1" dirty="0" smtClean="0">
              <a:solidFill>
                <a:schemeClr val="tx1">
                  <a:lumMod val="75000"/>
                  <a:lumOff val="25000"/>
                </a:schemeClr>
              </a:solidFill>
              <a:latin typeface="Avenir LT Std 35 Light" pitchFamily="34" charset="0"/>
            </a:endParaRPr>
          </a:p>
          <a:p>
            <a:pPr>
              <a:lnSpc>
                <a:spcPct val="114000"/>
              </a:lnSpc>
            </a:pPr>
            <a:r>
              <a:rPr lang="en-US" sz="1600" b="1" dirty="0" smtClean="0">
                <a:solidFill>
                  <a:schemeClr val="tx1">
                    <a:lumMod val="75000"/>
                    <a:lumOff val="25000"/>
                  </a:schemeClr>
                </a:solidFill>
                <a:latin typeface="Avenir LT Std 35 Light" pitchFamily="34" charset="0"/>
              </a:rPr>
              <a:t>What </a:t>
            </a:r>
            <a:r>
              <a:rPr lang="en-US" sz="1600" b="1" dirty="0">
                <a:solidFill>
                  <a:schemeClr val="tx1">
                    <a:lumMod val="75000"/>
                    <a:lumOff val="25000"/>
                  </a:schemeClr>
                </a:solidFill>
                <a:latin typeface="Avenir LT Std 35 Light" pitchFamily="34" charset="0"/>
              </a:rPr>
              <a:t>is a Cohort Default Rate (CDR)?</a:t>
            </a:r>
          </a:p>
          <a:p>
            <a:pPr>
              <a:lnSpc>
                <a:spcPct val="114000"/>
              </a:lnSpc>
            </a:pPr>
            <a:r>
              <a:rPr lang="en-US" sz="1600" dirty="0">
                <a:solidFill>
                  <a:schemeClr val="tx1">
                    <a:lumMod val="75000"/>
                    <a:lumOff val="25000"/>
                  </a:schemeClr>
                </a:solidFill>
                <a:latin typeface="Avenir LT Std 35 Light" pitchFamily="34" charset="0"/>
              </a:rPr>
              <a:t>With the Perkins Loan Program being a source of Federal Financial Aid, a Cohort Default Rate is a simple calculation used by the Department of Education each year to see how well each participating school is collecting their Perkins Loan Funds.</a:t>
            </a:r>
          </a:p>
          <a:p>
            <a:pPr>
              <a:lnSpc>
                <a:spcPct val="114000"/>
              </a:lnSpc>
            </a:pPr>
            <a:endParaRPr lang="en-US" sz="12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In 2014, </a:t>
            </a:r>
            <a:r>
              <a:rPr lang="en-US" sz="1600" dirty="0">
                <a:solidFill>
                  <a:schemeClr val="tx1">
                    <a:lumMod val="75000"/>
                    <a:lumOff val="25000"/>
                  </a:schemeClr>
                </a:solidFill>
                <a:latin typeface="Avenir LT Std 35 Light" pitchFamily="34" charset="0"/>
              </a:rPr>
              <a:t>the Department of Education announced that the </a:t>
            </a:r>
            <a:r>
              <a:rPr lang="en-US" sz="1600" b="1" dirty="0">
                <a:solidFill>
                  <a:schemeClr val="tx1">
                    <a:lumMod val="75000"/>
                    <a:lumOff val="25000"/>
                  </a:schemeClr>
                </a:solidFill>
                <a:latin typeface="Avenir LT Std 35 Light" pitchFamily="34" charset="0"/>
              </a:rPr>
              <a:t>national CDR average was </a:t>
            </a:r>
            <a:r>
              <a:rPr lang="en-US" sz="1600" b="1" dirty="0" smtClean="0">
                <a:solidFill>
                  <a:schemeClr val="tx1">
                    <a:lumMod val="75000"/>
                    <a:lumOff val="25000"/>
                  </a:schemeClr>
                </a:solidFill>
                <a:latin typeface="Avenir LT Std 35 Light" pitchFamily="34" charset="0"/>
              </a:rPr>
              <a:t>11.23%.</a:t>
            </a:r>
          </a:p>
          <a:p>
            <a:pPr marL="285750" indent="-285750">
              <a:lnSpc>
                <a:spcPct val="114000"/>
              </a:lnSpc>
              <a:buFont typeface="Arial" pitchFamily="34" charset="0"/>
              <a:buChar char="•"/>
            </a:pPr>
            <a:endParaRPr lang="en-US" sz="1200" dirty="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The Department </a:t>
            </a:r>
            <a:r>
              <a:rPr lang="en-US" sz="1600" dirty="0">
                <a:solidFill>
                  <a:schemeClr val="tx1">
                    <a:lumMod val="75000"/>
                    <a:lumOff val="25000"/>
                  </a:schemeClr>
                </a:solidFill>
                <a:latin typeface="Avenir LT Std 35 Light" pitchFamily="34" charset="0"/>
              </a:rPr>
              <a:t>of Education publishes their Federal Perkins Loan Program Status of Default, which is better known as the “Orange Book” each year. </a:t>
            </a:r>
            <a:endParaRPr lang="en-US" sz="1600" dirty="0" smtClean="0">
              <a:solidFill>
                <a:schemeClr val="tx1">
                  <a:lumMod val="75000"/>
                  <a:lumOff val="25000"/>
                </a:schemeClr>
              </a:solidFill>
              <a:latin typeface="Avenir LT Std 35 Light" pitchFamily="34" charset="0"/>
            </a:endParaRPr>
          </a:p>
          <a:p>
            <a:pPr marL="285750" indent="-285750">
              <a:lnSpc>
                <a:spcPct val="114000"/>
              </a:lnSpc>
            </a:pPr>
            <a:endParaRPr lang="en-US" sz="1600" dirty="0">
              <a:solidFill>
                <a:schemeClr val="tx1">
                  <a:lumMod val="75000"/>
                  <a:lumOff val="25000"/>
                </a:schemeClr>
              </a:solidFill>
              <a:latin typeface="Avenir LT Std 35 Light" pitchFamily="34" charset="0"/>
            </a:endParaRP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Lists </a:t>
            </a:r>
            <a:r>
              <a:rPr lang="en-US" sz="1400" dirty="0">
                <a:solidFill>
                  <a:schemeClr val="tx1">
                    <a:lumMod val="75000"/>
                    <a:lumOff val="25000"/>
                  </a:schemeClr>
                </a:solidFill>
                <a:latin typeface="Avenir LT Std 35 Light" pitchFamily="34" charset="0"/>
              </a:rPr>
              <a:t>each school that participated in the Federal Perkins Loan Program during an award </a:t>
            </a:r>
            <a:r>
              <a:rPr lang="en-US" sz="1400" dirty="0" smtClean="0">
                <a:solidFill>
                  <a:schemeClr val="tx1">
                    <a:lumMod val="75000"/>
                    <a:lumOff val="25000"/>
                  </a:schemeClr>
                </a:solidFill>
                <a:latin typeface="Avenir LT Std 35 Light" pitchFamily="34" charset="0"/>
              </a:rPr>
              <a:t>year</a:t>
            </a: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Provides </a:t>
            </a:r>
            <a:r>
              <a:rPr lang="en-US" sz="1400" dirty="0">
                <a:solidFill>
                  <a:schemeClr val="tx1">
                    <a:lumMod val="75000"/>
                    <a:lumOff val="25000"/>
                  </a:schemeClr>
                </a:solidFill>
                <a:latin typeface="Avenir LT Std 35 Light" pitchFamily="34" charset="0"/>
              </a:rPr>
              <a:t>a cohort default rate for each </a:t>
            </a:r>
            <a:r>
              <a:rPr lang="en-US" sz="1400" dirty="0" smtClean="0">
                <a:solidFill>
                  <a:schemeClr val="tx1">
                    <a:lumMod val="75000"/>
                    <a:lumOff val="25000"/>
                  </a:schemeClr>
                </a:solidFill>
                <a:latin typeface="Avenir LT Std 35 Light" pitchFamily="34" charset="0"/>
              </a:rPr>
              <a:t>school</a:t>
            </a: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Based </a:t>
            </a:r>
            <a:r>
              <a:rPr lang="en-US" sz="1400" dirty="0">
                <a:solidFill>
                  <a:schemeClr val="tx1">
                    <a:lumMod val="75000"/>
                    <a:lumOff val="25000"/>
                  </a:schemeClr>
                </a:solidFill>
                <a:latin typeface="Avenir LT Std 35 Light" pitchFamily="34" charset="0"/>
              </a:rPr>
              <a:t>on data submitted by schools within their Fiscal Operations Report and Application to Participate (FISAP Report</a:t>
            </a:r>
            <a:r>
              <a:rPr lang="en-US" sz="1400" dirty="0" smtClean="0">
                <a:solidFill>
                  <a:schemeClr val="tx1">
                    <a:lumMod val="75000"/>
                    <a:lumOff val="25000"/>
                  </a:schemeClr>
                </a:solidFill>
                <a:latin typeface="Avenir LT Std 35 Light" pitchFamily="34" charset="0"/>
              </a:rPr>
              <a:t>)</a:t>
            </a:r>
            <a:endParaRPr lang="en-US" sz="1400" dirty="0">
              <a:solidFill>
                <a:schemeClr val="tx1">
                  <a:lumMod val="75000"/>
                  <a:lumOff val="25000"/>
                </a:schemeClr>
              </a:solidFill>
              <a:latin typeface="Avenir LT Std 35 Light" pitchFamily="34" charset="0"/>
            </a:endParaRPr>
          </a:p>
        </p:txBody>
      </p:sp>
      <p:sp>
        <p:nvSpPr>
          <p:cNvPr id="15" name="TextBox 14"/>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Cohort Default Rates</a:t>
            </a:r>
            <a:endParaRPr lang="en-US" dirty="0"/>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139373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Cohort Default Rates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36</a:t>
            </a:fld>
            <a:endParaRPr lang="en-US"/>
          </a:p>
        </p:txBody>
      </p:sp>
      <p:sp>
        <p:nvSpPr>
          <p:cNvPr id="2" name="Rectangle 1"/>
          <p:cNvSpPr/>
          <p:nvPr/>
        </p:nvSpPr>
        <p:spPr>
          <a:xfrm>
            <a:off x="307274" y="969445"/>
            <a:ext cx="8379526" cy="5110053"/>
          </a:xfrm>
          <a:prstGeom prst="rect">
            <a:avLst/>
          </a:prstGeom>
        </p:spPr>
        <p:txBody>
          <a:bodyPr wrap="square">
            <a:spAutoFit/>
          </a:bodyPr>
          <a:lstStyle/>
          <a:p>
            <a:pPr algn="ctr">
              <a:lnSpc>
                <a:spcPct val="114000"/>
              </a:lnSpc>
            </a:pPr>
            <a:r>
              <a:rPr lang="en-US" b="1" i="1" dirty="0">
                <a:solidFill>
                  <a:srgbClr val="A51140"/>
                </a:solidFill>
                <a:latin typeface="Avenir LT Std 35 Light" pitchFamily="34" charset="0"/>
                <a:cs typeface="Times New Roman" pitchFamily="18" charset="0"/>
              </a:rPr>
              <a:t>Defining and Calculating Cohort Default Rates | 34 CFR 674.5(b)</a:t>
            </a:r>
          </a:p>
          <a:p>
            <a:pPr>
              <a:lnSpc>
                <a:spcPct val="114000"/>
              </a:lnSpc>
            </a:pPr>
            <a:endParaRPr lang="en-US" dirty="0">
              <a:latin typeface="Avenir LT Std 35 Light" pitchFamily="34" charset="0"/>
              <a:cs typeface="Times New Roman" pitchFamily="18" charset="0"/>
            </a:endParaRPr>
          </a:p>
          <a:p>
            <a:pPr>
              <a:lnSpc>
                <a:spcPct val="114000"/>
              </a:lnSpc>
            </a:pPr>
            <a:r>
              <a:rPr lang="en-US" sz="1600" b="1" dirty="0" smtClean="0">
                <a:latin typeface="Avenir LT Std 35 Light" pitchFamily="34" charset="0"/>
              </a:rPr>
              <a:t>How </a:t>
            </a:r>
            <a:r>
              <a:rPr lang="en-US" sz="1600" b="1" dirty="0">
                <a:latin typeface="Avenir LT Std 35 Light" pitchFamily="34" charset="0"/>
              </a:rPr>
              <a:t>are Cohort Default Rates calculated for Perkins Loans? </a:t>
            </a:r>
            <a:endParaRPr lang="en-US" sz="1600" dirty="0">
              <a:latin typeface="Avenir LT Std 35 Light" pitchFamily="34" charset="0"/>
            </a:endParaRPr>
          </a:p>
          <a:p>
            <a:pPr marL="285750" indent="-285750">
              <a:lnSpc>
                <a:spcPct val="114000"/>
              </a:lnSpc>
              <a:buFont typeface="Arial" pitchFamily="34" charset="0"/>
              <a:buChar char="•"/>
            </a:pPr>
            <a:r>
              <a:rPr lang="en-US" sz="1600" dirty="0">
                <a:latin typeface="Avenir LT Std 35 Light" pitchFamily="34" charset="0"/>
              </a:rPr>
              <a:t>Each year, a school’s Cohort Default Rate is calculated based upon information that they report in </a:t>
            </a:r>
            <a:r>
              <a:rPr lang="en-US" sz="1600" b="1" i="1" dirty="0">
                <a:latin typeface="Avenir LT Std 35 Light" pitchFamily="34" charset="0"/>
              </a:rPr>
              <a:t>Part 3, Sections D and E of their FISAP Report </a:t>
            </a:r>
            <a:r>
              <a:rPr lang="en-US" sz="1600" dirty="0">
                <a:latin typeface="Avenir LT Std 35 Light" pitchFamily="34" charset="0"/>
              </a:rPr>
              <a:t>and there are two options to calculate a Perkins Cohort Default Rate, which are based upon the size of the school’s Perkins Loan Portfolio and as described below: </a:t>
            </a:r>
          </a:p>
          <a:p>
            <a:pPr>
              <a:lnSpc>
                <a:spcPct val="114000"/>
              </a:lnSpc>
            </a:pPr>
            <a:endParaRPr lang="en-US" sz="1200" b="1" dirty="0" smtClean="0">
              <a:latin typeface="Avenir LT Std 35 Light" pitchFamily="34" charset="0"/>
            </a:endParaRPr>
          </a:p>
          <a:p>
            <a:pPr>
              <a:lnSpc>
                <a:spcPct val="114000"/>
              </a:lnSpc>
            </a:pPr>
            <a:r>
              <a:rPr lang="en-US" sz="1600" b="1" dirty="0" smtClean="0">
                <a:latin typeface="Avenir LT Std 35 Light" pitchFamily="34" charset="0"/>
              </a:rPr>
              <a:t>Option </a:t>
            </a:r>
            <a:r>
              <a:rPr lang="en-US" sz="1600" b="1" dirty="0">
                <a:latin typeface="Avenir LT Std 35 Light" pitchFamily="34" charset="0"/>
              </a:rPr>
              <a:t>1: </a:t>
            </a:r>
            <a:endParaRPr lang="en-US" sz="1600" dirty="0">
              <a:latin typeface="Avenir LT Std 35 Light" pitchFamily="34" charset="0"/>
            </a:endParaRPr>
          </a:p>
          <a:p>
            <a:pPr marL="285750" indent="-285750">
              <a:lnSpc>
                <a:spcPct val="114000"/>
              </a:lnSpc>
              <a:buFont typeface="Arial" pitchFamily="34" charset="0"/>
              <a:buChar char="•"/>
            </a:pPr>
            <a:r>
              <a:rPr lang="en-US" sz="1600" dirty="0">
                <a:latin typeface="Avenir LT Std 35 Light" pitchFamily="34" charset="0"/>
              </a:rPr>
              <a:t>For any award year in which </a:t>
            </a:r>
            <a:r>
              <a:rPr lang="en-US" sz="1600" b="1" i="1" dirty="0">
                <a:latin typeface="Avenir LT Std 35 Light" pitchFamily="34" charset="0"/>
              </a:rPr>
              <a:t>30 or more borrowers enter repayment</a:t>
            </a:r>
            <a:r>
              <a:rPr lang="en-US" sz="1600" dirty="0">
                <a:latin typeface="Avenir LT Std 35 Light" pitchFamily="34" charset="0"/>
              </a:rPr>
              <a:t>, the </a:t>
            </a:r>
            <a:r>
              <a:rPr lang="en-US" sz="1600" b="1" dirty="0">
                <a:latin typeface="Avenir LT Std 35 Light" pitchFamily="34" charset="0"/>
              </a:rPr>
              <a:t>Cohort Default Rate </a:t>
            </a:r>
            <a:r>
              <a:rPr lang="en-US" sz="1600" dirty="0">
                <a:latin typeface="Avenir LT Std 35 Light" pitchFamily="34" charset="0"/>
              </a:rPr>
              <a:t>is the percentage of borrowers who enter repayment in that award year (denominator value) divided by the total number of borrowers who default on their Perkins Loan (which means that they are 8 months delinquent or greater) before the end of the following award year (numerator value). </a:t>
            </a:r>
            <a:endParaRPr lang="en-US" sz="1600" dirty="0" smtClean="0">
              <a:latin typeface="Avenir LT Std 35 Light" pitchFamily="34" charset="0"/>
            </a:endParaRPr>
          </a:p>
          <a:p>
            <a:pPr marL="285750" indent="-285750">
              <a:lnSpc>
                <a:spcPct val="114000"/>
              </a:lnSpc>
              <a:buFont typeface="Arial" pitchFamily="34" charset="0"/>
              <a:buChar char="•"/>
            </a:pPr>
            <a:endParaRPr lang="en-US" sz="900" dirty="0">
              <a:latin typeface="Avenir LT Std 35 Light" pitchFamily="34" charset="0"/>
            </a:endParaRPr>
          </a:p>
          <a:p>
            <a:pPr marL="285750" indent="-285750">
              <a:lnSpc>
                <a:spcPct val="114000"/>
              </a:lnSpc>
              <a:buFont typeface="Arial" pitchFamily="34" charset="0"/>
              <a:buChar char="•"/>
            </a:pPr>
            <a:r>
              <a:rPr lang="en-US" sz="1600" b="1" dirty="0">
                <a:latin typeface="Avenir LT Std 35 Light" pitchFamily="34" charset="0"/>
              </a:rPr>
              <a:t>Example</a:t>
            </a:r>
            <a:r>
              <a:rPr lang="en-US" sz="1600" dirty="0">
                <a:latin typeface="Avenir LT Std 35 Light" pitchFamily="34" charset="0"/>
              </a:rPr>
              <a:t>: If ABC University had (100) borrowers enter repayment </a:t>
            </a:r>
            <a:r>
              <a:rPr lang="en-US" sz="1600" i="1" dirty="0">
                <a:latin typeface="Avenir LT Std 35 Light" pitchFamily="34" charset="0"/>
              </a:rPr>
              <a:t>last Fiscal Year </a:t>
            </a:r>
            <a:r>
              <a:rPr lang="en-US" sz="1600" dirty="0">
                <a:latin typeface="Avenir LT Std 35 Light" pitchFamily="34" charset="0"/>
              </a:rPr>
              <a:t>and (10) of those borrowers were 8 months delinquent (or greater) on </a:t>
            </a:r>
            <a:r>
              <a:rPr lang="en-US" sz="1600" i="1" dirty="0">
                <a:latin typeface="Avenir LT Std 35 Light" pitchFamily="34" charset="0"/>
              </a:rPr>
              <a:t>June 30th of this year</a:t>
            </a:r>
            <a:r>
              <a:rPr lang="en-US" sz="1600" dirty="0">
                <a:latin typeface="Avenir LT Std 35 Light" pitchFamily="34" charset="0"/>
              </a:rPr>
              <a:t>, the school would have a </a:t>
            </a:r>
            <a:r>
              <a:rPr lang="en-US" sz="1600" b="1" i="1" dirty="0">
                <a:latin typeface="Avenir LT Std 35 Light" pitchFamily="34" charset="0"/>
              </a:rPr>
              <a:t>10% Cohort Default Rate </a:t>
            </a:r>
            <a:r>
              <a:rPr lang="en-US" sz="1600" dirty="0">
                <a:latin typeface="Avenir LT Std 35 Light" pitchFamily="34" charset="0"/>
              </a:rPr>
              <a:t>(ex: 10 divided by 100). </a:t>
            </a:r>
          </a:p>
        </p:txBody>
      </p:sp>
      <p:sp>
        <p:nvSpPr>
          <p:cNvPr id="12"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1874475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Cohort Default Rates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37</a:t>
            </a:fld>
            <a:endParaRPr lang="en-US"/>
          </a:p>
        </p:txBody>
      </p:sp>
      <p:sp>
        <p:nvSpPr>
          <p:cNvPr id="2" name="Rectangle 1"/>
          <p:cNvSpPr/>
          <p:nvPr/>
        </p:nvSpPr>
        <p:spPr>
          <a:xfrm>
            <a:off x="307274" y="1092639"/>
            <a:ext cx="8379526" cy="4092531"/>
          </a:xfrm>
          <a:prstGeom prst="rect">
            <a:avLst/>
          </a:prstGeom>
        </p:spPr>
        <p:txBody>
          <a:bodyPr wrap="square">
            <a:spAutoFit/>
          </a:bodyPr>
          <a:lstStyle/>
          <a:p>
            <a:pPr algn="ctr">
              <a:lnSpc>
                <a:spcPct val="114000"/>
              </a:lnSpc>
            </a:pPr>
            <a:endParaRPr lang="en-US" b="1" i="1" dirty="0" smtClean="0">
              <a:solidFill>
                <a:srgbClr val="A51140"/>
              </a:solidFill>
              <a:latin typeface="Avenir LT Std 35 Light" pitchFamily="34" charset="0"/>
              <a:cs typeface="Times New Roman" pitchFamily="18" charset="0"/>
            </a:endParaRPr>
          </a:p>
          <a:p>
            <a:pPr algn="ctr">
              <a:lnSpc>
                <a:spcPct val="114000"/>
              </a:lnSpc>
            </a:pPr>
            <a:r>
              <a:rPr lang="en-US" b="1" i="1" dirty="0" smtClean="0">
                <a:solidFill>
                  <a:srgbClr val="A51140"/>
                </a:solidFill>
                <a:latin typeface="Avenir LT Std 35 Light" pitchFamily="34" charset="0"/>
                <a:cs typeface="Times New Roman" pitchFamily="18" charset="0"/>
              </a:rPr>
              <a:t>Defining </a:t>
            </a:r>
            <a:r>
              <a:rPr lang="en-US" b="1" i="1" dirty="0">
                <a:solidFill>
                  <a:srgbClr val="A51140"/>
                </a:solidFill>
                <a:latin typeface="Avenir LT Std 35 Light" pitchFamily="34" charset="0"/>
                <a:cs typeface="Times New Roman" pitchFamily="18" charset="0"/>
              </a:rPr>
              <a:t>and Calculating Cohort Default Rates | 34 CFR 674.5(b)</a:t>
            </a:r>
          </a:p>
          <a:p>
            <a:pPr>
              <a:lnSpc>
                <a:spcPct val="114000"/>
              </a:lnSpc>
            </a:pPr>
            <a:endParaRPr lang="en-US" sz="1600" dirty="0">
              <a:latin typeface="Avenir LT Std 35 Light" pitchFamily="34" charset="0"/>
              <a:cs typeface="Times New Roman" pitchFamily="18" charset="0"/>
            </a:endParaRPr>
          </a:p>
          <a:p>
            <a:pPr>
              <a:lnSpc>
                <a:spcPct val="114000"/>
              </a:lnSpc>
            </a:pPr>
            <a:r>
              <a:rPr lang="en-US" sz="1600" b="1" dirty="0" smtClean="0">
                <a:latin typeface="Avenir LT Std 35 Light" pitchFamily="34" charset="0"/>
              </a:rPr>
              <a:t>Option </a:t>
            </a:r>
            <a:r>
              <a:rPr lang="en-US" sz="1600" b="1" dirty="0">
                <a:latin typeface="Avenir LT Std 35 Light" pitchFamily="34" charset="0"/>
              </a:rPr>
              <a:t>2:</a:t>
            </a:r>
          </a:p>
          <a:p>
            <a:pPr marL="285750" indent="-285750">
              <a:lnSpc>
                <a:spcPct val="114000"/>
              </a:lnSpc>
              <a:buFont typeface="Arial" pitchFamily="34" charset="0"/>
              <a:buChar char="•"/>
            </a:pPr>
            <a:r>
              <a:rPr lang="en-US" sz="1600" dirty="0" smtClean="0">
                <a:latin typeface="Avenir LT Std 35 Light" pitchFamily="34" charset="0"/>
              </a:rPr>
              <a:t>For </a:t>
            </a:r>
            <a:r>
              <a:rPr lang="en-US" sz="1600" dirty="0">
                <a:latin typeface="Avenir LT Std 35 Light" pitchFamily="34" charset="0"/>
              </a:rPr>
              <a:t>any award year in which fewer than 30 borrowers enter repayment, the Cohort Default Rate is the percentage of borrowers who entered repayment on loans in any of the three most recent award years (denominator value) divided by the total number of borrower who defaulted on those loans (numerator value) before the end of the award year immediately following the year in which they entered repayment</a:t>
            </a:r>
            <a:r>
              <a:rPr lang="en-US" sz="1600" dirty="0" smtClean="0">
                <a:latin typeface="Avenir LT Std 35 Light" pitchFamily="34" charset="0"/>
              </a:rPr>
              <a:t>.</a:t>
            </a:r>
            <a:endParaRPr lang="en-US" sz="1600" dirty="0">
              <a:latin typeface="Avenir LT Std 35 Light" pitchFamily="34" charset="0"/>
            </a:endParaRPr>
          </a:p>
          <a:p>
            <a:pPr marL="285750" indent="-285750">
              <a:lnSpc>
                <a:spcPct val="114000"/>
              </a:lnSpc>
              <a:buFont typeface="Arial" pitchFamily="34" charset="0"/>
              <a:buChar char="•"/>
            </a:pPr>
            <a:endParaRPr lang="en-US" sz="1600" dirty="0" smtClean="0">
              <a:latin typeface="Avenir LT Std 35 Light" pitchFamily="34" charset="0"/>
            </a:endParaRPr>
          </a:p>
          <a:p>
            <a:pPr marL="285750" indent="-285750">
              <a:lnSpc>
                <a:spcPct val="114000"/>
              </a:lnSpc>
              <a:buFont typeface="Arial" pitchFamily="34" charset="0"/>
              <a:buChar char="•"/>
            </a:pPr>
            <a:r>
              <a:rPr lang="en-US" sz="1600" b="1" dirty="0" smtClean="0">
                <a:latin typeface="Avenir LT Std 35 Light" pitchFamily="34" charset="0"/>
              </a:rPr>
              <a:t>Example</a:t>
            </a:r>
            <a:r>
              <a:rPr lang="en-US" sz="1600" dirty="0">
                <a:latin typeface="Avenir LT Std 35 Light" pitchFamily="34" charset="0"/>
              </a:rPr>
              <a:t>: If ABC University had (50) total borrowers enter repayment during the three most recent Fiscal Years and (15) of those borrowers were 8 months delinquent (or greater) on June 30th of this year, the school would have a </a:t>
            </a:r>
            <a:r>
              <a:rPr lang="en-US" sz="1600" b="1" i="1" dirty="0">
                <a:latin typeface="Avenir LT Std 35 Light" pitchFamily="34" charset="0"/>
              </a:rPr>
              <a:t>30% Cohort Default Rate </a:t>
            </a:r>
            <a:r>
              <a:rPr lang="en-US" sz="1600" dirty="0">
                <a:latin typeface="Avenir LT Std 35 Light" pitchFamily="34" charset="0"/>
              </a:rPr>
              <a:t>(ex: 15 divided by 50).</a:t>
            </a:r>
          </a:p>
        </p:txBody>
      </p:sp>
      <p:sp>
        <p:nvSpPr>
          <p:cNvPr id="12"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8641126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Cohort Default Rates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38</a:t>
            </a:fld>
            <a:endParaRPr lang="en-US"/>
          </a:p>
        </p:txBody>
      </p:sp>
      <p:sp>
        <p:nvSpPr>
          <p:cNvPr id="2" name="Rectangle 1"/>
          <p:cNvSpPr/>
          <p:nvPr/>
        </p:nvSpPr>
        <p:spPr>
          <a:xfrm>
            <a:off x="307274" y="1028343"/>
            <a:ext cx="8379526" cy="3496022"/>
          </a:xfrm>
          <a:prstGeom prst="rect">
            <a:avLst/>
          </a:prstGeom>
        </p:spPr>
        <p:txBody>
          <a:bodyPr wrap="square">
            <a:spAutoFit/>
          </a:bodyPr>
          <a:lstStyle/>
          <a:p>
            <a:pPr algn="ctr">
              <a:lnSpc>
                <a:spcPct val="114000"/>
              </a:lnSpc>
            </a:pPr>
            <a:r>
              <a:rPr lang="en-US" b="1" i="1" dirty="0">
                <a:solidFill>
                  <a:srgbClr val="A51140"/>
                </a:solidFill>
                <a:latin typeface="Avenir LT Std 35 Light" pitchFamily="34" charset="0"/>
                <a:cs typeface="Times New Roman" pitchFamily="18" charset="0"/>
              </a:rPr>
              <a:t>Defining and Calculating Cohort Default Rates | 34 CFR 674.5(b)</a:t>
            </a:r>
          </a:p>
          <a:p>
            <a:pPr>
              <a:lnSpc>
                <a:spcPct val="114000"/>
              </a:lnSpc>
            </a:pPr>
            <a:endParaRPr lang="en-US" sz="1600" dirty="0">
              <a:latin typeface="Avenir LT Std 35 Light" pitchFamily="34" charset="0"/>
              <a:cs typeface="Times New Roman" pitchFamily="18" charset="0"/>
            </a:endParaRPr>
          </a:p>
          <a:p>
            <a:pPr>
              <a:lnSpc>
                <a:spcPct val="114000"/>
              </a:lnSpc>
            </a:pPr>
            <a:r>
              <a:rPr lang="en-US" sz="1600" b="1" dirty="0" smtClean="0">
                <a:latin typeface="Avenir LT Std 35 Light" pitchFamily="34" charset="0"/>
              </a:rPr>
              <a:t>What </a:t>
            </a:r>
            <a:r>
              <a:rPr lang="en-US" sz="1600" b="1" dirty="0">
                <a:latin typeface="Avenir LT Std 35 Light" pitchFamily="34" charset="0"/>
              </a:rPr>
              <a:t>are the penalties for a high Cohort Default Rate? </a:t>
            </a:r>
            <a:endParaRPr lang="en-US" sz="1600" dirty="0">
              <a:latin typeface="Avenir LT Std 35 Light" pitchFamily="34" charset="0"/>
            </a:endParaRPr>
          </a:p>
          <a:p>
            <a:pPr marL="285750" indent="-285750">
              <a:lnSpc>
                <a:spcPct val="114000"/>
              </a:lnSpc>
              <a:buFont typeface="Arial" pitchFamily="34" charset="0"/>
              <a:buChar char="•"/>
            </a:pPr>
            <a:r>
              <a:rPr lang="en-US" sz="1600" dirty="0">
                <a:latin typeface="Avenir LT Std 35 Light" pitchFamily="34" charset="0"/>
              </a:rPr>
              <a:t>If a school’s Cohort Default Rate is 25% or higher, the school’s Federal Capital Contribution (or FCC) will be reduced to zero. Beginning with the 2000-2001 Award Year, a school with a Cohort Default Rate of 50% or more for the three most recent years is ineligible to participate in the Federal Perkins Loan Program and must liquidate its loan portfolio. </a:t>
            </a:r>
          </a:p>
          <a:p>
            <a:pPr marL="285750" indent="-285750">
              <a:lnSpc>
                <a:spcPct val="114000"/>
              </a:lnSpc>
              <a:buFont typeface="Arial" pitchFamily="34" charset="0"/>
              <a:buChar char="•"/>
            </a:pPr>
            <a:endParaRPr lang="en-US" sz="1600" b="1" i="1" dirty="0" smtClean="0">
              <a:latin typeface="Avenir LT Std 35 Light" pitchFamily="34" charset="0"/>
            </a:endParaRPr>
          </a:p>
          <a:p>
            <a:pPr marL="285750" indent="-285750">
              <a:lnSpc>
                <a:spcPct val="114000"/>
              </a:lnSpc>
              <a:buFont typeface="Arial" pitchFamily="34" charset="0"/>
              <a:buChar char="•"/>
            </a:pPr>
            <a:r>
              <a:rPr lang="en-US" sz="1600" b="1" i="1" dirty="0" smtClean="0">
                <a:latin typeface="Avenir LT Std 35 Light" pitchFamily="34" charset="0"/>
              </a:rPr>
              <a:t>Important</a:t>
            </a:r>
            <a:r>
              <a:rPr lang="en-US" sz="1600" b="1" i="1" dirty="0">
                <a:latin typeface="Avenir LT Std 35 Light" pitchFamily="34" charset="0"/>
              </a:rPr>
              <a:t>: Based upon our country’s economy and ongoing federal deficit, there has been no FCC for many years, so the threat of a school losing its FCC with a CDR over 25% is no longer valid - unless the FCC is restored in the future. </a:t>
            </a:r>
            <a:endParaRPr lang="en-US" sz="1600" dirty="0">
              <a:latin typeface="Avenir LT Std 35 Light" pitchFamily="34" charset="0"/>
            </a:endParaRPr>
          </a:p>
        </p:txBody>
      </p:sp>
      <p:sp>
        <p:nvSpPr>
          <p:cNvPr id="12"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9957250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Cohort Default Rates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1066800"/>
            <a:ext cx="8379526" cy="4302524"/>
          </a:xfrm>
          <a:prstGeom prst="rect">
            <a:avLst/>
          </a:prstGeom>
          <a:noFill/>
          <a:ln w="12700" cap="sq">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4000"/>
              </a:lnSpc>
            </a:pPr>
            <a:r>
              <a:rPr lang="en-US" b="1" i="1" dirty="0">
                <a:solidFill>
                  <a:srgbClr val="A51140"/>
                </a:solidFill>
                <a:latin typeface="Avenir LT Std 35 Light" pitchFamily="34" charset="0"/>
                <a:cs typeface="Times New Roman" pitchFamily="18" charset="0"/>
              </a:rPr>
              <a:t>Defining and Calculating Cohort Default </a:t>
            </a:r>
            <a:r>
              <a:rPr lang="en-US" b="1" i="1" dirty="0" smtClean="0">
                <a:solidFill>
                  <a:srgbClr val="A51140"/>
                </a:solidFill>
                <a:latin typeface="Avenir LT Std 35 Light" pitchFamily="34" charset="0"/>
                <a:cs typeface="Times New Roman" pitchFamily="18" charset="0"/>
              </a:rPr>
              <a:t>Rates | 34 </a:t>
            </a:r>
            <a:r>
              <a:rPr lang="en-US" b="1" i="1" dirty="0">
                <a:solidFill>
                  <a:srgbClr val="A51140"/>
                </a:solidFill>
                <a:latin typeface="Avenir LT Std 35 Light" pitchFamily="34" charset="0"/>
                <a:cs typeface="Times New Roman" pitchFamily="18" charset="0"/>
              </a:rPr>
              <a:t>CFR 674.5(b)</a:t>
            </a:r>
          </a:p>
          <a:p>
            <a:pPr>
              <a:lnSpc>
                <a:spcPct val="114000"/>
              </a:lnSpc>
            </a:pPr>
            <a:endParaRPr lang="en-US" dirty="0">
              <a:latin typeface="Avenir LT Std 35 Light" pitchFamily="34" charset="0"/>
              <a:cs typeface="Times New Roman" pitchFamily="18" charset="0"/>
            </a:endParaRPr>
          </a:p>
          <a:p>
            <a:pPr>
              <a:lnSpc>
                <a:spcPct val="114000"/>
              </a:lnSpc>
            </a:pPr>
            <a:r>
              <a:rPr lang="en-US" sz="1600" dirty="0">
                <a:latin typeface="Avenir LT Std 35 Light" pitchFamily="34" charset="0"/>
                <a:cs typeface="Times New Roman" pitchFamily="18" charset="0"/>
              </a:rPr>
              <a:t>According to Federal Regulations, the following loans are </a:t>
            </a:r>
            <a:r>
              <a:rPr lang="en-US" sz="1600" b="1" u="sng" dirty="0">
                <a:latin typeface="Avenir LT Std 35 Light" pitchFamily="34" charset="0"/>
                <a:cs typeface="Times New Roman" pitchFamily="18" charset="0"/>
              </a:rPr>
              <a:t>not</a:t>
            </a:r>
            <a:r>
              <a:rPr lang="en-US" sz="1600" dirty="0">
                <a:latin typeface="Avenir LT Std 35 Light" pitchFamily="34" charset="0"/>
                <a:cs typeface="Times New Roman" pitchFamily="18" charset="0"/>
              </a:rPr>
              <a:t> treated as defaults in calculating a school’s Cohort Default Rate</a:t>
            </a:r>
            <a:r>
              <a:rPr lang="en-US" sz="1600" dirty="0" smtClean="0">
                <a:latin typeface="Avenir LT Std 35 Light" pitchFamily="34" charset="0"/>
                <a:cs typeface="Times New Roman" pitchFamily="18" charset="0"/>
              </a:rPr>
              <a:t>:</a:t>
            </a:r>
          </a:p>
          <a:p>
            <a:pPr>
              <a:lnSpc>
                <a:spcPct val="114000"/>
              </a:lnSpc>
            </a:pPr>
            <a:endParaRPr lang="en-US" sz="1600" dirty="0">
              <a:latin typeface="Avenir LT Std 35 Light" pitchFamily="34" charset="0"/>
              <a:cs typeface="Times New Roman" pitchFamily="18" charset="0"/>
            </a:endParaRP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on which borrowers have made six consecutive monthly payments;</a:t>
            </a: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on which borrowers have “voluntarily” made all payments currently due;</a:t>
            </a: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that borrowers have repaid in full;</a:t>
            </a: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for which borrowers have received deferments or forbearance based on conditions that began prior to loans becoming 240/270 days past due;</a:t>
            </a: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that have been rehabilitated;</a:t>
            </a: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repaid in full under a compromise repayment agreement in accordance with 674.33(e);</a:t>
            </a: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that have been discharged due to death or permanent disability, bankruptcy, or a school closing; and</a:t>
            </a:r>
          </a:p>
          <a:p>
            <a:pPr marL="285750" indent="-285750">
              <a:lnSpc>
                <a:spcPct val="114000"/>
              </a:lnSpc>
              <a:buFont typeface="Arial" pitchFamily="34" charset="0"/>
              <a:buChar char="•"/>
            </a:pPr>
            <a:r>
              <a:rPr lang="en-US" sz="1400" dirty="0" smtClean="0">
                <a:latin typeface="Avenir LT Std 35 Light" pitchFamily="34" charset="0"/>
                <a:cs typeface="Times New Roman" pitchFamily="18" charset="0"/>
              </a:rPr>
              <a:t>Loans </a:t>
            </a:r>
            <a:r>
              <a:rPr lang="en-US" sz="1400" dirty="0">
                <a:latin typeface="Avenir LT Std 35 Light" pitchFamily="34" charset="0"/>
                <a:cs typeface="Times New Roman" pitchFamily="18" charset="0"/>
              </a:rPr>
              <a:t>that have been assigned to the Department for determination of eligibility for total and permanent disability discharge.</a:t>
            </a:r>
            <a:endParaRPr lang="en-US" sz="1100" dirty="0">
              <a:latin typeface="Avenir LT Std 35 Light" pitchFamily="34" charset="0"/>
              <a:cs typeface="Times New Roman" pitchFamily="18"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39</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674917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Making a Perkins Loan</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459488" y="1089546"/>
            <a:ext cx="7770111" cy="4493538"/>
          </a:xfrm>
          <a:prstGeom prst="rect">
            <a:avLst/>
          </a:prstGeom>
        </p:spPr>
        <p:txBody>
          <a:bodyPr wrap="square">
            <a:spAutoFit/>
          </a:bodyPr>
          <a:lstStyle/>
          <a:p>
            <a:pPr marL="285750" indent="-285750">
              <a:lnSpc>
                <a:spcPct val="113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3000"/>
              </a:lnSpc>
              <a:buFont typeface="Arial" pitchFamily="34" charset="0"/>
              <a:buChar char="•"/>
            </a:pPr>
            <a:endParaRPr lang="en-US" sz="800" dirty="0" smtClean="0">
              <a:solidFill>
                <a:schemeClr val="tx1">
                  <a:lumMod val="75000"/>
                  <a:lumOff val="25000"/>
                </a:schemeClr>
              </a:solidFill>
              <a:latin typeface="Avenir LT Std 35 Light" pitchFamily="34" charset="0"/>
            </a:endParaRPr>
          </a:p>
          <a:p>
            <a:pPr marL="285750" indent="-285750">
              <a:lnSpc>
                <a:spcPct val="113000"/>
              </a:lnSpc>
              <a:buFont typeface="Arial" pitchFamily="34" charset="0"/>
              <a:buChar char="•"/>
            </a:pPr>
            <a:r>
              <a:rPr lang="en-US" sz="1600" dirty="0" smtClean="0">
                <a:solidFill>
                  <a:schemeClr val="tx1">
                    <a:lumMod val="75000"/>
                    <a:lumOff val="25000"/>
                  </a:schemeClr>
                </a:solidFill>
                <a:latin typeface="Avenir LT Std 35 Light" pitchFamily="34" charset="0"/>
              </a:rPr>
              <a:t>School must participate in the Federal Perkins Loan Program </a:t>
            </a:r>
          </a:p>
          <a:p>
            <a:pPr>
              <a:lnSpc>
                <a:spcPct val="113000"/>
              </a:lnSpc>
            </a:pPr>
            <a:endParaRPr lang="en-US" sz="1600" dirty="0" smtClean="0">
              <a:solidFill>
                <a:schemeClr val="tx1">
                  <a:lumMod val="75000"/>
                  <a:lumOff val="25000"/>
                </a:schemeClr>
              </a:solidFill>
              <a:latin typeface="Avenir LT Std 35 Light" pitchFamily="34" charset="0"/>
            </a:endParaRPr>
          </a:p>
          <a:p>
            <a:pPr marL="285750" indent="-285750">
              <a:lnSpc>
                <a:spcPct val="113000"/>
              </a:lnSpc>
              <a:buFont typeface="Arial" pitchFamily="34" charset="0"/>
              <a:buChar char="•"/>
            </a:pPr>
            <a:r>
              <a:rPr lang="en-US" sz="1600" dirty="0" smtClean="0">
                <a:solidFill>
                  <a:schemeClr val="tx1">
                    <a:lumMod val="75000"/>
                    <a:lumOff val="25000"/>
                  </a:schemeClr>
                </a:solidFill>
                <a:latin typeface="Avenir LT Std 35 Light" pitchFamily="34" charset="0"/>
              </a:rPr>
              <a:t>Student must demonstrate financial need</a:t>
            </a:r>
          </a:p>
          <a:p>
            <a:pPr marL="285750" indent="-285750">
              <a:lnSpc>
                <a:spcPct val="113000"/>
              </a:lnSpc>
            </a:pPr>
            <a:endParaRPr lang="en-US" sz="1600" dirty="0" smtClean="0">
              <a:solidFill>
                <a:schemeClr val="tx1">
                  <a:lumMod val="75000"/>
                  <a:lumOff val="25000"/>
                </a:schemeClr>
              </a:solidFill>
              <a:latin typeface="Avenir LT Std 35 Light" pitchFamily="34" charset="0"/>
            </a:endParaRPr>
          </a:p>
          <a:p>
            <a:pPr marL="285750" indent="-285750">
              <a:lnSpc>
                <a:spcPct val="113000"/>
              </a:lnSpc>
              <a:buFont typeface="Arial" pitchFamily="34" charset="0"/>
              <a:buChar char="•"/>
            </a:pPr>
            <a:r>
              <a:rPr lang="en-US" sz="1600" dirty="0" smtClean="0">
                <a:solidFill>
                  <a:schemeClr val="tx1">
                    <a:lumMod val="75000"/>
                    <a:lumOff val="25000"/>
                  </a:schemeClr>
                </a:solidFill>
                <a:latin typeface="Avenir LT Std 35 Light" pitchFamily="34" charset="0"/>
              </a:rPr>
              <a:t>75% of loan recipients had a combined family income less than $60,000 per year </a:t>
            </a:r>
            <a:r>
              <a:rPr lang="en-US" sz="1600" baseline="30000" dirty="0" smtClean="0">
                <a:solidFill>
                  <a:schemeClr val="tx1">
                    <a:lumMod val="75000"/>
                    <a:lumOff val="25000"/>
                  </a:schemeClr>
                </a:solidFill>
                <a:latin typeface="Avenir LT Std 35 Light" pitchFamily="34" charset="0"/>
              </a:rPr>
              <a:t>1</a:t>
            </a:r>
            <a:endParaRPr lang="en-US" sz="1600" dirty="0" smtClean="0">
              <a:solidFill>
                <a:schemeClr val="tx1">
                  <a:lumMod val="75000"/>
                  <a:lumOff val="25000"/>
                </a:schemeClr>
              </a:solidFill>
              <a:latin typeface="Avenir LT Std 35 Light" pitchFamily="34" charset="0"/>
            </a:endParaRPr>
          </a:p>
          <a:p>
            <a:pPr marL="285750" indent="-285750">
              <a:lnSpc>
                <a:spcPct val="113000"/>
              </a:lnSpc>
              <a:buFont typeface="Arial" pitchFamily="34" charset="0"/>
              <a:buChar char="•"/>
            </a:pPr>
            <a:r>
              <a:rPr lang="en-US" sz="1600" dirty="0" smtClean="0">
                <a:solidFill>
                  <a:schemeClr val="tx1">
                    <a:lumMod val="75000"/>
                    <a:lumOff val="25000"/>
                  </a:schemeClr>
                </a:solidFill>
                <a:latin typeface="Avenir LT Std 35 Light" pitchFamily="34" charset="0"/>
              </a:rPr>
              <a:t>Student must be enrolled at least half-time and must maintain good grades</a:t>
            </a:r>
          </a:p>
          <a:p>
            <a:pPr marL="285750" indent="-285750">
              <a:lnSpc>
                <a:spcPct val="114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Eligible undergraduate students can receive up to </a:t>
            </a:r>
            <a:r>
              <a:rPr lang="en-US" sz="1600" b="1" dirty="0" smtClean="0">
                <a:solidFill>
                  <a:schemeClr val="tx1">
                    <a:lumMod val="75000"/>
                    <a:lumOff val="25000"/>
                  </a:schemeClr>
                </a:solidFill>
                <a:latin typeface="Avenir LT Std 35 Light" pitchFamily="34" charset="0"/>
              </a:rPr>
              <a:t>$5,500 </a:t>
            </a:r>
            <a:r>
              <a:rPr lang="en-US" sz="1600" dirty="0" smtClean="0">
                <a:solidFill>
                  <a:schemeClr val="tx1">
                    <a:lumMod val="75000"/>
                    <a:lumOff val="25000"/>
                  </a:schemeClr>
                </a:solidFill>
                <a:latin typeface="Avenir LT Std 35 Light" pitchFamily="34" charset="0"/>
              </a:rPr>
              <a:t>per year </a:t>
            </a:r>
            <a:r>
              <a:rPr lang="en-US" sz="1600" b="1" dirty="0" smtClean="0">
                <a:solidFill>
                  <a:schemeClr val="tx1">
                    <a:lumMod val="75000"/>
                    <a:lumOff val="25000"/>
                  </a:schemeClr>
                </a:solidFill>
                <a:latin typeface="Avenir LT Std 35 Light" pitchFamily="34" charset="0"/>
              </a:rPr>
              <a:t>($27,500 total</a:t>
            </a:r>
            <a:r>
              <a:rPr lang="en-US" sz="1600" dirty="0" smtClean="0">
                <a:solidFill>
                  <a:schemeClr val="tx1">
                    <a:lumMod val="75000"/>
                    <a:lumOff val="25000"/>
                  </a:schemeClr>
                </a:solidFill>
                <a:latin typeface="Avenir LT Std 35 Light" pitchFamily="34" charset="0"/>
              </a:rPr>
              <a:t>)</a:t>
            </a:r>
          </a:p>
          <a:p>
            <a:pPr marL="285750" indent="-285750">
              <a:lnSpc>
                <a:spcPct val="114000"/>
              </a:lnSpc>
              <a:buFont typeface="Arial" pitchFamily="34" charset="0"/>
              <a:buChar char="•"/>
            </a:pPr>
            <a:endParaRPr lang="en-US" sz="12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Graduate students can receive up to </a:t>
            </a:r>
            <a:r>
              <a:rPr lang="en-US" sz="1600" b="1" dirty="0" smtClean="0">
                <a:solidFill>
                  <a:schemeClr val="tx1">
                    <a:lumMod val="75000"/>
                    <a:lumOff val="25000"/>
                  </a:schemeClr>
                </a:solidFill>
                <a:latin typeface="Avenir LT Std 35 Light" pitchFamily="34" charset="0"/>
              </a:rPr>
              <a:t>$8,000 </a:t>
            </a:r>
            <a:r>
              <a:rPr lang="en-US" sz="1600" dirty="0" smtClean="0">
                <a:solidFill>
                  <a:schemeClr val="tx1">
                    <a:lumMod val="75000"/>
                    <a:lumOff val="25000"/>
                  </a:schemeClr>
                </a:solidFill>
                <a:latin typeface="Avenir LT Std 35 Light" pitchFamily="34" charset="0"/>
              </a:rPr>
              <a:t>per year </a:t>
            </a:r>
            <a:r>
              <a:rPr lang="en-US" sz="1600" b="1" dirty="0" smtClean="0">
                <a:solidFill>
                  <a:schemeClr val="tx1">
                    <a:lumMod val="75000"/>
                    <a:lumOff val="25000"/>
                  </a:schemeClr>
                </a:solidFill>
                <a:latin typeface="Avenir LT Std 35 Light" pitchFamily="34" charset="0"/>
              </a:rPr>
              <a:t>($60,000 total</a:t>
            </a:r>
            <a:r>
              <a:rPr lang="en-US" sz="1600" dirty="0" smtClean="0">
                <a:solidFill>
                  <a:schemeClr val="tx1">
                    <a:lumMod val="75000"/>
                    <a:lumOff val="25000"/>
                  </a:schemeClr>
                </a:solidFill>
                <a:latin typeface="Avenir LT Std 35 Light" pitchFamily="34" charset="0"/>
              </a:rPr>
              <a:t>)</a:t>
            </a:r>
          </a:p>
          <a:p>
            <a:pPr marL="285750" indent="-285750">
              <a:lnSpc>
                <a:spcPct val="114000"/>
              </a:lnSpc>
              <a:buFont typeface="Arial" pitchFamily="34" charset="0"/>
              <a:buChar char="•"/>
            </a:pPr>
            <a:endParaRPr lang="en-US" sz="1200" dirty="0" smtClean="0">
              <a:solidFill>
                <a:schemeClr val="tx1">
                  <a:lumMod val="75000"/>
                  <a:lumOff val="25000"/>
                </a:schemeClr>
              </a:solidFill>
              <a:latin typeface="Avenir LT Std 35 Light" pitchFamily="34" charset="0"/>
            </a:endParaRPr>
          </a:p>
          <a:p>
            <a:pPr>
              <a:lnSpc>
                <a:spcPct val="150000"/>
              </a:lnSpc>
            </a:pPr>
            <a:endParaRPr lang="en-US" sz="1400" baseline="30000" dirty="0" smtClean="0">
              <a:solidFill>
                <a:schemeClr val="tx1">
                  <a:lumMod val="75000"/>
                  <a:lumOff val="25000"/>
                </a:schemeClr>
              </a:solidFill>
              <a:latin typeface="Avenir LT Std 35 Light" pitchFamily="34" charset="0"/>
            </a:endParaRPr>
          </a:p>
          <a:p>
            <a:pPr>
              <a:lnSpc>
                <a:spcPct val="150000"/>
              </a:lnSpc>
            </a:pPr>
            <a:r>
              <a:rPr lang="en-US" sz="1200" baseline="30000" dirty="0" smtClean="0">
                <a:solidFill>
                  <a:schemeClr val="tx1">
                    <a:lumMod val="75000"/>
                    <a:lumOff val="25000"/>
                  </a:schemeClr>
                </a:solidFill>
                <a:latin typeface="Avenir LT Std 65 Medium" pitchFamily="34" charset="0"/>
              </a:rPr>
              <a:t>1 </a:t>
            </a:r>
            <a:r>
              <a:rPr lang="en-US" sz="1200" dirty="0" smtClean="0">
                <a:solidFill>
                  <a:schemeClr val="tx1">
                    <a:lumMod val="75000"/>
                    <a:lumOff val="25000"/>
                  </a:schemeClr>
                </a:solidFill>
                <a:latin typeface="Avenir LT Std 65 Medium" pitchFamily="34" charset="0"/>
              </a:rPr>
              <a:t>According to Student Aid Alliance</a:t>
            </a:r>
            <a:endParaRPr lang="en-US" dirty="0">
              <a:solidFill>
                <a:schemeClr val="tx1">
                  <a:lumMod val="75000"/>
                  <a:lumOff val="25000"/>
                </a:schemeClr>
              </a:solidFill>
              <a:latin typeface="Avenir LT Std 65 Medium" pitchFamily="34"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5144598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Perkins Loan Assignment</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307274" y="914400"/>
            <a:ext cx="8379526" cy="465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4000"/>
              </a:lnSpc>
            </a:pPr>
            <a:r>
              <a:rPr lang="en-US" b="1" i="1" dirty="0">
                <a:solidFill>
                  <a:srgbClr val="A51140"/>
                </a:solidFill>
                <a:latin typeface="Avenir LT Std 35 Light" pitchFamily="34" charset="0"/>
                <a:cs typeface="Times New Roman" pitchFamily="18" charset="0"/>
              </a:rPr>
              <a:t>Perkins Loan </a:t>
            </a:r>
            <a:r>
              <a:rPr lang="en-US" b="1" i="1" dirty="0" smtClean="0">
                <a:solidFill>
                  <a:srgbClr val="A51140"/>
                </a:solidFill>
                <a:latin typeface="Avenir LT Std 35 Light" pitchFamily="34" charset="0"/>
                <a:cs typeface="Times New Roman" pitchFamily="18" charset="0"/>
              </a:rPr>
              <a:t>Assignment | 34 </a:t>
            </a:r>
            <a:r>
              <a:rPr lang="en-US" b="1" i="1" dirty="0">
                <a:solidFill>
                  <a:srgbClr val="A51140"/>
                </a:solidFill>
                <a:latin typeface="Avenir LT Std 35 Light" pitchFamily="34" charset="0"/>
                <a:cs typeface="Times New Roman" pitchFamily="18" charset="0"/>
              </a:rPr>
              <a:t>CFR 674.50</a:t>
            </a:r>
          </a:p>
          <a:p>
            <a:pPr algn="ctr">
              <a:lnSpc>
                <a:spcPct val="114000"/>
              </a:lnSpc>
            </a:pPr>
            <a:r>
              <a:rPr lang="en-US" b="1" i="1" dirty="0">
                <a:solidFill>
                  <a:srgbClr val="A51140"/>
                </a:solidFill>
                <a:latin typeface="Avenir LT Std 35 Light" pitchFamily="34" charset="0"/>
                <a:cs typeface="Times New Roman" pitchFamily="18" charset="0"/>
              </a:rPr>
              <a:t>Dear Colleague Letter CB-02-05</a:t>
            </a:r>
          </a:p>
          <a:p>
            <a:pPr>
              <a:lnSpc>
                <a:spcPct val="114000"/>
              </a:lnSpc>
            </a:pPr>
            <a:endParaRPr lang="en-US" b="1" dirty="0">
              <a:latin typeface="Avenir LT Std 35 Light" pitchFamily="34" charset="0"/>
              <a:cs typeface="Times New Roman" pitchFamily="18" charset="0"/>
            </a:endParaRPr>
          </a:p>
          <a:p>
            <a:pPr algn="l">
              <a:lnSpc>
                <a:spcPct val="114000"/>
              </a:lnSpc>
            </a:pPr>
            <a:r>
              <a:rPr lang="en-US" sz="1400" dirty="0">
                <a:latin typeface="Avenir LT Std 35 Light" pitchFamily="34" charset="0"/>
                <a:cs typeface="Times New Roman" pitchFamily="18" charset="0"/>
              </a:rPr>
              <a:t>You </a:t>
            </a:r>
            <a:r>
              <a:rPr lang="en-US" sz="1400" b="1" dirty="0">
                <a:latin typeface="Avenir LT Std 35 Light" pitchFamily="34" charset="0"/>
                <a:cs typeface="Times New Roman" pitchFamily="18" charset="0"/>
              </a:rPr>
              <a:t>may assign </a:t>
            </a:r>
            <a:r>
              <a:rPr lang="en-US" sz="1400" dirty="0">
                <a:latin typeface="Avenir LT Std 35 Light" pitchFamily="34" charset="0"/>
                <a:cs typeface="Times New Roman" pitchFamily="18" charset="0"/>
              </a:rPr>
              <a:t>a defaulted Perkins Loan or NDSL to FSA Collections if:</a:t>
            </a:r>
          </a:p>
          <a:p>
            <a:pPr marL="682625" lvl="1" indent="-225425" algn="l">
              <a:lnSpc>
                <a:spcPct val="114000"/>
              </a:lnSpc>
              <a:buFontTx/>
              <a:buChar char="•"/>
            </a:pPr>
            <a:r>
              <a:rPr lang="en-US" sz="1400" dirty="0" smtClean="0">
                <a:latin typeface="Avenir LT Std 35 Light" pitchFamily="34" charset="0"/>
                <a:cs typeface="Times New Roman" pitchFamily="18" charset="0"/>
              </a:rPr>
              <a:t>The </a:t>
            </a:r>
            <a:r>
              <a:rPr lang="en-US" sz="1400" dirty="0">
                <a:latin typeface="Avenir LT Std 35 Light" pitchFamily="34" charset="0"/>
                <a:cs typeface="Times New Roman" pitchFamily="18" charset="0"/>
              </a:rPr>
              <a:t>school has not been able to collect despite having followed due </a:t>
            </a:r>
            <a:r>
              <a:rPr lang="en-US" sz="1400" dirty="0" smtClean="0">
                <a:latin typeface="Avenir LT Std 35 Light" pitchFamily="34" charset="0"/>
                <a:cs typeface="Times New Roman" pitchFamily="18" charset="0"/>
              </a:rPr>
              <a:t>diligence procedures.</a:t>
            </a:r>
            <a:endParaRPr lang="en-US" sz="1400" dirty="0">
              <a:latin typeface="Avenir LT Std 35 Light" pitchFamily="34" charset="0"/>
              <a:cs typeface="Times New Roman" pitchFamily="18" charset="0"/>
            </a:endParaRPr>
          </a:p>
          <a:p>
            <a:pPr marL="682625" lvl="1" indent="-225425" algn="l">
              <a:lnSpc>
                <a:spcPct val="114000"/>
              </a:lnSpc>
              <a:buFontTx/>
              <a:buChar char="•"/>
            </a:pPr>
            <a:r>
              <a:rPr lang="en-US" sz="1400" dirty="0" smtClean="0">
                <a:latin typeface="Avenir LT Std 35 Light" pitchFamily="34" charset="0"/>
                <a:cs typeface="Times New Roman" pitchFamily="18" charset="0"/>
              </a:rPr>
              <a:t>The </a:t>
            </a:r>
            <a:r>
              <a:rPr lang="en-US" sz="1400" dirty="0">
                <a:latin typeface="Avenir LT Std 35 Light" pitchFamily="34" charset="0"/>
                <a:cs typeface="Times New Roman" pitchFamily="18" charset="0"/>
              </a:rPr>
              <a:t>total amount of the borrower’s account to be assigned, including </a:t>
            </a:r>
            <a:r>
              <a:rPr lang="en-US" sz="1400" dirty="0" smtClean="0">
                <a:latin typeface="Avenir LT Std 35 Light" pitchFamily="34" charset="0"/>
                <a:cs typeface="Times New Roman" pitchFamily="18" charset="0"/>
              </a:rPr>
              <a:t>outstanding </a:t>
            </a:r>
            <a:r>
              <a:rPr lang="en-US" sz="1400" dirty="0">
                <a:latin typeface="Avenir LT Std 35 Light" pitchFamily="34" charset="0"/>
                <a:cs typeface="Times New Roman" pitchFamily="18" charset="0"/>
              </a:rPr>
              <a:t>principal, accrued interest, collection costs, and late </a:t>
            </a:r>
            <a:r>
              <a:rPr lang="en-US" sz="1400" dirty="0" smtClean="0">
                <a:latin typeface="Avenir LT Std 35 Light" pitchFamily="34" charset="0"/>
                <a:cs typeface="Times New Roman" pitchFamily="18" charset="0"/>
              </a:rPr>
              <a:t>charges</a:t>
            </a:r>
            <a:r>
              <a:rPr lang="en-US" sz="1400" dirty="0">
                <a:latin typeface="Avenir LT Std 35 Light" pitchFamily="34" charset="0"/>
                <a:cs typeface="Times New Roman" pitchFamily="18" charset="0"/>
              </a:rPr>
              <a:t>, is $25 or </a:t>
            </a:r>
            <a:r>
              <a:rPr lang="en-US" sz="1400" dirty="0" smtClean="0">
                <a:latin typeface="Avenir LT Std 35 Light" pitchFamily="34" charset="0"/>
                <a:cs typeface="Times New Roman" pitchFamily="18" charset="0"/>
              </a:rPr>
              <a:t>more.</a:t>
            </a:r>
          </a:p>
          <a:p>
            <a:pPr marL="682625" lvl="1" indent="-225425" algn="l">
              <a:lnSpc>
                <a:spcPct val="114000"/>
              </a:lnSpc>
              <a:buFontTx/>
              <a:buChar char="•"/>
            </a:pPr>
            <a:r>
              <a:rPr lang="en-US" sz="1400" dirty="0" smtClean="0">
                <a:latin typeface="Avenir LT Std 35 Light" pitchFamily="34" charset="0"/>
                <a:cs typeface="Times New Roman" pitchFamily="18" charset="0"/>
              </a:rPr>
              <a:t>The </a:t>
            </a:r>
            <a:r>
              <a:rPr lang="en-US" sz="1400" dirty="0">
                <a:latin typeface="Avenir LT Std 35 Light" pitchFamily="34" charset="0"/>
                <a:cs typeface="Times New Roman" pitchFamily="18" charset="0"/>
              </a:rPr>
              <a:t>loan has been accelerated</a:t>
            </a:r>
            <a:r>
              <a:rPr lang="en-US" sz="1400" dirty="0" smtClean="0">
                <a:latin typeface="Avenir LT Std 35 Light" pitchFamily="34" charset="0"/>
                <a:cs typeface="Times New Roman" pitchFamily="18" charset="0"/>
              </a:rPr>
              <a:t>.</a:t>
            </a:r>
          </a:p>
          <a:p>
            <a:pPr lvl="1" algn="l">
              <a:lnSpc>
                <a:spcPct val="114000"/>
              </a:lnSpc>
              <a:buFontTx/>
              <a:buChar char="•"/>
            </a:pPr>
            <a:endParaRPr lang="en-US" sz="1200" dirty="0">
              <a:latin typeface="Avenir LT Std 35 Light" pitchFamily="34" charset="0"/>
              <a:cs typeface="Times New Roman" pitchFamily="18" charset="0"/>
            </a:endParaRPr>
          </a:p>
          <a:p>
            <a:pPr>
              <a:lnSpc>
                <a:spcPct val="114000"/>
              </a:lnSpc>
            </a:pPr>
            <a:r>
              <a:rPr lang="en-US" sz="1400" dirty="0">
                <a:latin typeface="Avenir LT Std 35 Light" pitchFamily="34" charset="0"/>
                <a:cs typeface="Times New Roman" pitchFamily="18" charset="0"/>
              </a:rPr>
              <a:t>You </a:t>
            </a:r>
            <a:r>
              <a:rPr lang="en-US" sz="1400" b="1" dirty="0">
                <a:latin typeface="Avenir LT Std 35 Light" pitchFamily="34" charset="0"/>
                <a:cs typeface="Times New Roman" pitchFamily="18" charset="0"/>
              </a:rPr>
              <a:t>may not assign</a:t>
            </a:r>
            <a:r>
              <a:rPr lang="en-US" sz="1400" dirty="0">
                <a:latin typeface="Avenir LT Std 35 Light" pitchFamily="34" charset="0"/>
                <a:cs typeface="Times New Roman" pitchFamily="18" charset="0"/>
              </a:rPr>
              <a:t> a loan to FSA Collections if:</a:t>
            </a:r>
          </a:p>
          <a:p>
            <a:pPr marL="682625" lvl="1" indent="-225425">
              <a:lnSpc>
                <a:spcPct val="114000"/>
              </a:lnSpc>
              <a:buFontTx/>
              <a:buChar char="•"/>
            </a:pPr>
            <a:r>
              <a:rPr lang="en-US" sz="1400" dirty="0" smtClean="0">
                <a:latin typeface="Avenir LT Std 35 Light" pitchFamily="34" charset="0"/>
                <a:cs typeface="Times New Roman" pitchFamily="18" charset="0"/>
              </a:rPr>
              <a:t>The </a:t>
            </a:r>
            <a:r>
              <a:rPr lang="en-US" sz="1400" dirty="0">
                <a:latin typeface="Avenir LT Std 35 Light" pitchFamily="34" charset="0"/>
                <a:cs typeface="Times New Roman" pitchFamily="18" charset="0"/>
              </a:rPr>
              <a:t>borrower has received a discharge in bankruptcy—unless the </a:t>
            </a:r>
            <a:r>
              <a:rPr lang="en-US" sz="1400" dirty="0" smtClean="0">
                <a:latin typeface="Avenir LT Std 35 Light" pitchFamily="34" charset="0"/>
                <a:cs typeface="Times New Roman" pitchFamily="18" charset="0"/>
              </a:rPr>
              <a:t>bankruptcy court </a:t>
            </a:r>
            <a:r>
              <a:rPr lang="en-US" sz="1400" dirty="0">
                <a:latin typeface="Avenir LT Std 35 Light" pitchFamily="34" charset="0"/>
                <a:cs typeface="Times New Roman" pitchFamily="18" charset="0"/>
              </a:rPr>
              <a:t>has determined that the student loan obligation is </a:t>
            </a:r>
            <a:r>
              <a:rPr lang="en-US" sz="1400" dirty="0" smtClean="0">
                <a:latin typeface="Avenir LT Std 35 Light" pitchFamily="34" charset="0"/>
                <a:cs typeface="Times New Roman" pitchFamily="18" charset="0"/>
              </a:rPr>
              <a:t>non-dischargeable </a:t>
            </a:r>
            <a:r>
              <a:rPr lang="en-US" sz="1400" dirty="0">
                <a:latin typeface="Avenir LT Std 35 Light" pitchFamily="34" charset="0"/>
                <a:cs typeface="Times New Roman" pitchFamily="18" charset="0"/>
              </a:rPr>
              <a:t>and </a:t>
            </a:r>
            <a:r>
              <a:rPr lang="en-US" sz="1400" dirty="0" smtClean="0">
                <a:latin typeface="Avenir LT Std 35 Light" pitchFamily="34" charset="0"/>
                <a:cs typeface="Times New Roman" pitchFamily="18" charset="0"/>
              </a:rPr>
              <a:t>has </a:t>
            </a:r>
            <a:r>
              <a:rPr lang="en-US" sz="1400" dirty="0">
                <a:latin typeface="Avenir LT Std 35 Light" pitchFamily="34" charset="0"/>
                <a:cs typeface="Times New Roman" pitchFamily="18" charset="0"/>
              </a:rPr>
              <a:t>entered a judgment against the borrower or unless a court of competent </a:t>
            </a:r>
            <a:r>
              <a:rPr lang="en-US" sz="1400" dirty="0" smtClean="0">
                <a:latin typeface="Avenir LT Std 35 Light" pitchFamily="34" charset="0"/>
                <a:cs typeface="Times New Roman" pitchFamily="18" charset="0"/>
              </a:rPr>
              <a:t>jurisdiction </a:t>
            </a:r>
            <a:r>
              <a:rPr lang="en-US" sz="1400" dirty="0">
                <a:latin typeface="Avenir LT Std 35 Light" pitchFamily="34" charset="0"/>
                <a:cs typeface="Times New Roman" pitchFamily="18" charset="0"/>
              </a:rPr>
              <a:t>has entered judgment against the borrower on the loan after </a:t>
            </a:r>
            <a:r>
              <a:rPr lang="en-US" sz="1400" dirty="0" smtClean="0">
                <a:latin typeface="Avenir LT Std 35 Light" pitchFamily="34" charset="0"/>
                <a:cs typeface="Times New Roman" pitchFamily="18" charset="0"/>
              </a:rPr>
              <a:t>the  entry </a:t>
            </a:r>
            <a:r>
              <a:rPr lang="en-US" sz="1400" dirty="0">
                <a:latin typeface="Avenir LT Std 35 Light" pitchFamily="34" charset="0"/>
                <a:cs typeface="Times New Roman" pitchFamily="18" charset="0"/>
              </a:rPr>
              <a:t>of the discharge </a:t>
            </a:r>
            <a:r>
              <a:rPr lang="en-US" sz="1400" dirty="0" smtClean="0">
                <a:latin typeface="Avenir LT Std 35 Light" pitchFamily="34" charset="0"/>
                <a:cs typeface="Times New Roman" pitchFamily="18" charset="0"/>
              </a:rPr>
              <a:t>order.</a:t>
            </a:r>
            <a:endParaRPr lang="en-US" sz="1400" dirty="0">
              <a:latin typeface="Avenir LT Std 35 Light" pitchFamily="34" charset="0"/>
              <a:cs typeface="Times New Roman" pitchFamily="18" charset="0"/>
            </a:endParaRPr>
          </a:p>
          <a:p>
            <a:pPr marL="682625" lvl="1" indent="-225425">
              <a:lnSpc>
                <a:spcPct val="114000"/>
              </a:lnSpc>
            </a:pPr>
            <a:endParaRPr lang="en-US" sz="1200" dirty="0">
              <a:latin typeface="Avenir LT Std 35 Light" pitchFamily="34" charset="0"/>
              <a:cs typeface="Times New Roman" pitchFamily="18" charset="0"/>
            </a:endParaRPr>
          </a:p>
          <a:p>
            <a:pPr marL="682625" lvl="1" indent="-225425">
              <a:lnSpc>
                <a:spcPct val="114000"/>
              </a:lnSpc>
              <a:buFontTx/>
              <a:buChar char="•"/>
            </a:pPr>
            <a:r>
              <a:rPr lang="en-US" sz="1400" dirty="0" smtClean="0">
                <a:latin typeface="Avenir LT Std 35 Light" pitchFamily="34" charset="0"/>
                <a:cs typeface="Times New Roman" pitchFamily="18" charset="0"/>
              </a:rPr>
              <a:t>Your </a:t>
            </a:r>
            <a:r>
              <a:rPr lang="en-US" sz="1400" dirty="0">
                <a:latin typeface="Avenir LT Std 35 Light" pitchFamily="34" charset="0"/>
                <a:cs typeface="Times New Roman" pitchFamily="18" charset="0"/>
              </a:rPr>
              <a:t>school has sued the borrower (unless the judgment has </a:t>
            </a:r>
            <a:r>
              <a:rPr lang="en-US" sz="1400" dirty="0" smtClean="0">
                <a:latin typeface="Avenir LT Std 35 Light" pitchFamily="34" charset="0"/>
                <a:cs typeface="Times New Roman" pitchFamily="18" charset="0"/>
              </a:rPr>
              <a:t>been entered </a:t>
            </a:r>
            <a:r>
              <a:rPr lang="en-US" sz="1400" dirty="0">
                <a:latin typeface="Avenir LT Std 35 Light" pitchFamily="34" charset="0"/>
                <a:cs typeface="Times New Roman" pitchFamily="18" charset="0"/>
              </a:rPr>
              <a:t>and assigned to the United States); or the loan has been </a:t>
            </a:r>
            <a:r>
              <a:rPr lang="en-US" sz="1400" dirty="0" smtClean="0">
                <a:latin typeface="Avenir LT Std 35 Light" pitchFamily="34" charset="0"/>
                <a:cs typeface="Times New Roman" pitchFamily="18" charset="0"/>
              </a:rPr>
              <a:t>discharged </a:t>
            </a:r>
            <a:r>
              <a:rPr lang="en-US" sz="1400" dirty="0">
                <a:latin typeface="Avenir LT Std 35 Light" pitchFamily="34" charset="0"/>
                <a:cs typeface="Times New Roman" pitchFamily="18" charset="0"/>
              </a:rPr>
              <a:t>because the borrower has </a:t>
            </a:r>
            <a:r>
              <a:rPr lang="en-US" sz="1400" dirty="0" smtClean="0">
                <a:latin typeface="Avenir LT Std 35 Light" pitchFamily="34" charset="0"/>
                <a:cs typeface="Times New Roman" pitchFamily="18" charset="0"/>
              </a:rPr>
              <a:t>died.</a:t>
            </a:r>
            <a:endParaRPr lang="en-US" sz="1600" dirty="0">
              <a:latin typeface="Avenir LT Std 35 Light" pitchFamily="34" charset="0"/>
              <a:cs typeface="Times New Roman" pitchFamily="18" charset="0"/>
            </a:endParaRPr>
          </a:p>
          <a:p>
            <a:pPr>
              <a:lnSpc>
                <a:spcPct val="114000"/>
              </a:lnSpc>
            </a:pPr>
            <a:endParaRPr lang="en-US" sz="1200" dirty="0">
              <a:latin typeface="Avenir LT Std 35 Light" pitchFamily="34" charset="0"/>
              <a:cs typeface="Times New Roman" pitchFamily="18" charset="0"/>
            </a:endParaRPr>
          </a:p>
        </p:txBody>
      </p:sp>
      <p:sp>
        <p:nvSpPr>
          <p:cNvPr id="14"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40</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6749174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Total and Permanent Disability</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41</a:t>
            </a:fld>
            <a:endParaRPr lang="en-US"/>
          </a:p>
        </p:txBody>
      </p:sp>
      <p:sp>
        <p:nvSpPr>
          <p:cNvPr id="14" name="Rectangle 2"/>
          <p:cNvSpPr>
            <a:spLocks noChangeArrowheads="1"/>
          </p:cNvSpPr>
          <p:nvPr/>
        </p:nvSpPr>
        <p:spPr bwMode="auto">
          <a:xfrm>
            <a:off x="0" y="972337"/>
            <a:ext cx="9138854" cy="79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4000"/>
              </a:lnSpc>
            </a:pPr>
            <a:r>
              <a:rPr lang="en-US" sz="2000" b="1" i="1" dirty="0" smtClean="0">
                <a:solidFill>
                  <a:srgbClr val="A51140"/>
                </a:solidFill>
                <a:latin typeface="Avenir LT Std 35 Light" pitchFamily="34" charset="0"/>
                <a:cs typeface="Times New Roman" pitchFamily="18" charset="0"/>
              </a:rPr>
              <a:t>Loan Holder Notification File Process</a:t>
            </a:r>
          </a:p>
          <a:p>
            <a:pPr>
              <a:lnSpc>
                <a:spcPct val="114000"/>
              </a:lnSpc>
            </a:pPr>
            <a:r>
              <a:rPr lang="en-US" sz="2000" b="1" i="1" dirty="0" smtClean="0">
                <a:solidFill>
                  <a:srgbClr val="A51140"/>
                </a:solidFill>
                <a:latin typeface="Avenir LT Std 35 Light" pitchFamily="34" charset="0"/>
                <a:cs typeface="Times New Roman" pitchFamily="18" charset="0"/>
              </a:rPr>
              <a:t>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2002" y="2216700"/>
            <a:ext cx="2766503" cy="27645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TextBox 3"/>
          <p:cNvSpPr txBox="1"/>
          <p:nvPr/>
        </p:nvSpPr>
        <p:spPr>
          <a:xfrm>
            <a:off x="307274" y="1766401"/>
            <a:ext cx="4564380" cy="3665106"/>
          </a:xfrm>
          <a:prstGeom prst="rect">
            <a:avLst/>
          </a:prstGeom>
          <a:noFill/>
        </p:spPr>
        <p:txBody>
          <a:bodyPr wrap="square" rtlCol="0">
            <a:spAutoFit/>
          </a:bodyPr>
          <a:lstStyle/>
          <a:p>
            <a:pPr marL="285750" indent="-285750">
              <a:lnSpc>
                <a:spcPct val="114000"/>
              </a:lnSpc>
              <a:spcBef>
                <a:spcPts val="1200"/>
              </a:spcBef>
              <a:spcAft>
                <a:spcPts val="1200"/>
              </a:spcAft>
              <a:buFont typeface="Arial" pitchFamily="34" charset="0"/>
              <a:buChar char="•"/>
            </a:pPr>
            <a:r>
              <a:rPr lang="en-US" dirty="0">
                <a:latin typeface="Avenir LT Std 35 Light" pitchFamily="34" charset="0"/>
              </a:rPr>
              <a:t>Begins July 1, 2013.  </a:t>
            </a:r>
          </a:p>
          <a:p>
            <a:pPr marL="285750" indent="-285750">
              <a:lnSpc>
                <a:spcPct val="114000"/>
              </a:lnSpc>
              <a:spcBef>
                <a:spcPts val="1200"/>
              </a:spcBef>
              <a:spcAft>
                <a:spcPts val="1200"/>
              </a:spcAft>
              <a:buFont typeface="Arial" pitchFamily="34" charset="0"/>
              <a:buChar char="•"/>
            </a:pPr>
            <a:r>
              <a:rPr lang="en-US" dirty="0">
                <a:latin typeface="Avenir LT Std 35 Light" pitchFamily="34" charset="0"/>
              </a:rPr>
              <a:t>In 2012, ECSI processed 4 TPD applications for every 10,000 loans.  That is 0.04% of all loans that we are servicing.  </a:t>
            </a:r>
          </a:p>
          <a:p>
            <a:pPr marL="285750" indent="-285750">
              <a:lnSpc>
                <a:spcPct val="114000"/>
              </a:lnSpc>
              <a:spcBef>
                <a:spcPts val="1200"/>
              </a:spcBef>
              <a:spcAft>
                <a:spcPts val="1200"/>
              </a:spcAft>
              <a:buFont typeface="Arial" pitchFamily="34" charset="0"/>
              <a:buChar char="•"/>
            </a:pPr>
            <a:r>
              <a:rPr lang="en-US" dirty="0">
                <a:latin typeface="Avenir LT Std 35 Light" pitchFamily="34" charset="0"/>
              </a:rPr>
              <a:t>While the volume is small, it is </a:t>
            </a:r>
            <a:r>
              <a:rPr lang="en-US" b="1" dirty="0">
                <a:latin typeface="Avenir LT Std 35 Light" pitchFamily="34" charset="0"/>
              </a:rPr>
              <a:t>important</a:t>
            </a:r>
            <a:r>
              <a:rPr lang="en-US" dirty="0">
                <a:latin typeface="Avenir LT Std 35 Light" pitchFamily="34" charset="0"/>
              </a:rPr>
              <a:t> that you register a contact to receive these notifications. </a:t>
            </a:r>
            <a:endParaRPr lang="en-US" dirty="0">
              <a:latin typeface="Avenir LT Std 35 Light" pitchFamily="34" charset="0"/>
              <a:cs typeface="Times New Roman" pitchFamily="18" charset="0"/>
            </a:endParaRPr>
          </a:p>
          <a:p>
            <a:endParaRPr lang="en-US" dirty="0"/>
          </a:p>
        </p:txBody>
      </p:sp>
      <p:sp>
        <p:nvSpPr>
          <p:cNvPr id="15"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7771497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Total and Permanent Disability</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42</a:t>
            </a:fld>
            <a:endParaRPr lang="en-US"/>
          </a:p>
        </p:txBody>
      </p:sp>
      <p:sp>
        <p:nvSpPr>
          <p:cNvPr id="14" name="Rectangle 2"/>
          <p:cNvSpPr>
            <a:spLocks noChangeArrowheads="1"/>
          </p:cNvSpPr>
          <p:nvPr/>
        </p:nvSpPr>
        <p:spPr bwMode="auto">
          <a:xfrm>
            <a:off x="307274" y="762000"/>
            <a:ext cx="8379526" cy="5322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114000"/>
              </a:lnSpc>
              <a:spcBef>
                <a:spcPts val="600"/>
              </a:spcBef>
              <a:spcAft>
                <a:spcPts val="600"/>
              </a:spcAft>
            </a:pPr>
            <a:r>
              <a:rPr lang="en-US" b="1" i="1" dirty="0" smtClean="0">
                <a:latin typeface="Avenir LT Std 35 Light" pitchFamily="34" charset="0"/>
                <a:cs typeface="Times New Roman" pitchFamily="18" charset="0"/>
              </a:rPr>
              <a:t>What’s Changing?</a:t>
            </a:r>
          </a:p>
          <a:p>
            <a:pPr marL="171450" indent="-171450">
              <a:lnSpc>
                <a:spcPct val="114000"/>
              </a:lnSpc>
              <a:spcBef>
                <a:spcPts val="600"/>
              </a:spcBef>
              <a:spcAft>
                <a:spcPts val="1200"/>
              </a:spcAft>
              <a:buFont typeface="Arial" pitchFamily="34" charset="0"/>
              <a:buChar char="•"/>
            </a:pPr>
            <a:r>
              <a:rPr lang="en-US" sz="1400" dirty="0" smtClean="0">
                <a:latin typeface="Avenir LT Std 35 Light" pitchFamily="34" charset="0"/>
              </a:rPr>
              <a:t>Individuals </a:t>
            </a:r>
            <a:r>
              <a:rPr lang="en-US" sz="1400" dirty="0">
                <a:latin typeface="Avenir LT Std 35 Light" pitchFamily="34" charset="0"/>
              </a:rPr>
              <a:t>seeking a TPD discharge will submit a single TPD discharge application directly to the Department of Education (the Department) rather than to their individual loan holders</a:t>
            </a:r>
            <a:r>
              <a:rPr lang="en-US" sz="1400" dirty="0" smtClean="0">
                <a:latin typeface="Avenir LT Std 35 Light" pitchFamily="34" charset="0"/>
              </a:rPr>
              <a:t>.</a:t>
            </a:r>
            <a:r>
              <a:rPr lang="en-US" sz="1400" dirty="0">
                <a:latin typeface="Avenir LT Std 35 Light" pitchFamily="34" charset="0"/>
              </a:rPr>
              <a:t> </a:t>
            </a:r>
            <a:endParaRPr lang="en-US" sz="1400" dirty="0" smtClean="0">
              <a:latin typeface="Avenir LT Std 35 Light" pitchFamily="34" charset="0"/>
            </a:endParaRPr>
          </a:p>
          <a:p>
            <a:pPr marL="171450" indent="-171450">
              <a:lnSpc>
                <a:spcPct val="114000"/>
              </a:lnSpc>
              <a:spcBef>
                <a:spcPts val="600"/>
              </a:spcBef>
              <a:buFont typeface="Arial" pitchFamily="34" charset="0"/>
              <a:buChar char="•"/>
            </a:pPr>
            <a:r>
              <a:rPr lang="en-US" sz="1400" dirty="0" smtClean="0">
                <a:latin typeface="Avenir LT Std 35 Light" pitchFamily="34" charset="0"/>
              </a:rPr>
              <a:t>Throughout the new TPD discharge process, there will be several points when the Nelnet Total and Permanent Disability Servicer will notify loan holders of actions the loan holder must take related to a borrower’s account. The Nelnet Total and Permanent Disability Servicer will notify loan holders of the following:</a:t>
            </a:r>
            <a:r>
              <a:rPr lang="en-US" sz="1400" dirty="0">
                <a:latin typeface="Avenir LT Std 35 Light" pitchFamily="34" charset="0"/>
              </a:rPr>
              <a:t> </a:t>
            </a:r>
          </a:p>
          <a:p>
            <a:pPr marL="628650" lvl="1" indent="-171450">
              <a:lnSpc>
                <a:spcPct val="114000"/>
              </a:lnSpc>
              <a:spcBef>
                <a:spcPts val="600"/>
              </a:spcBef>
              <a:spcAft>
                <a:spcPts val="600"/>
              </a:spcAft>
              <a:buFont typeface="Courier New" pitchFamily="49" charset="0"/>
              <a:buChar char="o"/>
            </a:pPr>
            <a:r>
              <a:rPr lang="en-US" sz="1200" dirty="0">
                <a:latin typeface="Avenir LT Std 35 Light" pitchFamily="34" charset="0"/>
              </a:rPr>
              <a:t>That a loan holder must suspend collection activity on a borrower’s loans for up to 120 days while the borrower completes and submits the TPD discharge application.</a:t>
            </a:r>
          </a:p>
          <a:p>
            <a:pPr marL="628650" lvl="1" indent="-171450">
              <a:lnSpc>
                <a:spcPct val="114000"/>
              </a:lnSpc>
              <a:spcBef>
                <a:spcPts val="600"/>
              </a:spcBef>
              <a:spcAft>
                <a:spcPts val="600"/>
              </a:spcAft>
              <a:buFont typeface="Courier New" pitchFamily="49" charset="0"/>
              <a:buChar char="o"/>
            </a:pPr>
            <a:r>
              <a:rPr lang="en-US" sz="1200" dirty="0">
                <a:latin typeface="Avenir LT Std 35 Light" pitchFamily="34" charset="0"/>
              </a:rPr>
              <a:t>That a loan holder must suspend collection activity on the borrower’s loans indefinitely while the Department reviews TPD discharge application to determine whether the borrower qualifies for discharge.</a:t>
            </a:r>
          </a:p>
          <a:p>
            <a:pPr marL="628650" lvl="1" indent="-171450">
              <a:lnSpc>
                <a:spcPct val="114000"/>
              </a:lnSpc>
              <a:spcBef>
                <a:spcPts val="600"/>
              </a:spcBef>
              <a:spcAft>
                <a:spcPts val="600"/>
              </a:spcAft>
              <a:buFont typeface="Courier New" pitchFamily="49" charset="0"/>
              <a:buChar char="o"/>
            </a:pPr>
            <a:r>
              <a:rPr lang="en-US" sz="1200" dirty="0">
                <a:latin typeface="Avenir LT Std 35 Light" pitchFamily="34" charset="0"/>
              </a:rPr>
              <a:t>That the TPD discharge application has been rejected, including the reason that the application has been rejected.</a:t>
            </a:r>
          </a:p>
          <a:p>
            <a:pPr marL="628650" lvl="1" indent="-171450">
              <a:lnSpc>
                <a:spcPct val="114000"/>
              </a:lnSpc>
              <a:spcBef>
                <a:spcPts val="600"/>
              </a:spcBef>
              <a:spcAft>
                <a:spcPts val="600"/>
              </a:spcAft>
              <a:buFont typeface="Courier New" pitchFamily="49" charset="0"/>
              <a:buChar char="o"/>
            </a:pPr>
            <a:r>
              <a:rPr lang="en-US" sz="1200" dirty="0">
                <a:latin typeface="Avenir LT Std 35 Light" pitchFamily="34" charset="0"/>
              </a:rPr>
              <a:t>That the TPD discharge application has been approved</a:t>
            </a:r>
            <a:r>
              <a:rPr lang="en-US" sz="1200" dirty="0" smtClean="0">
                <a:latin typeface="Avenir LT Std 35 Light" pitchFamily="34" charset="0"/>
              </a:rPr>
              <a:t>.</a:t>
            </a:r>
            <a:r>
              <a:rPr lang="en-US" sz="1200" dirty="0">
                <a:latin typeface="Avenir LT Std 35 Light" pitchFamily="34" charset="0"/>
              </a:rPr>
              <a:t> </a:t>
            </a:r>
          </a:p>
          <a:p>
            <a:pPr marL="171450" indent="-171450">
              <a:lnSpc>
                <a:spcPct val="114000"/>
              </a:lnSpc>
              <a:spcBef>
                <a:spcPts val="600"/>
              </a:spcBef>
              <a:spcAft>
                <a:spcPts val="1200"/>
              </a:spcAft>
              <a:buFont typeface="Arial" pitchFamily="34" charset="0"/>
              <a:buChar char="•"/>
            </a:pPr>
            <a:r>
              <a:rPr lang="en-US" sz="1400" dirty="0">
                <a:latin typeface="Avenir LT Std 35 Light" pitchFamily="34" charset="0"/>
              </a:rPr>
              <a:t>The Department will implement the notifications to loan holders described above through the use of the TPD LHN File that the Nelnet Total and Permanent Disability Servicer will send to loan holders in a comma separated values (*.csv) file</a:t>
            </a:r>
            <a:r>
              <a:rPr lang="en-US" sz="1400" dirty="0" smtClean="0">
                <a:latin typeface="Avenir LT Std 35 Light" pitchFamily="34" charset="0"/>
              </a:rPr>
              <a:t>.</a:t>
            </a:r>
            <a:endParaRPr lang="en-US" sz="1400" dirty="0">
              <a:latin typeface="Avenir LT Std 35 Light" pitchFamily="34" charset="0"/>
            </a:endParaRPr>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5819161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Total and Permanent Disability</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43</a:t>
            </a:fld>
            <a:endParaRPr lang="en-US"/>
          </a:p>
        </p:txBody>
      </p:sp>
      <p:sp>
        <p:nvSpPr>
          <p:cNvPr id="14" name="Rectangle 2"/>
          <p:cNvSpPr>
            <a:spLocks noChangeArrowheads="1"/>
          </p:cNvSpPr>
          <p:nvPr/>
        </p:nvSpPr>
        <p:spPr bwMode="auto">
          <a:xfrm>
            <a:off x="228600" y="990600"/>
            <a:ext cx="5712526"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600"/>
              </a:spcBef>
              <a:spcAft>
                <a:spcPts val="600"/>
              </a:spcAft>
            </a:pPr>
            <a:r>
              <a:rPr lang="en-US" sz="1600" b="1" i="1" dirty="0" smtClean="0">
                <a:latin typeface="Avenir LT Std 35 Light" pitchFamily="34" charset="0"/>
              </a:rPr>
              <a:t>What </a:t>
            </a:r>
            <a:r>
              <a:rPr lang="en-US" sz="1600" b="1" i="1" dirty="0">
                <a:latin typeface="Avenir LT Std 35 Light" pitchFamily="34" charset="0"/>
              </a:rPr>
              <a:t>Does My School Need To Do</a:t>
            </a:r>
            <a:r>
              <a:rPr lang="en-US" sz="1600" b="1" i="1" dirty="0" smtClean="0">
                <a:latin typeface="Avenir LT Std 35 Light" pitchFamily="34" charset="0"/>
              </a:rPr>
              <a:t>?</a:t>
            </a:r>
            <a:endParaRPr lang="en-US" sz="1600" i="1" dirty="0">
              <a:latin typeface="Avenir LT Std 35 Light" pitchFamily="34" charset="0"/>
            </a:endParaRPr>
          </a:p>
          <a:p>
            <a:pPr marL="171450" indent="-171450">
              <a:spcBef>
                <a:spcPts val="600"/>
              </a:spcBef>
              <a:spcAft>
                <a:spcPts val="600"/>
              </a:spcAft>
              <a:buFont typeface="Arial" pitchFamily="34" charset="0"/>
              <a:buChar char="•"/>
            </a:pPr>
            <a:r>
              <a:rPr lang="en-US" sz="1200" dirty="0" smtClean="0">
                <a:latin typeface="Avenir LT Std 35 Light" pitchFamily="34" charset="0"/>
              </a:rPr>
              <a:t>A </a:t>
            </a:r>
            <a:r>
              <a:rPr lang="en-US" sz="1200" dirty="0">
                <a:latin typeface="Avenir LT Std 35 Light" pitchFamily="34" charset="0"/>
              </a:rPr>
              <a:t>designated contact email </a:t>
            </a:r>
            <a:r>
              <a:rPr lang="en-US" sz="1200" dirty="0" smtClean="0">
                <a:latin typeface="Avenir LT Std 35 Light" pitchFamily="34" charset="0"/>
              </a:rPr>
              <a:t>address must be provided </a:t>
            </a:r>
            <a:r>
              <a:rPr lang="en-US" sz="1200" dirty="0">
                <a:latin typeface="Avenir LT Std 35 Light" pitchFamily="34" charset="0"/>
              </a:rPr>
              <a:t>in order to receive the TPD LHN File.  </a:t>
            </a:r>
            <a:endParaRPr lang="en-US" sz="1200" dirty="0" smtClean="0">
              <a:latin typeface="Avenir LT Std 35 Light" pitchFamily="34" charset="0"/>
            </a:endParaRPr>
          </a:p>
          <a:p>
            <a:pPr marL="171450" indent="-171450">
              <a:spcBef>
                <a:spcPts val="600"/>
              </a:spcBef>
              <a:spcAft>
                <a:spcPts val="600"/>
              </a:spcAft>
              <a:buFont typeface="Arial" pitchFamily="34" charset="0"/>
              <a:buChar char="•"/>
            </a:pPr>
            <a:r>
              <a:rPr lang="en-US" sz="1200" dirty="0" smtClean="0">
                <a:latin typeface="Avenir LT Std 35 Light" pitchFamily="34" charset="0"/>
              </a:rPr>
              <a:t>A contact must be designated by </a:t>
            </a:r>
            <a:r>
              <a:rPr lang="en-US" sz="1200" dirty="0">
                <a:latin typeface="Avenir LT Std 35 Light" pitchFamily="34" charset="0"/>
              </a:rPr>
              <a:t>June 30, 2013.  </a:t>
            </a:r>
            <a:endParaRPr lang="en-US" sz="1200" dirty="0" smtClean="0">
              <a:latin typeface="Avenir LT Std 35 Light" pitchFamily="34" charset="0"/>
            </a:endParaRPr>
          </a:p>
          <a:p>
            <a:pPr marL="171450" indent="-171450">
              <a:spcBef>
                <a:spcPts val="600"/>
              </a:spcBef>
              <a:spcAft>
                <a:spcPts val="600"/>
              </a:spcAft>
              <a:buFont typeface="Arial" pitchFamily="34" charset="0"/>
              <a:buChar char="•"/>
            </a:pPr>
            <a:r>
              <a:rPr lang="en-US" sz="1200" dirty="0" smtClean="0">
                <a:latin typeface="Avenir LT Std 35 Light" pitchFamily="34" charset="0"/>
              </a:rPr>
              <a:t>If </a:t>
            </a:r>
            <a:r>
              <a:rPr lang="en-US" sz="1200" dirty="0">
                <a:latin typeface="Avenir LT Std 35 Light" pitchFamily="34" charset="0"/>
              </a:rPr>
              <a:t>you would like ECSI to process the TPD LHN file on your behalf, </a:t>
            </a:r>
            <a:r>
              <a:rPr lang="en-US" sz="1200" b="1" dirty="0">
                <a:latin typeface="Avenir LT Std 35 Light" pitchFamily="34" charset="0"/>
              </a:rPr>
              <a:t>please enter ECSI’s information under the Disability Processing function</a:t>
            </a:r>
            <a:r>
              <a:rPr lang="en-US" sz="1200" dirty="0">
                <a:latin typeface="Avenir LT Std 35 Light" pitchFamily="34" charset="0"/>
              </a:rPr>
              <a:t>.  The email address that should be entered if ECSI will be processing the file on your behalf is </a:t>
            </a:r>
            <a:r>
              <a:rPr lang="en-US" sz="1200" b="1" u="sng" dirty="0">
                <a:latin typeface="Avenir LT Std 35 Light" pitchFamily="34" charset="0"/>
                <a:hlinkClick r:id="rId3"/>
              </a:rPr>
              <a:t>tpd@ops.ecsi.net</a:t>
            </a:r>
            <a:r>
              <a:rPr lang="en-US" sz="1200" dirty="0">
                <a:latin typeface="Avenir LT Std 35 Light" pitchFamily="34" charset="0"/>
              </a:rPr>
              <a:t>. </a:t>
            </a:r>
          </a:p>
          <a:p>
            <a:pPr>
              <a:spcBef>
                <a:spcPts val="600"/>
              </a:spcBef>
              <a:spcAft>
                <a:spcPts val="600"/>
              </a:spcAft>
            </a:pPr>
            <a:r>
              <a:rPr lang="en-US" sz="1200" dirty="0">
                <a:latin typeface="Avenir LT Std 35 Light" pitchFamily="34" charset="0"/>
              </a:rPr>
              <a:t> </a:t>
            </a:r>
            <a:r>
              <a:rPr lang="en-US" sz="1600" b="1" i="1" dirty="0" smtClean="0">
                <a:latin typeface="Avenir LT Std 35 Light" pitchFamily="34" charset="0"/>
              </a:rPr>
              <a:t>How </a:t>
            </a:r>
            <a:r>
              <a:rPr lang="en-US" sz="1600" b="1" i="1" dirty="0">
                <a:latin typeface="Avenir LT Std 35 Light" pitchFamily="34" charset="0"/>
              </a:rPr>
              <a:t>Do I Designate My School’s Contact? </a:t>
            </a:r>
            <a:endParaRPr lang="en-US" sz="1600" i="1" dirty="0">
              <a:latin typeface="Avenir LT Std 35 Light" pitchFamily="34" charset="0"/>
            </a:endParaRPr>
          </a:p>
          <a:p>
            <a:pPr>
              <a:spcBef>
                <a:spcPts val="600"/>
              </a:spcBef>
              <a:spcAft>
                <a:spcPts val="600"/>
              </a:spcAft>
            </a:pPr>
            <a:r>
              <a:rPr lang="en-US" sz="1200" dirty="0">
                <a:latin typeface="Avenir LT Std 35 Light" pitchFamily="34" charset="0"/>
              </a:rPr>
              <a:t>Step 1:  Log in to the NSLDS Professional Access Web site and click on the ORG tab at the top of the page.</a:t>
            </a:r>
          </a:p>
          <a:p>
            <a:pPr>
              <a:spcBef>
                <a:spcPts val="600"/>
              </a:spcBef>
              <a:spcAft>
                <a:spcPts val="600"/>
              </a:spcAft>
            </a:pPr>
            <a:r>
              <a:rPr lang="en-US" sz="1200" dirty="0">
                <a:latin typeface="Avenir LT Std 35 Light" pitchFamily="34" charset="0"/>
              </a:rPr>
              <a:t> </a:t>
            </a:r>
            <a:r>
              <a:rPr lang="en-US" sz="1200" dirty="0" smtClean="0">
                <a:latin typeface="Avenir LT Std 35 Light" pitchFamily="34" charset="0"/>
              </a:rPr>
              <a:t>Step </a:t>
            </a:r>
            <a:r>
              <a:rPr lang="en-US" sz="1200" dirty="0">
                <a:latin typeface="Avenir LT Std 35 Light" pitchFamily="34" charset="0"/>
              </a:rPr>
              <a:t>2:  Under Organization Contact List, click on the Add New Contact button.</a:t>
            </a:r>
          </a:p>
          <a:p>
            <a:pPr>
              <a:spcBef>
                <a:spcPts val="600"/>
              </a:spcBef>
              <a:spcAft>
                <a:spcPts val="600"/>
              </a:spcAft>
            </a:pPr>
            <a:r>
              <a:rPr lang="en-US" sz="1200" dirty="0">
                <a:latin typeface="Avenir LT Std 35 Light" pitchFamily="34" charset="0"/>
              </a:rPr>
              <a:t> </a:t>
            </a:r>
            <a:r>
              <a:rPr lang="en-US" sz="1200" dirty="0" smtClean="0">
                <a:latin typeface="Avenir LT Std 35 Light" pitchFamily="34" charset="0"/>
              </a:rPr>
              <a:t>Step </a:t>
            </a:r>
            <a:r>
              <a:rPr lang="en-US" sz="1200" dirty="0">
                <a:latin typeface="Avenir LT Std 35 Light" pitchFamily="34" charset="0"/>
              </a:rPr>
              <a:t>3:  Under Organization Contact Add, click on the dropdown menu for Available Functions and select Disability Processing.</a:t>
            </a:r>
          </a:p>
          <a:p>
            <a:pPr>
              <a:spcBef>
                <a:spcPts val="600"/>
              </a:spcBef>
              <a:spcAft>
                <a:spcPts val="600"/>
              </a:spcAft>
            </a:pPr>
            <a:r>
              <a:rPr lang="en-US" sz="1200" dirty="0">
                <a:latin typeface="Avenir LT Std 35 Light" pitchFamily="34" charset="0"/>
              </a:rPr>
              <a:t> </a:t>
            </a:r>
            <a:r>
              <a:rPr lang="en-US" sz="1200" dirty="0" smtClean="0">
                <a:latin typeface="Avenir LT Std 35 Light" pitchFamily="34" charset="0"/>
              </a:rPr>
              <a:t>Step </a:t>
            </a:r>
            <a:r>
              <a:rPr lang="en-US" sz="1200" dirty="0">
                <a:latin typeface="Avenir LT Std 35 Light" pitchFamily="34" charset="0"/>
              </a:rPr>
              <a:t>4:  After selecting Disability Processing, enter all data elements being requested for the TPD LHN File contact.</a:t>
            </a:r>
          </a:p>
          <a:p>
            <a:pPr>
              <a:spcBef>
                <a:spcPts val="600"/>
              </a:spcBef>
              <a:spcAft>
                <a:spcPts val="600"/>
              </a:spcAft>
            </a:pPr>
            <a:r>
              <a:rPr lang="en-US" sz="1200" dirty="0">
                <a:latin typeface="Avenir LT Std 35 Light" pitchFamily="34" charset="0"/>
              </a:rPr>
              <a:t> </a:t>
            </a:r>
            <a:r>
              <a:rPr lang="en-US" sz="1200" dirty="0" smtClean="0">
                <a:latin typeface="Avenir LT Std 35 Light" pitchFamily="34" charset="0"/>
              </a:rPr>
              <a:t>Step </a:t>
            </a:r>
            <a:r>
              <a:rPr lang="en-US" sz="1200" dirty="0">
                <a:latin typeface="Avenir LT Std 35 Light" pitchFamily="34" charset="0"/>
              </a:rPr>
              <a:t>5:  Click on the Submit button.</a:t>
            </a:r>
          </a:p>
        </p:txBody>
      </p:sp>
      <p:sp>
        <p:nvSpPr>
          <p:cNvPr id="3" name="Rectangle 2"/>
          <p:cNvSpPr/>
          <p:nvPr/>
        </p:nvSpPr>
        <p:spPr>
          <a:xfrm>
            <a:off x="6172200" y="1937012"/>
            <a:ext cx="2857131" cy="2846933"/>
          </a:xfrm>
          <a:prstGeom prst="rect">
            <a:avLst/>
          </a:prstGeom>
          <a:ln>
            <a:solidFill>
              <a:srgbClr val="A51140"/>
            </a:solidFill>
          </a:ln>
        </p:spPr>
        <p:txBody>
          <a:bodyPr wrap="square">
            <a:spAutoFit/>
          </a:bodyPr>
          <a:lstStyle/>
          <a:p>
            <a:pPr>
              <a:spcBef>
                <a:spcPts val="600"/>
              </a:spcBef>
              <a:spcAft>
                <a:spcPts val="600"/>
              </a:spcAft>
            </a:pPr>
            <a:r>
              <a:rPr lang="en-US" sz="1400" i="1" dirty="0" smtClean="0">
                <a:latin typeface="Avenir LT Std 35 Light" pitchFamily="34" charset="0"/>
              </a:rPr>
              <a:t>If </a:t>
            </a:r>
            <a:r>
              <a:rPr lang="en-US" sz="1400" i="1" dirty="0">
                <a:latin typeface="Avenir LT Std 35 Light" pitchFamily="34" charset="0"/>
              </a:rPr>
              <a:t>ECSI will be processing the file on your behalf, please use the following information.</a:t>
            </a:r>
            <a:endParaRPr lang="en-US" sz="1400" dirty="0">
              <a:latin typeface="Avenir LT Std 35 Light" pitchFamily="34" charset="0"/>
            </a:endParaRPr>
          </a:p>
          <a:p>
            <a:r>
              <a:rPr lang="en-US" sz="1200" i="1" dirty="0">
                <a:latin typeface="Avenir LT Std 35 Light" pitchFamily="34" charset="0"/>
              </a:rPr>
              <a:t>First Name:  </a:t>
            </a:r>
            <a:r>
              <a:rPr lang="en-US" sz="1200" b="1" i="1" dirty="0" smtClean="0">
                <a:latin typeface="Avenir LT Std 35 Light" pitchFamily="34" charset="0"/>
              </a:rPr>
              <a:t>Jess</a:t>
            </a:r>
            <a:endParaRPr lang="en-US" sz="1200" i="1" dirty="0" smtClean="0">
              <a:latin typeface="Avenir LT Std 35 Light" pitchFamily="34" charset="0"/>
            </a:endParaRPr>
          </a:p>
          <a:p>
            <a:r>
              <a:rPr lang="en-US" sz="1200" i="1" dirty="0" smtClean="0">
                <a:latin typeface="Avenir LT Std 35 Light" pitchFamily="34" charset="0"/>
              </a:rPr>
              <a:t>Last </a:t>
            </a:r>
            <a:r>
              <a:rPr lang="en-US" sz="1200" i="1" dirty="0">
                <a:latin typeface="Avenir LT Std 35 Light" pitchFamily="34" charset="0"/>
              </a:rPr>
              <a:t>Name:  </a:t>
            </a:r>
            <a:r>
              <a:rPr lang="en-US" sz="1200" b="1" i="1" dirty="0" smtClean="0">
                <a:latin typeface="Avenir LT Std 35 Light" pitchFamily="34" charset="0"/>
              </a:rPr>
              <a:t>Leta</a:t>
            </a:r>
          </a:p>
          <a:p>
            <a:r>
              <a:rPr lang="en-US" sz="1200" i="1" dirty="0" smtClean="0">
                <a:latin typeface="Avenir LT Std 35 Light" pitchFamily="34" charset="0"/>
              </a:rPr>
              <a:t>Title</a:t>
            </a:r>
            <a:r>
              <a:rPr lang="en-US" sz="1200" i="1" dirty="0">
                <a:latin typeface="Avenir LT Std 35 Light" pitchFamily="34" charset="0"/>
              </a:rPr>
              <a:t>:  </a:t>
            </a:r>
            <a:r>
              <a:rPr lang="en-US" sz="1200" b="1" i="1" dirty="0">
                <a:latin typeface="Avenir LT Std 35 Light" pitchFamily="34" charset="0"/>
              </a:rPr>
              <a:t>Processing </a:t>
            </a:r>
            <a:r>
              <a:rPr lang="en-US" sz="1200" b="1" i="1" dirty="0" smtClean="0">
                <a:latin typeface="Avenir LT Std 35 Light" pitchFamily="34" charset="0"/>
              </a:rPr>
              <a:t>Manager</a:t>
            </a:r>
            <a:endParaRPr lang="en-US" sz="1200" i="1" dirty="0" smtClean="0">
              <a:latin typeface="Avenir LT Std 35 Light" pitchFamily="34" charset="0"/>
            </a:endParaRPr>
          </a:p>
          <a:p>
            <a:r>
              <a:rPr lang="en-US" sz="1200" i="1" dirty="0" smtClean="0">
                <a:latin typeface="Avenir LT Std 35 Light" pitchFamily="34" charset="0"/>
              </a:rPr>
              <a:t>Phone</a:t>
            </a:r>
            <a:r>
              <a:rPr lang="en-US" sz="1200" i="1" dirty="0">
                <a:latin typeface="Avenir LT Std 35 Light" pitchFamily="34" charset="0"/>
              </a:rPr>
              <a:t>:  </a:t>
            </a:r>
            <a:r>
              <a:rPr lang="en-US" sz="1200" b="1" i="1" dirty="0">
                <a:latin typeface="Avenir LT Std 35 Light" pitchFamily="34" charset="0"/>
              </a:rPr>
              <a:t>800-437-6931</a:t>
            </a:r>
            <a:r>
              <a:rPr lang="en-US" sz="1200" i="1" dirty="0">
                <a:latin typeface="Avenir LT Std 35 Light" pitchFamily="34" charset="0"/>
              </a:rPr>
              <a:t> Ext. </a:t>
            </a:r>
            <a:r>
              <a:rPr lang="en-US" sz="1200" b="1" i="1" dirty="0" smtClean="0">
                <a:latin typeface="Avenir LT Std 35 Light" pitchFamily="34" charset="0"/>
              </a:rPr>
              <a:t>6062</a:t>
            </a:r>
            <a:endParaRPr lang="en-US" sz="1200" i="1" dirty="0" smtClean="0">
              <a:latin typeface="Avenir LT Std 35 Light" pitchFamily="34" charset="0"/>
            </a:endParaRPr>
          </a:p>
          <a:p>
            <a:r>
              <a:rPr lang="en-US" sz="1200" i="1" dirty="0" smtClean="0">
                <a:latin typeface="Avenir LT Std 35 Light" pitchFamily="34" charset="0"/>
              </a:rPr>
              <a:t>Fax</a:t>
            </a:r>
            <a:r>
              <a:rPr lang="en-US" sz="1200" i="1" dirty="0">
                <a:latin typeface="Avenir LT Std 35 Light" pitchFamily="34" charset="0"/>
              </a:rPr>
              <a:t>:  </a:t>
            </a:r>
            <a:r>
              <a:rPr lang="en-US" sz="1200" b="1" i="1" dirty="0">
                <a:latin typeface="Avenir LT Std 35 Light" pitchFamily="34" charset="0"/>
              </a:rPr>
              <a:t>866-291-5384</a:t>
            </a:r>
            <a:r>
              <a:rPr lang="en-US" sz="1200" i="1" dirty="0">
                <a:latin typeface="Avenir LT Std 35 Light" pitchFamily="34" charset="0"/>
              </a:rPr>
              <a:t> </a:t>
            </a:r>
            <a:endParaRPr lang="en-US" sz="1200" dirty="0">
              <a:latin typeface="Avenir LT Std 35 Light" pitchFamily="34" charset="0"/>
            </a:endParaRPr>
          </a:p>
          <a:p>
            <a:r>
              <a:rPr lang="en-US" sz="1200" i="1" dirty="0">
                <a:latin typeface="Avenir LT Std 35 Light" pitchFamily="34" charset="0"/>
              </a:rPr>
              <a:t>Email:  </a:t>
            </a:r>
            <a:r>
              <a:rPr lang="en-US" sz="1200" b="1" i="1" u="sng" dirty="0">
                <a:latin typeface="Avenir LT Std 35 Light" pitchFamily="34" charset="0"/>
                <a:hlinkClick r:id="rId3"/>
              </a:rPr>
              <a:t>tpd@ops.ecsi.net</a:t>
            </a:r>
            <a:r>
              <a:rPr lang="en-US" sz="1200" b="1" i="1" dirty="0">
                <a:latin typeface="Avenir LT Std 35 Light" pitchFamily="34" charset="0"/>
              </a:rPr>
              <a:t> </a:t>
            </a:r>
            <a:endParaRPr lang="en-US" sz="1200" i="1" dirty="0">
              <a:latin typeface="Avenir LT Std 35 Light" pitchFamily="34" charset="0"/>
            </a:endParaRPr>
          </a:p>
          <a:p>
            <a:r>
              <a:rPr lang="en-US" sz="1200" i="1" dirty="0" smtClean="0">
                <a:latin typeface="Avenir LT Std 35 Light" pitchFamily="34" charset="0"/>
              </a:rPr>
              <a:t>URL</a:t>
            </a:r>
            <a:r>
              <a:rPr lang="en-US" sz="1200" i="1" dirty="0">
                <a:latin typeface="Avenir LT Std 35 Light" pitchFamily="34" charset="0"/>
              </a:rPr>
              <a:t>:  </a:t>
            </a:r>
            <a:r>
              <a:rPr lang="en-US" sz="1200" b="1" i="1" dirty="0">
                <a:latin typeface="Avenir LT Std 35 Light" pitchFamily="34" charset="0"/>
              </a:rPr>
              <a:t>Your school’s URL</a:t>
            </a:r>
            <a:r>
              <a:rPr lang="en-US" sz="1200" i="1" dirty="0">
                <a:latin typeface="Avenir LT Std 35 Light" pitchFamily="34" charset="0"/>
              </a:rPr>
              <a:t> </a:t>
            </a:r>
          </a:p>
          <a:p>
            <a:r>
              <a:rPr lang="en-US" sz="1200" i="1" dirty="0" smtClean="0">
                <a:latin typeface="Avenir LT Std 35 Light" pitchFamily="34" charset="0"/>
              </a:rPr>
              <a:t>Address</a:t>
            </a:r>
            <a:r>
              <a:rPr lang="en-US" sz="1200" i="1" dirty="0">
                <a:latin typeface="Avenir LT Std 35 Light" pitchFamily="34" charset="0"/>
              </a:rPr>
              <a:t>:  </a:t>
            </a:r>
            <a:r>
              <a:rPr lang="en-US" sz="1200" b="1" i="1" dirty="0">
                <a:latin typeface="Avenir LT Std 35 Light" pitchFamily="34" charset="0"/>
              </a:rPr>
              <a:t>Your school’s address</a:t>
            </a:r>
            <a:r>
              <a:rPr lang="en-US" sz="1200" i="1" dirty="0">
                <a:latin typeface="Avenir LT Std 35 Light" pitchFamily="34" charset="0"/>
              </a:rPr>
              <a:t> </a:t>
            </a:r>
          </a:p>
          <a:p>
            <a:r>
              <a:rPr lang="en-US" sz="1200" i="1" dirty="0" smtClean="0">
                <a:latin typeface="Avenir LT Std 35 Light" pitchFamily="34" charset="0"/>
              </a:rPr>
              <a:t>City</a:t>
            </a:r>
            <a:r>
              <a:rPr lang="en-US" sz="1200" i="1" dirty="0">
                <a:latin typeface="Avenir LT Std 35 Light" pitchFamily="34" charset="0"/>
              </a:rPr>
              <a:t>:  </a:t>
            </a:r>
            <a:r>
              <a:rPr lang="en-US" sz="1200" b="1" i="1" dirty="0">
                <a:latin typeface="Avenir LT Std 35 Light" pitchFamily="34" charset="0"/>
              </a:rPr>
              <a:t>Your school’s city</a:t>
            </a:r>
            <a:endParaRPr lang="en-US" sz="1200" dirty="0">
              <a:latin typeface="Avenir LT Std 35 Light" pitchFamily="34" charset="0"/>
            </a:endParaRPr>
          </a:p>
          <a:p>
            <a:r>
              <a:rPr lang="en-US" sz="1200" i="1" dirty="0">
                <a:latin typeface="Avenir LT Std 35 Light" pitchFamily="34" charset="0"/>
              </a:rPr>
              <a:t>State:  </a:t>
            </a:r>
            <a:r>
              <a:rPr lang="en-US" sz="1200" b="1" i="1" dirty="0">
                <a:latin typeface="Avenir LT Std 35 Light" pitchFamily="34" charset="0"/>
              </a:rPr>
              <a:t>Your school’s </a:t>
            </a:r>
            <a:r>
              <a:rPr lang="en-US" sz="1200" b="1" i="1" dirty="0" smtClean="0">
                <a:latin typeface="Avenir LT Std 35 Light" pitchFamily="34" charset="0"/>
              </a:rPr>
              <a:t>state</a:t>
            </a:r>
            <a:endParaRPr lang="en-US" sz="1200" i="1" dirty="0">
              <a:latin typeface="Avenir LT Std 35 Light" pitchFamily="34" charset="0"/>
            </a:endParaRPr>
          </a:p>
          <a:p>
            <a:r>
              <a:rPr lang="en-US" sz="1200" i="1" dirty="0" smtClean="0">
                <a:latin typeface="Avenir LT Std 35 Light" pitchFamily="34" charset="0"/>
              </a:rPr>
              <a:t>Zip </a:t>
            </a:r>
            <a:r>
              <a:rPr lang="en-US" sz="1200" i="1" dirty="0">
                <a:latin typeface="Avenir LT Std 35 Light" pitchFamily="34" charset="0"/>
              </a:rPr>
              <a:t>Code:  </a:t>
            </a:r>
            <a:r>
              <a:rPr lang="en-US" sz="1200" b="1" i="1" dirty="0">
                <a:latin typeface="Avenir LT Std 35 Light" pitchFamily="34" charset="0"/>
              </a:rPr>
              <a:t>Your school’s zip code</a:t>
            </a:r>
            <a:endParaRPr lang="en-US" sz="1200" dirty="0">
              <a:latin typeface="Avenir LT Std 35 Light" pitchFamily="34" charset="0"/>
            </a:endParaRPr>
          </a:p>
        </p:txBody>
      </p:sp>
      <p:cxnSp>
        <p:nvCxnSpPr>
          <p:cNvPr id="5" name="Straight Connector 4"/>
          <p:cNvCxnSpPr/>
          <p:nvPr/>
        </p:nvCxnSpPr>
        <p:spPr>
          <a:xfrm>
            <a:off x="6019800" y="990600"/>
            <a:ext cx="0" cy="4751933"/>
          </a:xfrm>
          <a:prstGeom prst="line">
            <a:avLst/>
          </a:prstGeom>
          <a:ln>
            <a:solidFill>
              <a:srgbClr val="A51140"/>
            </a:solidFill>
            <a:prstDash val="sysDot"/>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6565265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Total and Permanent Disability</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44</a:t>
            </a:fld>
            <a:endParaRPr lang="en-US"/>
          </a:p>
        </p:txBody>
      </p:sp>
      <p:sp>
        <p:nvSpPr>
          <p:cNvPr id="14" name="Rectangle 2"/>
          <p:cNvSpPr>
            <a:spLocks noChangeArrowheads="1"/>
          </p:cNvSpPr>
          <p:nvPr/>
        </p:nvSpPr>
        <p:spPr bwMode="auto">
          <a:xfrm>
            <a:off x="307274" y="910947"/>
            <a:ext cx="8379526"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600"/>
              </a:spcBef>
              <a:spcAft>
                <a:spcPts val="600"/>
              </a:spcAft>
            </a:pPr>
            <a:r>
              <a:rPr lang="en-US" sz="2000" b="1" i="1" dirty="0" smtClean="0">
                <a:latin typeface="Avenir LT Std 35 Light" pitchFamily="34" charset="0"/>
              </a:rPr>
              <a:t>How </a:t>
            </a:r>
            <a:r>
              <a:rPr lang="en-US" sz="2000" b="1" i="1" dirty="0">
                <a:latin typeface="Avenir LT Std 35 Light" pitchFamily="34" charset="0"/>
              </a:rPr>
              <a:t>Can I Learn More About the TPD Process Changes? </a:t>
            </a:r>
          </a:p>
          <a:p>
            <a:pPr>
              <a:spcBef>
                <a:spcPts val="600"/>
              </a:spcBef>
              <a:spcAft>
                <a:spcPts val="600"/>
              </a:spcAft>
            </a:pPr>
            <a:r>
              <a:rPr lang="en-US" sz="1600" dirty="0">
                <a:latin typeface="Avenir LT Std 35 Light" pitchFamily="34" charset="0"/>
              </a:rPr>
              <a:t>If you have not yet done so, please review the IFAP May 24 Electronic Announcement for a complete description of how to make the required designation.  The information is available at  </a:t>
            </a:r>
            <a:r>
              <a:rPr lang="en-US" sz="1600" u="sng" dirty="0">
                <a:latin typeface="Avenir LT Std 35 Light" pitchFamily="34" charset="0"/>
                <a:hlinkClick r:id="rId3"/>
              </a:rPr>
              <a:t>http://www.ifap.ed.gov/eannouncements/052413TPDDITPDLHNFileforUseBeginning070113.html</a:t>
            </a:r>
            <a:r>
              <a:rPr lang="en-US" sz="1600" dirty="0">
                <a:latin typeface="Avenir LT Std 35 Light" pitchFamily="34" charset="0"/>
              </a:rPr>
              <a:t>.</a:t>
            </a:r>
          </a:p>
          <a:p>
            <a:pPr>
              <a:spcBef>
                <a:spcPts val="600"/>
              </a:spcBef>
              <a:spcAft>
                <a:spcPts val="600"/>
              </a:spcAft>
            </a:pPr>
            <a:r>
              <a:rPr lang="en-US" sz="1000" dirty="0">
                <a:latin typeface="Avenir LT Std 35 Light" pitchFamily="34" charset="0"/>
              </a:rPr>
              <a:t> </a:t>
            </a:r>
          </a:p>
          <a:p>
            <a:pPr>
              <a:spcBef>
                <a:spcPts val="600"/>
              </a:spcBef>
              <a:spcAft>
                <a:spcPts val="600"/>
              </a:spcAft>
            </a:pPr>
            <a:r>
              <a:rPr lang="en-US" sz="1600" dirty="0">
                <a:latin typeface="Avenir LT Std 35 Light" pitchFamily="34" charset="0"/>
              </a:rPr>
              <a:t>For additional information about the new TPD discharge process that is effective July 1, 2013, please see the June 20, 2013 Electronic Announcement on this subject.  The announcement is available at  </a:t>
            </a:r>
            <a:r>
              <a:rPr lang="en-US" sz="1600" u="sng" dirty="0">
                <a:latin typeface="Avenir LT Std 35 Light" pitchFamily="34" charset="0"/>
                <a:hlinkClick r:id="rId4"/>
              </a:rPr>
              <a:t>http://ifap.ed.gov/eannouncements/062013TPDDischargeInfoReminder070113EffectChangeTPDDischargeRegulations.html</a:t>
            </a:r>
            <a:r>
              <a:rPr lang="en-US" sz="1600" dirty="0">
                <a:latin typeface="Avenir LT Std 35 Light" pitchFamily="34" charset="0"/>
              </a:rPr>
              <a:t>.</a:t>
            </a:r>
          </a:p>
        </p:txBody>
      </p:sp>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t="5355" b="5265"/>
          <a:stretch/>
        </p:blipFill>
        <p:spPr>
          <a:xfrm>
            <a:off x="6477000" y="4289740"/>
            <a:ext cx="1828800" cy="1633388"/>
          </a:xfrm>
          <a:prstGeom prst="rect">
            <a:avLst/>
          </a:prstGeom>
        </p:spPr>
      </p:pic>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0253978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609" y="1753737"/>
            <a:ext cx="8265226" cy="1371600"/>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1291" y="2006025"/>
            <a:ext cx="7579426" cy="1077218"/>
          </a:xfrm>
          <a:prstGeom prst="rect">
            <a:avLst/>
          </a:prstGeom>
          <a:noFill/>
        </p:spPr>
        <p:txBody>
          <a:bodyPr wrap="square" rtlCol="0">
            <a:spAutoFit/>
          </a:bodyPr>
          <a:lstStyle/>
          <a:p>
            <a:r>
              <a:rPr lang="en-US" sz="3200" b="1" dirty="0" smtClean="0">
                <a:solidFill>
                  <a:schemeClr val="bg1"/>
                </a:solidFill>
                <a:latin typeface="Avenir LT Std 65 Medium" pitchFamily="34" charset="0"/>
              </a:rPr>
              <a:t>Other Regulations That You Need To Know</a:t>
            </a:r>
            <a:endParaRPr lang="en-US" dirty="0"/>
          </a:p>
        </p:txBody>
      </p:sp>
      <p:grpSp>
        <p:nvGrpSpPr>
          <p:cNvPr id="16" name="Group 15"/>
          <p:cNvGrpSpPr/>
          <p:nvPr/>
        </p:nvGrpSpPr>
        <p:grpSpPr>
          <a:xfrm>
            <a:off x="-35626" y="6037737"/>
            <a:ext cx="9174480" cy="114300"/>
            <a:chOff x="0" y="5920740"/>
            <a:chExt cx="9174480" cy="114300"/>
          </a:xfrm>
        </p:grpSpPr>
        <p:sp>
          <p:nvSpPr>
            <p:cNvPr id="20" name="Rectangle 19"/>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lide Number Placeholder 5"/>
          <p:cNvSpPr txBox="1">
            <a:spLocks/>
          </p:cNvSpPr>
          <p:nvPr/>
        </p:nvSpPr>
        <p:spPr>
          <a:xfrm>
            <a:off x="6913672" y="63848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09D50-B617-4EA7-8424-04545E3DD145}" type="slidenum">
              <a:rPr lang="en-US" smtClean="0"/>
              <a:pPr/>
              <a:t>45</a:t>
            </a:fld>
            <a:endParaRPr lang="en-US"/>
          </a:p>
        </p:txBody>
      </p:sp>
      <p:sp>
        <p:nvSpPr>
          <p:cNvPr id="17"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2924618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1098-E and 1098-T Tax Documents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46</a:t>
            </a:fld>
            <a:endParaRPr lang="en-US"/>
          </a:p>
        </p:txBody>
      </p:sp>
      <p:sp>
        <p:nvSpPr>
          <p:cNvPr id="14" name="Rectangle 2"/>
          <p:cNvSpPr>
            <a:spLocks noChangeArrowheads="1"/>
          </p:cNvSpPr>
          <p:nvPr/>
        </p:nvSpPr>
        <p:spPr bwMode="auto">
          <a:xfrm>
            <a:off x="307274" y="871182"/>
            <a:ext cx="8379526" cy="535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4000"/>
              </a:lnSpc>
            </a:pPr>
            <a:endParaRPr lang="en-US" sz="2000" b="1" i="1" dirty="0" smtClean="0">
              <a:solidFill>
                <a:srgbClr val="A51140"/>
              </a:solidFill>
              <a:latin typeface="Avenir LT Std 35 Light" pitchFamily="34" charset="0"/>
              <a:cs typeface="Times New Roman" pitchFamily="18" charset="0"/>
            </a:endParaRPr>
          </a:p>
          <a:p>
            <a:pPr algn="ctr">
              <a:lnSpc>
                <a:spcPct val="114000"/>
              </a:lnSpc>
            </a:pPr>
            <a:r>
              <a:rPr lang="en-US" sz="2000" b="1" i="1" dirty="0" smtClean="0">
                <a:solidFill>
                  <a:srgbClr val="A51140"/>
                </a:solidFill>
                <a:latin typeface="Avenir LT Std 35 Light" pitchFamily="34" charset="0"/>
                <a:cs typeface="Times New Roman" pitchFamily="18" charset="0"/>
              </a:rPr>
              <a:t>Taxpayer Relief Act of 1997</a:t>
            </a:r>
            <a:endParaRPr lang="en-US" sz="2000" b="1" i="1" dirty="0">
              <a:solidFill>
                <a:srgbClr val="A51140"/>
              </a:solidFill>
              <a:latin typeface="Avenir LT Std 35 Light" pitchFamily="34" charset="0"/>
              <a:cs typeface="Times New Roman" pitchFamily="18" charset="0"/>
            </a:endParaRPr>
          </a:p>
          <a:p>
            <a:pPr>
              <a:lnSpc>
                <a:spcPct val="114000"/>
              </a:lnSpc>
            </a:pPr>
            <a:endParaRPr lang="en-US" sz="1600" dirty="0" smtClean="0">
              <a:latin typeface="Avenir LT Std 35 Light" pitchFamily="34" charset="0"/>
              <a:cs typeface="Times New Roman" pitchFamily="18" charset="0"/>
            </a:endParaRPr>
          </a:p>
          <a:p>
            <a:pPr>
              <a:lnSpc>
                <a:spcPct val="114000"/>
              </a:lnSpc>
            </a:pPr>
            <a:r>
              <a:rPr lang="en-US" sz="1400" dirty="0" smtClean="0">
                <a:latin typeface="Avenir LT Std 35 Light" pitchFamily="34" charset="0"/>
                <a:cs typeface="Times New Roman" pitchFamily="18" charset="0"/>
              </a:rPr>
              <a:t>A 1098-E is an IRS form that provides the borrower with a potential interest deduction depending upon their W-2 earnings.  Typically handled by your Billing Servicer.  </a:t>
            </a:r>
          </a:p>
          <a:p>
            <a:pPr>
              <a:lnSpc>
                <a:spcPct val="114000"/>
              </a:lnSpc>
            </a:pPr>
            <a:endParaRPr lang="en-US" sz="1400" dirty="0" smtClean="0">
              <a:latin typeface="Avenir LT Std 35 Light" pitchFamily="34" charset="0"/>
              <a:cs typeface="Times New Roman" pitchFamily="18" charset="0"/>
            </a:endParaRPr>
          </a:p>
          <a:p>
            <a:pPr>
              <a:lnSpc>
                <a:spcPct val="114000"/>
              </a:lnSpc>
            </a:pPr>
            <a:r>
              <a:rPr lang="en-US" sz="1400" dirty="0" smtClean="0">
                <a:latin typeface="Avenir LT Std 35 Light" pitchFamily="34" charset="0"/>
                <a:cs typeface="Times New Roman" pitchFamily="18" charset="0"/>
              </a:rPr>
              <a:t>A 1098-T is an IRS form entitled “Tuition Statement” that assists the student in determining if he/she qualifies for certain education related tax credits under TRA97.  </a:t>
            </a:r>
            <a:endParaRPr lang="en-US" sz="1400" dirty="0">
              <a:latin typeface="Avenir LT Std 35 Light" pitchFamily="34" charset="0"/>
              <a:cs typeface="Times New Roman" pitchFamily="18" charset="0"/>
            </a:endParaRPr>
          </a:p>
          <a:p>
            <a:pPr marL="231775" lvl="1" indent="-231775" algn="l">
              <a:lnSpc>
                <a:spcPct val="114000"/>
              </a:lnSpc>
              <a:buFontTx/>
              <a:buChar char="•"/>
            </a:pPr>
            <a:endParaRPr lang="en-US" sz="1400" dirty="0" smtClean="0">
              <a:latin typeface="Avenir LT Std 35 Light" pitchFamily="34" charset="0"/>
              <a:cs typeface="Times New Roman" pitchFamily="18" charset="0"/>
            </a:endParaRPr>
          </a:p>
          <a:p>
            <a:pPr marL="231775" lvl="1" indent="-231775" algn="l">
              <a:lnSpc>
                <a:spcPct val="114000"/>
              </a:lnSpc>
              <a:buFontTx/>
              <a:buChar char="•"/>
            </a:pPr>
            <a:r>
              <a:rPr lang="en-US" sz="1200" dirty="0" smtClean="0">
                <a:latin typeface="Avenir LT Std 35 Light" pitchFamily="34" charset="0"/>
                <a:cs typeface="Times New Roman" pitchFamily="18" charset="0"/>
              </a:rPr>
              <a:t>Strict date restrictions for delivery of tax form to the recipient (by 1/31/2013) and delivery of tax data to the IRS (by 3/31/2013)</a:t>
            </a:r>
          </a:p>
          <a:p>
            <a:pPr marL="231775" lvl="1" indent="-231775" algn="l">
              <a:lnSpc>
                <a:spcPct val="114000"/>
              </a:lnSpc>
              <a:buFontTx/>
              <a:buChar char="•"/>
            </a:pPr>
            <a:endParaRPr lang="en-US" sz="1200" dirty="0" smtClean="0">
              <a:latin typeface="Avenir LT Std 35 Light" pitchFamily="34" charset="0"/>
              <a:cs typeface="Times New Roman" pitchFamily="18" charset="0"/>
            </a:endParaRPr>
          </a:p>
          <a:p>
            <a:pPr marL="231775" lvl="1" indent="-231775" algn="l">
              <a:lnSpc>
                <a:spcPct val="114000"/>
              </a:lnSpc>
              <a:buFontTx/>
              <a:buChar char="•"/>
            </a:pPr>
            <a:r>
              <a:rPr lang="en-US" sz="1200" dirty="0" smtClean="0">
                <a:latin typeface="Avenir LT Std 35 Light" pitchFamily="34" charset="0"/>
                <a:cs typeface="Times New Roman" pitchFamily="18" charset="0"/>
              </a:rPr>
              <a:t>Check the regulations on an annual basis.  Over the past several years, there have been changes to the requirements such as SSN truncation rules.</a:t>
            </a:r>
          </a:p>
          <a:p>
            <a:pPr marL="231775" lvl="1" indent="-231775" algn="l">
              <a:lnSpc>
                <a:spcPct val="114000"/>
              </a:lnSpc>
              <a:buFontTx/>
              <a:buChar char="•"/>
            </a:pPr>
            <a:endParaRPr lang="en-US" sz="1200" dirty="0">
              <a:latin typeface="Avenir LT Std 35 Light" pitchFamily="34" charset="0"/>
              <a:cs typeface="Times New Roman" pitchFamily="18" charset="0"/>
            </a:endParaRPr>
          </a:p>
          <a:p>
            <a:pPr marL="231775" lvl="1" indent="-231775" algn="l">
              <a:lnSpc>
                <a:spcPct val="114000"/>
              </a:lnSpc>
              <a:buFontTx/>
              <a:buChar char="•"/>
            </a:pPr>
            <a:r>
              <a:rPr lang="en-US" sz="1200" dirty="0" smtClean="0">
                <a:latin typeface="Avenir LT Std 35 Light" pitchFamily="34" charset="0"/>
                <a:cs typeface="Times New Roman" pitchFamily="18" charset="0"/>
              </a:rPr>
              <a:t>According the federal regulations, you must provide the individual the option to receive their tax form electronically – 82% of students prefer electronic.</a:t>
            </a:r>
          </a:p>
          <a:p>
            <a:pPr marL="231775" lvl="1" indent="-231775" algn="l">
              <a:lnSpc>
                <a:spcPct val="114000"/>
              </a:lnSpc>
              <a:buFontTx/>
              <a:buChar char="•"/>
            </a:pPr>
            <a:endParaRPr lang="en-US" sz="1200" dirty="0">
              <a:latin typeface="Avenir LT Std 35 Light" pitchFamily="34" charset="0"/>
              <a:cs typeface="Times New Roman" pitchFamily="18" charset="0"/>
            </a:endParaRPr>
          </a:p>
          <a:p>
            <a:pPr marL="231775" lvl="1" indent="-231775" algn="l">
              <a:lnSpc>
                <a:spcPct val="114000"/>
              </a:lnSpc>
              <a:buFontTx/>
              <a:buChar char="•"/>
            </a:pPr>
            <a:r>
              <a:rPr lang="en-US" sz="1200" dirty="0" smtClean="0">
                <a:latin typeface="Avenir LT Std 35 Light" pitchFamily="34" charset="0"/>
                <a:cs typeface="Times New Roman" pitchFamily="18" charset="0"/>
              </a:rPr>
              <a:t>Don’t forget the importance of customer service when it comes to tax form time – your call volume can triple from January to March.  </a:t>
            </a:r>
            <a:endParaRPr lang="en-US" sz="1200" dirty="0">
              <a:latin typeface="Avenir LT Std 35 Light" pitchFamily="34" charset="0"/>
              <a:cs typeface="Times New Roman" pitchFamily="18" charset="0"/>
            </a:endParaRPr>
          </a:p>
          <a:p>
            <a:pPr algn="l">
              <a:lnSpc>
                <a:spcPct val="114000"/>
              </a:lnSpc>
            </a:pPr>
            <a:endParaRPr lang="en-US" sz="1600" dirty="0">
              <a:latin typeface="Avenir LT Std 35 Light" pitchFamily="34" charset="0"/>
              <a:cs typeface="Times New Roman" pitchFamily="18" charset="0"/>
            </a:endParaRPr>
          </a:p>
          <a:p>
            <a:pPr>
              <a:lnSpc>
                <a:spcPct val="114000"/>
              </a:lnSpc>
            </a:pPr>
            <a:endParaRPr lang="en-US" sz="1200" dirty="0">
              <a:latin typeface="Avenir LT Std 35 Light" pitchFamily="34" charset="0"/>
              <a:cs typeface="Times New Roman" pitchFamily="18" charset="0"/>
            </a:endParaRPr>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3604837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Red Flag Rules</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47</a:t>
            </a:fld>
            <a:endParaRPr lang="en-US"/>
          </a:p>
        </p:txBody>
      </p:sp>
      <p:sp>
        <p:nvSpPr>
          <p:cNvPr id="14" name="Rectangle 2"/>
          <p:cNvSpPr>
            <a:spLocks noChangeArrowheads="1"/>
          </p:cNvSpPr>
          <p:nvPr/>
        </p:nvSpPr>
        <p:spPr bwMode="auto">
          <a:xfrm>
            <a:off x="307274" y="871182"/>
            <a:ext cx="8379526" cy="5004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31775" lvl="1" indent="-231775" algn="l">
              <a:lnSpc>
                <a:spcPct val="114000"/>
              </a:lnSpc>
              <a:buFontTx/>
              <a:buChar char="•"/>
            </a:pPr>
            <a:endParaRPr lang="en-US" sz="1200" dirty="0" smtClean="0">
              <a:latin typeface="Avenir LT Std 35 Light" pitchFamily="34" charset="0"/>
              <a:cs typeface="Times New Roman" pitchFamily="18" charset="0"/>
            </a:endParaRPr>
          </a:p>
          <a:p>
            <a:pPr marL="231775" lvl="1" indent="-231775" algn="l">
              <a:lnSpc>
                <a:spcPct val="114000"/>
              </a:lnSpc>
              <a:buFontTx/>
              <a:buChar char="•"/>
            </a:pPr>
            <a:endParaRPr lang="en-US" sz="1600" dirty="0" smtClean="0">
              <a:latin typeface="Avenir LT Std 35 Light" pitchFamily="34" charset="0"/>
              <a:cs typeface="Times New Roman" pitchFamily="18" charset="0"/>
            </a:endParaRPr>
          </a:p>
          <a:p>
            <a:pPr lvl="0" algn="ctr">
              <a:lnSpc>
                <a:spcPct val="114000"/>
              </a:lnSpc>
            </a:pPr>
            <a:r>
              <a:rPr lang="en-US" sz="2000" b="1" i="1" dirty="0">
                <a:solidFill>
                  <a:srgbClr val="A51140"/>
                </a:solidFill>
                <a:latin typeface="Avenir LT Std 35 Light" pitchFamily="34" charset="0"/>
                <a:cs typeface="Times New Roman" pitchFamily="18" charset="0"/>
              </a:rPr>
              <a:t>FTC 16 CFR 681</a:t>
            </a:r>
            <a:endParaRPr lang="en-US" sz="1600" dirty="0" smtClean="0">
              <a:latin typeface="Avenir LT Std 35 Light" pitchFamily="34" charset="0"/>
              <a:cs typeface="Times New Roman" pitchFamily="18" charset="0"/>
            </a:endParaRPr>
          </a:p>
          <a:p>
            <a:pPr marL="231775" lvl="1" indent="-231775" algn="l">
              <a:lnSpc>
                <a:spcPct val="114000"/>
              </a:lnSpc>
              <a:buFontTx/>
              <a:buChar char="•"/>
            </a:pPr>
            <a:endParaRPr lang="en-US" sz="1600" dirty="0" smtClean="0">
              <a:latin typeface="Avenir LT Std 35 Light" pitchFamily="34" charset="0"/>
              <a:cs typeface="Times New Roman" pitchFamily="18" charset="0"/>
            </a:endParaRPr>
          </a:p>
          <a:p>
            <a:pPr marL="231775" lvl="1" indent="-231775" algn="l">
              <a:lnSpc>
                <a:spcPct val="114000"/>
              </a:lnSpc>
              <a:buFontTx/>
              <a:buChar char="•"/>
            </a:pPr>
            <a:r>
              <a:rPr lang="en-US" sz="1600" dirty="0" smtClean="0">
                <a:latin typeface="Avenir LT Std 35 Light" pitchFamily="34" charset="0"/>
                <a:cs typeface="Times New Roman" pitchFamily="18" charset="0"/>
              </a:rPr>
              <a:t>The Federal Trade Commission, the Federal Bank Regulatory Agencies and the National Credit Union Administration have issues regulations called Red Flag Rules.</a:t>
            </a:r>
          </a:p>
          <a:p>
            <a:pPr marL="231775" lvl="1" indent="-231775" algn="l">
              <a:lnSpc>
                <a:spcPct val="114000"/>
              </a:lnSpc>
              <a:buFontTx/>
              <a:buChar char="•"/>
            </a:pPr>
            <a:endParaRPr lang="en-US" sz="1600" dirty="0">
              <a:latin typeface="Avenir LT Std 35 Light" pitchFamily="34" charset="0"/>
              <a:cs typeface="Times New Roman" pitchFamily="18" charset="0"/>
            </a:endParaRPr>
          </a:p>
          <a:p>
            <a:pPr marL="231775" lvl="1" indent="-231775" algn="l">
              <a:lnSpc>
                <a:spcPct val="114000"/>
              </a:lnSpc>
              <a:buFontTx/>
              <a:buChar char="•"/>
            </a:pPr>
            <a:r>
              <a:rPr lang="en-US" sz="1600" dirty="0" smtClean="0">
                <a:latin typeface="Avenir LT Std 35 Light" pitchFamily="34" charset="0"/>
                <a:cs typeface="Times New Roman" pitchFamily="18" charset="0"/>
              </a:rPr>
              <a:t>These rules require financial institutions and creditors to develop and implement written identify theft prevention programs.</a:t>
            </a:r>
          </a:p>
          <a:p>
            <a:pPr marL="231775" lvl="1" indent="-231775" algn="l">
              <a:lnSpc>
                <a:spcPct val="114000"/>
              </a:lnSpc>
              <a:buFontTx/>
              <a:buChar char="•"/>
            </a:pPr>
            <a:endParaRPr lang="en-US" sz="1600" dirty="0">
              <a:latin typeface="Avenir LT Std 35 Light" pitchFamily="34" charset="0"/>
              <a:cs typeface="Times New Roman" pitchFamily="18" charset="0"/>
            </a:endParaRPr>
          </a:p>
          <a:p>
            <a:pPr marL="231775" lvl="1" indent="-231775" algn="l">
              <a:lnSpc>
                <a:spcPct val="114000"/>
              </a:lnSpc>
              <a:buFontTx/>
              <a:buChar char="•"/>
            </a:pPr>
            <a:r>
              <a:rPr lang="en-US" sz="1600" dirty="0" smtClean="0">
                <a:latin typeface="Avenir LT Std 35 Light" pitchFamily="34" charset="0"/>
                <a:cs typeface="Times New Roman" pitchFamily="18" charset="0"/>
              </a:rPr>
              <a:t>Suspicious activity, such as multiple address changes or phishing attempts, must be tagged</a:t>
            </a:r>
          </a:p>
          <a:p>
            <a:pPr marL="231775" lvl="1" indent="-231775" algn="l">
              <a:lnSpc>
                <a:spcPct val="114000"/>
              </a:lnSpc>
              <a:buFontTx/>
              <a:buChar char="•"/>
            </a:pPr>
            <a:endParaRPr lang="en-US" sz="1600" dirty="0">
              <a:latin typeface="Avenir LT Std 35 Light" pitchFamily="34" charset="0"/>
              <a:cs typeface="Times New Roman" pitchFamily="18" charset="0"/>
            </a:endParaRPr>
          </a:p>
          <a:p>
            <a:pPr marL="231775" lvl="1" indent="-231775" algn="l">
              <a:lnSpc>
                <a:spcPct val="114000"/>
              </a:lnSpc>
              <a:buFontTx/>
              <a:buChar char="•"/>
            </a:pPr>
            <a:r>
              <a:rPr lang="en-US" sz="1600" dirty="0" smtClean="0">
                <a:latin typeface="Avenir LT Std 35 Light" pitchFamily="34" charset="0"/>
                <a:cs typeface="Times New Roman" pitchFamily="18" charset="0"/>
              </a:rPr>
              <a:t>Notification must be provided to the borrower when their loan account has been tagged for potential identity theft.  </a:t>
            </a:r>
          </a:p>
          <a:p>
            <a:pPr marL="231775" lvl="1" indent="-231775" algn="l">
              <a:lnSpc>
                <a:spcPct val="114000"/>
              </a:lnSpc>
              <a:buFontTx/>
              <a:buChar char="•"/>
            </a:pPr>
            <a:endParaRPr lang="en-US" sz="1200" dirty="0">
              <a:latin typeface="Avenir LT Std 35 Light" pitchFamily="34" charset="0"/>
              <a:cs typeface="Times New Roman" pitchFamily="18" charset="0"/>
            </a:endParaRPr>
          </a:p>
          <a:p>
            <a:pPr algn="l">
              <a:lnSpc>
                <a:spcPct val="114000"/>
              </a:lnSpc>
            </a:pPr>
            <a:endParaRPr lang="en-US" sz="1600" dirty="0">
              <a:latin typeface="Avenir LT Std 35 Light" pitchFamily="34" charset="0"/>
              <a:cs typeface="Times New Roman" pitchFamily="18" charset="0"/>
            </a:endParaRPr>
          </a:p>
          <a:p>
            <a:pPr>
              <a:lnSpc>
                <a:spcPct val="114000"/>
              </a:lnSpc>
            </a:pPr>
            <a:endParaRPr lang="en-US" sz="1200" dirty="0">
              <a:latin typeface="Avenir LT Std 35 Light" pitchFamily="34" charset="0"/>
              <a:cs typeface="Times New Roman" pitchFamily="18" charset="0"/>
            </a:endParaRPr>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5010183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Loan Consolidation</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48</a:t>
            </a:fld>
            <a:endParaRPr lang="en-US"/>
          </a:p>
        </p:txBody>
      </p:sp>
      <p:sp>
        <p:nvSpPr>
          <p:cNvPr id="14" name="Rectangle 2"/>
          <p:cNvSpPr>
            <a:spLocks noChangeArrowheads="1"/>
          </p:cNvSpPr>
          <p:nvPr/>
        </p:nvSpPr>
        <p:spPr bwMode="auto">
          <a:xfrm>
            <a:off x="307274" y="871182"/>
            <a:ext cx="8379526" cy="5229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31775" lvl="1" indent="-231775" algn="l">
              <a:lnSpc>
                <a:spcPct val="114000"/>
              </a:lnSpc>
              <a:buFontTx/>
              <a:buChar char="•"/>
            </a:pPr>
            <a:endParaRPr lang="en-US" sz="1200" dirty="0" smtClean="0">
              <a:latin typeface="Avenir LT Std 35 Light" pitchFamily="34" charset="0"/>
              <a:cs typeface="Times New Roman" pitchFamily="18" charset="0"/>
            </a:endParaRPr>
          </a:p>
          <a:p>
            <a:pPr marL="231775" lvl="1" indent="-231775" algn="l">
              <a:lnSpc>
                <a:spcPct val="114000"/>
              </a:lnSpc>
              <a:buFontTx/>
              <a:buChar char="•"/>
            </a:pPr>
            <a:endParaRPr lang="en-US" sz="1600" dirty="0" smtClean="0">
              <a:latin typeface="Avenir LT Std 35 Light" pitchFamily="34" charset="0"/>
              <a:cs typeface="Times New Roman" pitchFamily="18" charset="0"/>
            </a:endParaRPr>
          </a:p>
          <a:p>
            <a:r>
              <a:rPr lang="en-US" dirty="0" smtClean="0">
                <a:latin typeface="Avenir LT Std 35 Light"/>
              </a:rPr>
              <a:t>Advantages:</a:t>
            </a:r>
          </a:p>
          <a:p>
            <a:endParaRPr lang="en-US" dirty="0">
              <a:latin typeface="Avenir LT Std 35 Light"/>
            </a:endParaRPr>
          </a:p>
          <a:p>
            <a:pPr lvl="1">
              <a:buFont typeface="Arial"/>
              <a:buChar char="•"/>
            </a:pPr>
            <a:r>
              <a:rPr lang="en-US" dirty="0">
                <a:latin typeface="Avenir LT Std 35 Light"/>
              </a:rPr>
              <a:t>Up to 30 years for repayment (depending on your loan balance)</a:t>
            </a:r>
          </a:p>
          <a:p>
            <a:pPr lvl="1">
              <a:buFont typeface="Arial"/>
              <a:buChar char="•"/>
            </a:pPr>
            <a:r>
              <a:rPr lang="en-US" dirty="0">
                <a:latin typeface="Avenir LT Std 35 Light"/>
              </a:rPr>
              <a:t>One monthly payment</a:t>
            </a:r>
          </a:p>
          <a:p>
            <a:pPr lvl="1">
              <a:buFont typeface="Arial"/>
              <a:buChar char="•"/>
            </a:pPr>
            <a:r>
              <a:rPr lang="en-US" dirty="0">
                <a:latin typeface="Avenir LT Std 35 Light"/>
              </a:rPr>
              <a:t>May lower the interest rate on some or all of your loan debt (Extending the term beyond the 10 years increases total interest paid)</a:t>
            </a:r>
          </a:p>
          <a:p>
            <a:pPr lvl="1">
              <a:buFont typeface="Arial"/>
              <a:buChar char="•"/>
            </a:pPr>
            <a:r>
              <a:rPr lang="en-US" dirty="0">
                <a:latin typeface="Avenir LT Std 35 Light"/>
              </a:rPr>
              <a:t>Interest rates on consolidation loans are fixed rates that do not change over time rather than variable rates that do change over time.</a:t>
            </a:r>
          </a:p>
          <a:p>
            <a:endParaRPr lang="en-US" dirty="0" smtClean="0">
              <a:latin typeface="Avenir LT Std 35 Light"/>
            </a:endParaRPr>
          </a:p>
          <a:p>
            <a:r>
              <a:rPr lang="en-US" dirty="0" smtClean="0">
                <a:latin typeface="Avenir LT Std 35 Light"/>
              </a:rPr>
              <a:t>Disadvantages:</a:t>
            </a:r>
          </a:p>
          <a:p>
            <a:endParaRPr lang="en-US" dirty="0">
              <a:latin typeface="Avenir LT Std 35 Light"/>
            </a:endParaRPr>
          </a:p>
          <a:p>
            <a:pPr lvl="1">
              <a:buFont typeface="Arial"/>
              <a:buChar char="•"/>
            </a:pPr>
            <a:r>
              <a:rPr lang="en-US" dirty="0">
                <a:latin typeface="Avenir LT Std 35 Light"/>
              </a:rPr>
              <a:t>Extending the term beyond the 10 years increases total interest paid</a:t>
            </a:r>
          </a:p>
          <a:p>
            <a:pPr lvl="1">
              <a:buFont typeface="Arial"/>
              <a:buChar char="•"/>
            </a:pPr>
            <a:r>
              <a:rPr lang="en-US" dirty="0">
                <a:latin typeface="Avenir LT Std 35 Light"/>
              </a:rPr>
              <a:t>Loss of certain deferment and forbearance options</a:t>
            </a:r>
          </a:p>
          <a:p>
            <a:pPr lvl="1">
              <a:buFont typeface="Arial"/>
              <a:buChar char="•"/>
            </a:pPr>
            <a:r>
              <a:rPr lang="en-US" dirty="0">
                <a:latin typeface="Avenir LT Std 35 Light"/>
              </a:rPr>
              <a:t>Loss of all Perkins Loan cancellations provisions</a:t>
            </a:r>
          </a:p>
          <a:p>
            <a:pPr lvl="1">
              <a:buFont typeface="Arial"/>
              <a:buChar char="•"/>
            </a:pPr>
            <a:r>
              <a:rPr lang="en-US" dirty="0">
                <a:latin typeface="Avenir LT Std 35 Light"/>
              </a:rPr>
              <a:t>Loss of Perkins 9 month grace period</a:t>
            </a:r>
          </a:p>
          <a:p>
            <a:pPr algn="l">
              <a:lnSpc>
                <a:spcPct val="114000"/>
              </a:lnSpc>
            </a:pPr>
            <a:endParaRPr lang="en-US" sz="1600" dirty="0">
              <a:latin typeface="Avenir LT Std 35 Light" pitchFamily="34" charset="0"/>
              <a:cs typeface="Times New Roman" pitchFamily="18" charset="0"/>
            </a:endParaRPr>
          </a:p>
          <a:p>
            <a:pPr>
              <a:lnSpc>
                <a:spcPct val="114000"/>
              </a:lnSpc>
            </a:pPr>
            <a:endParaRPr lang="en-US" sz="1200" dirty="0">
              <a:latin typeface="Avenir LT Std 35 Light" pitchFamily="34" charset="0"/>
              <a:cs typeface="Times New Roman" pitchFamily="18" charset="0"/>
            </a:endParaRPr>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3344773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Loan Consolidation</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49</a:t>
            </a:fld>
            <a:endParaRPr lang="en-US" dirty="0"/>
          </a:p>
        </p:txBody>
      </p:sp>
      <p:sp>
        <p:nvSpPr>
          <p:cNvPr id="14" name="Rectangle 2"/>
          <p:cNvSpPr>
            <a:spLocks noChangeArrowheads="1"/>
          </p:cNvSpPr>
          <p:nvPr/>
        </p:nvSpPr>
        <p:spPr bwMode="auto">
          <a:xfrm>
            <a:off x="307274" y="871182"/>
            <a:ext cx="8379526" cy="578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31775" lvl="1" indent="-231775" algn="l">
              <a:lnSpc>
                <a:spcPct val="114000"/>
              </a:lnSpc>
              <a:buFontTx/>
              <a:buChar char="•"/>
            </a:pPr>
            <a:endParaRPr lang="en-US" sz="1200" dirty="0" smtClean="0">
              <a:latin typeface="Avenir LT Std 35 Light" pitchFamily="34" charset="0"/>
              <a:cs typeface="Times New Roman" pitchFamily="18" charset="0"/>
            </a:endParaRPr>
          </a:p>
          <a:p>
            <a:pPr marL="231775" lvl="1" indent="-231775" algn="l">
              <a:lnSpc>
                <a:spcPct val="114000"/>
              </a:lnSpc>
              <a:buFontTx/>
              <a:buChar char="•"/>
            </a:pPr>
            <a:endParaRPr lang="en-US" sz="1600" dirty="0" smtClean="0">
              <a:latin typeface="Avenir LT Std 35 Light" pitchFamily="34" charset="0"/>
              <a:cs typeface="Times New Roman" pitchFamily="18" charset="0"/>
            </a:endParaRPr>
          </a:p>
          <a:p>
            <a:r>
              <a:rPr lang="en-US" dirty="0" smtClean="0">
                <a:latin typeface="Avenir LT Std 35 Light"/>
              </a:rPr>
              <a:t>New Process Implemented as of January 2, 2014.</a:t>
            </a:r>
          </a:p>
          <a:p>
            <a:endParaRPr lang="en-US" dirty="0">
              <a:latin typeface="Avenir LT Std 35 Light"/>
            </a:endParaRPr>
          </a:p>
          <a:p>
            <a:r>
              <a:rPr lang="en-US" dirty="0" smtClean="0">
                <a:latin typeface="Avenir LT Std 35 Light"/>
              </a:rPr>
              <a:t>Four Direct Loan Servicers (TIVAS):</a:t>
            </a:r>
          </a:p>
          <a:p>
            <a:endParaRPr lang="en-US" dirty="0">
              <a:latin typeface="Avenir LT Std 35 Light"/>
            </a:endParaRPr>
          </a:p>
          <a:p>
            <a:pPr marL="285750" indent="-285750">
              <a:buFont typeface="Arial" pitchFamily="34" charset="0"/>
              <a:buChar char="•"/>
            </a:pPr>
            <a:r>
              <a:rPr lang="en-US" dirty="0" smtClean="0">
                <a:latin typeface="Avenir LT Std 35 Light"/>
              </a:rPr>
              <a:t>PHEAA</a:t>
            </a:r>
          </a:p>
          <a:p>
            <a:pPr marL="285750" indent="-285750">
              <a:buFont typeface="Arial" pitchFamily="34" charset="0"/>
              <a:buChar char="•"/>
            </a:pPr>
            <a:r>
              <a:rPr lang="en-US" dirty="0" smtClean="0">
                <a:latin typeface="Avenir LT Std 35 Light"/>
              </a:rPr>
              <a:t>Great Lakes</a:t>
            </a:r>
          </a:p>
          <a:p>
            <a:pPr marL="285750" indent="-285750">
              <a:buFont typeface="Arial" pitchFamily="34" charset="0"/>
              <a:buChar char="•"/>
            </a:pPr>
            <a:r>
              <a:rPr lang="en-US" dirty="0" smtClean="0">
                <a:latin typeface="Avenir LT Std 35 Light"/>
              </a:rPr>
              <a:t>Nelnet</a:t>
            </a:r>
          </a:p>
          <a:p>
            <a:pPr marL="285750" indent="-285750">
              <a:buFont typeface="Arial" pitchFamily="34" charset="0"/>
              <a:buChar char="•"/>
            </a:pPr>
            <a:r>
              <a:rPr lang="en-US" dirty="0" smtClean="0">
                <a:latin typeface="Avenir LT Std 35 Light"/>
              </a:rPr>
              <a:t>Sallie Mae</a:t>
            </a:r>
          </a:p>
          <a:p>
            <a:pPr marL="285750" indent="-285750">
              <a:buFont typeface="Arial" pitchFamily="34" charset="0"/>
              <a:buChar char="•"/>
            </a:pPr>
            <a:endParaRPr lang="en-US" dirty="0">
              <a:latin typeface="Avenir LT Std 35 Light"/>
            </a:endParaRPr>
          </a:p>
          <a:p>
            <a:r>
              <a:rPr lang="en-US" dirty="0" smtClean="0">
                <a:latin typeface="Avenir LT Std 35 Light"/>
              </a:rPr>
              <a:t>Processing Options:</a:t>
            </a:r>
          </a:p>
          <a:p>
            <a:endParaRPr lang="en-US" dirty="0">
              <a:latin typeface="Avenir LT Std 35 Light"/>
            </a:endParaRPr>
          </a:p>
          <a:p>
            <a:pPr marL="285750" indent="-285750">
              <a:buFont typeface="Arial" pitchFamily="34" charset="0"/>
              <a:buChar char="•"/>
            </a:pPr>
            <a:r>
              <a:rPr lang="en-US" dirty="0" smtClean="0">
                <a:latin typeface="Avenir LT Std 35 Light"/>
              </a:rPr>
              <a:t>TIVAS Portals</a:t>
            </a:r>
          </a:p>
          <a:p>
            <a:pPr marL="285750" indent="-285750">
              <a:buFont typeface="Arial" pitchFamily="34" charset="0"/>
              <a:buChar char="•"/>
            </a:pPr>
            <a:r>
              <a:rPr lang="en-US" dirty="0" smtClean="0">
                <a:latin typeface="Avenir LT Std 35 Light"/>
              </a:rPr>
              <a:t>Files Via Email or Secure FTP</a:t>
            </a:r>
          </a:p>
          <a:p>
            <a:pPr marL="285750" indent="-285750">
              <a:buFont typeface="Arial" pitchFamily="34" charset="0"/>
              <a:buChar char="•"/>
            </a:pPr>
            <a:r>
              <a:rPr lang="en-US" dirty="0" smtClean="0">
                <a:latin typeface="Avenir LT Std 35 Light"/>
              </a:rPr>
              <a:t>Paper or Fax???</a:t>
            </a:r>
          </a:p>
          <a:p>
            <a:pPr marL="285750" indent="-285750">
              <a:buFont typeface="Arial" pitchFamily="34" charset="0"/>
              <a:buChar char="•"/>
            </a:pPr>
            <a:r>
              <a:rPr lang="en-US" dirty="0" smtClean="0">
                <a:latin typeface="Avenir LT Std 35 Light"/>
              </a:rPr>
              <a:t>Outsource</a:t>
            </a:r>
          </a:p>
          <a:p>
            <a:pPr marL="285750" indent="-285750">
              <a:buFont typeface="Arial" pitchFamily="34" charset="0"/>
              <a:buChar char="•"/>
            </a:pPr>
            <a:endParaRPr lang="en-US" dirty="0">
              <a:latin typeface="Avenir LT Std 35 Light"/>
            </a:endParaRPr>
          </a:p>
          <a:p>
            <a:endParaRPr lang="en-US" dirty="0">
              <a:latin typeface="Avenir LT Std 35 Light"/>
            </a:endParaRPr>
          </a:p>
          <a:p>
            <a:pPr algn="l">
              <a:lnSpc>
                <a:spcPct val="114000"/>
              </a:lnSpc>
            </a:pPr>
            <a:endParaRPr lang="en-US" sz="1600" dirty="0">
              <a:latin typeface="Avenir LT Std 35 Light" pitchFamily="34" charset="0"/>
              <a:cs typeface="Times New Roman" pitchFamily="18" charset="0"/>
            </a:endParaRPr>
          </a:p>
          <a:p>
            <a:pPr>
              <a:lnSpc>
                <a:spcPct val="114000"/>
              </a:lnSpc>
            </a:pPr>
            <a:endParaRPr lang="en-US" sz="1200" dirty="0">
              <a:latin typeface="Avenir LT Std 35 Light" pitchFamily="34" charset="0"/>
              <a:cs typeface="Times New Roman" pitchFamily="18" charset="0"/>
            </a:endParaRPr>
          </a:p>
        </p:txBody>
      </p:sp>
      <p:sp>
        <p:nvSpPr>
          <p:cNvPr id="15"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89876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459488" y="1089546"/>
            <a:ext cx="7770111" cy="3846759"/>
          </a:xfrm>
          <a:prstGeom prst="rect">
            <a:avLst/>
          </a:prstGeom>
        </p:spPr>
        <p:txBody>
          <a:bodyPr wrap="square">
            <a:spAutoFit/>
          </a:bodyPr>
          <a:lstStyle/>
          <a:p>
            <a:pPr marL="285750" indent="-285750">
              <a:lnSpc>
                <a:spcPct val="113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3000"/>
              </a:lnSpc>
              <a:buFont typeface="Arial" pitchFamily="34" charset="0"/>
              <a:buChar char="•"/>
            </a:pPr>
            <a:r>
              <a:rPr lang="en-US" sz="1600" dirty="0">
                <a:solidFill>
                  <a:schemeClr val="tx1">
                    <a:lumMod val="75000"/>
                    <a:lumOff val="25000"/>
                  </a:schemeClr>
                </a:solidFill>
                <a:latin typeface="Avenir LT Std 35 Light" pitchFamily="34" charset="0"/>
              </a:rPr>
              <a:t>Average loan amount if $2,166 per student </a:t>
            </a:r>
            <a:r>
              <a:rPr lang="en-US" sz="1600" baseline="30000" dirty="0">
                <a:solidFill>
                  <a:schemeClr val="tx1">
                    <a:lumMod val="75000"/>
                    <a:lumOff val="25000"/>
                  </a:schemeClr>
                </a:solidFill>
                <a:latin typeface="Avenir LT Std 35 Light" pitchFamily="34" charset="0"/>
              </a:rPr>
              <a:t>1</a:t>
            </a:r>
          </a:p>
          <a:p>
            <a:pPr marL="285750" indent="-285750">
              <a:lnSpc>
                <a:spcPct val="113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Interest </a:t>
            </a:r>
            <a:r>
              <a:rPr lang="en-US" sz="1600" dirty="0">
                <a:solidFill>
                  <a:schemeClr val="tx1">
                    <a:lumMod val="75000"/>
                    <a:lumOff val="25000"/>
                  </a:schemeClr>
                </a:solidFill>
                <a:latin typeface="Avenir LT Std 35 Light" pitchFamily="34" charset="0"/>
              </a:rPr>
              <a:t>rate is fixed at 5%</a:t>
            </a:r>
          </a:p>
          <a:p>
            <a:pPr marL="285750" indent="-285750">
              <a:lnSpc>
                <a:spcPct val="114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No Origination Fees for receiving a Perkins Loan</a:t>
            </a:r>
          </a:p>
          <a:p>
            <a:pPr marL="285750" indent="-285750">
              <a:lnSpc>
                <a:spcPct val="114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Repayment does not start until </a:t>
            </a:r>
            <a:r>
              <a:rPr lang="en-US" sz="1600" b="1" dirty="0" smtClean="0">
                <a:solidFill>
                  <a:schemeClr val="tx1">
                    <a:lumMod val="75000"/>
                    <a:lumOff val="25000"/>
                  </a:schemeClr>
                </a:solidFill>
                <a:latin typeface="Avenir LT Std 35 Light" pitchFamily="34" charset="0"/>
              </a:rPr>
              <a:t>9 </a:t>
            </a:r>
            <a:r>
              <a:rPr lang="en-US" sz="1600" dirty="0" smtClean="0">
                <a:solidFill>
                  <a:schemeClr val="tx1">
                    <a:lumMod val="75000"/>
                    <a:lumOff val="25000"/>
                  </a:schemeClr>
                </a:solidFill>
                <a:latin typeface="Avenir LT Std 35 Light" pitchFamily="34" charset="0"/>
              </a:rPr>
              <a:t>months after graduation/separation</a:t>
            </a:r>
          </a:p>
          <a:p>
            <a:pPr marL="285750" indent="-285750">
              <a:lnSpc>
                <a:spcPct val="114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Borrowers have up to 10 years to repay the balance and interest</a:t>
            </a:r>
          </a:p>
          <a:p>
            <a:pPr marL="285750" indent="-285750">
              <a:lnSpc>
                <a:spcPct val="114000"/>
              </a:lnSpc>
              <a:buFont typeface="Arial" pitchFamily="34" charset="0"/>
              <a:buChar char="•"/>
            </a:pPr>
            <a:endParaRPr lang="en-US" sz="16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35 Light" pitchFamily="34" charset="0"/>
              </a:rPr>
              <a:t>Loans can be forgiven if the student pursues a public service career</a:t>
            </a:r>
            <a:endParaRPr lang="en-US" sz="1600" baseline="30000" dirty="0" smtClean="0">
              <a:solidFill>
                <a:schemeClr val="tx1">
                  <a:lumMod val="75000"/>
                  <a:lumOff val="25000"/>
                </a:schemeClr>
              </a:solidFill>
              <a:latin typeface="Avenir LT Std 35 Light" pitchFamily="34" charset="0"/>
            </a:endParaRPr>
          </a:p>
          <a:p>
            <a:pPr marL="285750" indent="-285750">
              <a:lnSpc>
                <a:spcPct val="113000"/>
              </a:lnSpc>
              <a:buFont typeface="Arial" pitchFamily="34" charset="0"/>
              <a:buChar char="•"/>
            </a:pPr>
            <a:endParaRPr lang="en-US" sz="1200" dirty="0" smtClean="0">
              <a:solidFill>
                <a:schemeClr val="tx1">
                  <a:lumMod val="75000"/>
                  <a:lumOff val="25000"/>
                </a:schemeClr>
              </a:solidFill>
              <a:latin typeface="Avenir LT Std 35 Light" pitchFamily="34" charset="0"/>
            </a:endParaRPr>
          </a:p>
          <a:p>
            <a:pPr>
              <a:lnSpc>
                <a:spcPct val="150000"/>
              </a:lnSpc>
            </a:pPr>
            <a:endParaRPr lang="en-US" sz="1200" baseline="30000" dirty="0" smtClean="0">
              <a:solidFill>
                <a:schemeClr val="tx1">
                  <a:lumMod val="75000"/>
                  <a:lumOff val="25000"/>
                </a:schemeClr>
              </a:solidFill>
              <a:latin typeface="Avenir LT Std 65 Medium" pitchFamily="34" charset="0"/>
            </a:endParaRPr>
          </a:p>
        </p:txBody>
      </p:sp>
      <p:sp>
        <p:nvSpPr>
          <p:cNvPr id="16"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5</a:t>
            </a:fld>
            <a:endParaRPr lang="en-US"/>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5570" y="4267200"/>
            <a:ext cx="1679040" cy="1533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Making a Perkins Loan</a:t>
            </a:r>
            <a:endParaRPr lang="en-US" dirty="0"/>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8626741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Student Loans &amp; Bankruptcy</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50</a:t>
            </a:fld>
            <a:endParaRPr lang="en-US"/>
          </a:p>
        </p:txBody>
      </p:sp>
      <p:sp>
        <p:nvSpPr>
          <p:cNvPr id="14" name="Rectangle 2"/>
          <p:cNvSpPr>
            <a:spLocks noChangeArrowheads="1"/>
          </p:cNvSpPr>
          <p:nvPr/>
        </p:nvSpPr>
        <p:spPr bwMode="auto">
          <a:xfrm>
            <a:off x="307274" y="871182"/>
            <a:ext cx="8379526" cy="5506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31775" lvl="1" indent="-231775" algn="l">
              <a:lnSpc>
                <a:spcPct val="114000"/>
              </a:lnSpc>
              <a:buFontTx/>
              <a:buChar char="•"/>
            </a:pPr>
            <a:endParaRPr lang="en-US" sz="1200" dirty="0" smtClean="0">
              <a:latin typeface="Avenir LT Std 35 Light" pitchFamily="34" charset="0"/>
              <a:cs typeface="Times New Roman" pitchFamily="18" charset="0"/>
            </a:endParaRPr>
          </a:p>
          <a:p>
            <a:pPr marL="285750" indent="-285750">
              <a:buFont typeface="Arial" pitchFamily="34" charset="0"/>
              <a:buChar char="•"/>
            </a:pPr>
            <a:endParaRPr lang="en-US" sz="1600" dirty="0" smtClean="0">
              <a:latin typeface="Avenir LT Std 35 Light"/>
            </a:endParaRPr>
          </a:p>
          <a:p>
            <a:pPr marL="285750" indent="-285750">
              <a:buFont typeface="Arial" pitchFamily="34" charset="0"/>
              <a:buChar char="•"/>
            </a:pPr>
            <a:r>
              <a:rPr lang="en-US" sz="1600" b="1" dirty="0" smtClean="0">
                <a:solidFill>
                  <a:srgbClr val="FF0000"/>
                </a:solidFill>
                <a:latin typeface="Avenir LT Std 35 Light"/>
              </a:rPr>
              <a:t>FACT</a:t>
            </a:r>
            <a:r>
              <a:rPr lang="en-US" sz="1600" dirty="0">
                <a:latin typeface="Avenir LT Std 35 Light"/>
              </a:rPr>
              <a:t>:  Approximately 1.2 million bankruptcies were filed in 2012.</a:t>
            </a:r>
          </a:p>
          <a:p>
            <a:endParaRPr lang="en-US" sz="1600" dirty="0">
              <a:latin typeface="Avenir LT Std 35 Light"/>
            </a:endParaRPr>
          </a:p>
          <a:p>
            <a:pPr marL="285750" indent="-285750">
              <a:buFont typeface="Arial" pitchFamily="34" charset="0"/>
              <a:buChar char="•"/>
            </a:pPr>
            <a:r>
              <a:rPr lang="en-US" sz="1600" b="1" dirty="0">
                <a:solidFill>
                  <a:srgbClr val="FF0000"/>
                </a:solidFill>
                <a:latin typeface="Avenir LT Std 35 Light"/>
              </a:rPr>
              <a:t>FACT</a:t>
            </a:r>
            <a:r>
              <a:rPr lang="en-US" sz="1600" dirty="0">
                <a:latin typeface="Avenir LT Std 35 Light"/>
              </a:rPr>
              <a:t>:  The average amount of settlement and legal fees for non-compliance with bankruptcy rules is </a:t>
            </a:r>
            <a:r>
              <a:rPr lang="en-US" sz="1600" dirty="0" smtClean="0">
                <a:latin typeface="Avenir LT Std 35 Light"/>
              </a:rPr>
              <a:t>approximately $10,000</a:t>
            </a:r>
            <a:r>
              <a:rPr lang="en-US" sz="1600" dirty="0">
                <a:latin typeface="Avenir LT Std 35 Light"/>
              </a:rPr>
              <a:t> </a:t>
            </a:r>
            <a:r>
              <a:rPr lang="en-US" sz="1600" dirty="0" smtClean="0">
                <a:latin typeface="Avenir LT Std 35 Light"/>
              </a:rPr>
              <a:t>per occurrence.  </a:t>
            </a:r>
            <a:endParaRPr lang="en-US" sz="1600" dirty="0">
              <a:latin typeface="Avenir LT Std 35 Light"/>
            </a:endParaRPr>
          </a:p>
          <a:p>
            <a:endParaRPr lang="en-US" sz="1600" dirty="0">
              <a:latin typeface="Avenir LT Std 35 Light"/>
            </a:endParaRPr>
          </a:p>
          <a:p>
            <a:pPr marL="285750" indent="-285750">
              <a:buFont typeface="Arial" pitchFamily="34" charset="0"/>
              <a:buChar char="•"/>
            </a:pPr>
            <a:r>
              <a:rPr lang="en-US" sz="1600" b="1" dirty="0">
                <a:solidFill>
                  <a:srgbClr val="FF0000"/>
                </a:solidFill>
                <a:latin typeface="Avenir LT Std 35 Light"/>
              </a:rPr>
              <a:t>FACT</a:t>
            </a:r>
            <a:r>
              <a:rPr lang="en-US" sz="1600" dirty="0">
                <a:latin typeface="Avenir LT Std 35 Light"/>
              </a:rPr>
              <a:t>:  Once a debtor notifies your school of a bankruptcy, you must immediately cease all collection efforts including billing, phone calls, etc.</a:t>
            </a:r>
          </a:p>
          <a:p>
            <a:endParaRPr lang="en-US" sz="1600" dirty="0">
              <a:latin typeface="Avenir LT Std 35 Light"/>
            </a:endParaRPr>
          </a:p>
          <a:p>
            <a:pPr marL="285750" indent="-285750">
              <a:buFont typeface="Arial" pitchFamily="34" charset="0"/>
              <a:buChar char="•"/>
            </a:pPr>
            <a:r>
              <a:rPr lang="en-US" sz="1600" b="1" dirty="0">
                <a:solidFill>
                  <a:srgbClr val="FF0000"/>
                </a:solidFill>
                <a:latin typeface="Avenir LT Std 35 Light"/>
              </a:rPr>
              <a:t>FACT</a:t>
            </a:r>
            <a:r>
              <a:rPr lang="en-US" sz="1600" dirty="0">
                <a:latin typeface="Avenir LT Std 35 Light"/>
              </a:rPr>
              <a:t>:  Your school is still liable even if the student didn't deliver the papers to the right person at the school or </a:t>
            </a:r>
            <a:r>
              <a:rPr lang="en-US" sz="1600" dirty="0" smtClean="0">
                <a:latin typeface="Avenir LT Std 35 Light"/>
              </a:rPr>
              <a:t>if the paperwork got </a:t>
            </a:r>
            <a:r>
              <a:rPr lang="en-US" sz="1600" dirty="0">
                <a:latin typeface="Avenir LT Std 35 Light"/>
              </a:rPr>
              <a:t>misplaced in the school's interoffice mail system.</a:t>
            </a:r>
          </a:p>
          <a:p>
            <a:endParaRPr lang="en-US" sz="1600" dirty="0">
              <a:latin typeface="Avenir LT Std 35 Light"/>
            </a:endParaRPr>
          </a:p>
          <a:p>
            <a:pPr marL="285750" indent="-285750">
              <a:buFont typeface="Arial" pitchFamily="34" charset="0"/>
              <a:buChar char="•"/>
            </a:pPr>
            <a:r>
              <a:rPr lang="en-US" sz="1600" b="1" dirty="0">
                <a:solidFill>
                  <a:srgbClr val="FF0000"/>
                </a:solidFill>
                <a:latin typeface="Avenir LT Std 35 Light"/>
              </a:rPr>
              <a:t>FACT</a:t>
            </a:r>
            <a:r>
              <a:rPr lang="en-US" sz="1600" dirty="0">
                <a:latin typeface="Avenir LT Std 35 Light"/>
              </a:rPr>
              <a:t>:  Most schools that post Bankruptcy Deferments on their accounts don’t remove them -- EVER.</a:t>
            </a:r>
          </a:p>
          <a:p>
            <a:endParaRPr lang="en-US" sz="1600" dirty="0">
              <a:latin typeface="Avenir LT Std 35 Light"/>
            </a:endParaRPr>
          </a:p>
          <a:p>
            <a:pPr marL="285750" indent="-285750">
              <a:buFont typeface="Arial" pitchFamily="34" charset="0"/>
              <a:buChar char="•"/>
            </a:pPr>
            <a:r>
              <a:rPr lang="en-US" sz="1600" b="1" dirty="0">
                <a:solidFill>
                  <a:srgbClr val="FF0000"/>
                </a:solidFill>
                <a:latin typeface="Avenir LT Std 35 Light"/>
              </a:rPr>
              <a:t>FACT</a:t>
            </a:r>
            <a:r>
              <a:rPr lang="en-US" sz="1600" dirty="0">
                <a:latin typeface="Avenir LT Std 35 Light"/>
              </a:rPr>
              <a:t>:  Schools that don’t proactively remove </a:t>
            </a:r>
            <a:r>
              <a:rPr lang="en-US" sz="1600" dirty="0" smtClean="0">
                <a:latin typeface="Avenir LT Std 35 Light"/>
              </a:rPr>
              <a:t>their Bankruptcy </a:t>
            </a:r>
            <a:r>
              <a:rPr lang="en-US" sz="1600" dirty="0">
                <a:latin typeface="Avenir LT Std 35 Light"/>
              </a:rPr>
              <a:t>Deferments reduce their overall collection rates and negatively affect cash flow.  </a:t>
            </a:r>
            <a:r>
              <a:rPr lang="en-US" sz="1600" dirty="0" smtClean="0">
                <a:latin typeface="Avenir LT Std 35 Light"/>
              </a:rPr>
              <a:t>Less collections = Less Fin Aid.</a:t>
            </a:r>
            <a:endParaRPr lang="en-US" sz="1600" dirty="0">
              <a:latin typeface="Avenir LT Std 35 Light"/>
            </a:endParaRPr>
          </a:p>
          <a:p>
            <a:pPr marL="231775" lvl="1" indent="-231775" algn="l">
              <a:lnSpc>
                <a:spcPct val="114000"/>
              </a:lnSpc>
              <a:buFontTx/>
              <a:buChar char="•"/>
            </a:pPr>
            <a:endParaRPr lang="en-US" sz="1600" dirty="0">
              <a:latin typeface="Avenir LT Std 35 Light"/>
              <a:cs typeface="Times New Roman" pitchFamily="18" charset="0"/>
            </a:endParaRPr>
          </a:p>
          <a:p>
            <a:pPr algn="l">
              <a:lnSpc>
                <a:spcPct val="114000"/>
              </a:lnSpc>
            </a:pPr>
            <a:endParaRPr lang="en-US" sz="1600" dirty="0">
              <a:latin typeface="Avenir LT Std 35 Light"/>
              <a:cs typeface="Times New Roman" pitchFamily="18" charset="0"/>
            </a:endParaRPr>
          </a:p>
          <a:p>
            <a:pPr>
              <a:lnSpc>
                <a:spcPct val="114000"/>
              </a:lnSpc>
            </a:pPr>
            <a:endParaRPr lang="en-US" sz="1200" dirty="0">
              <a:latin typeface="Avenir LT Std 35 Light" pitchFamily="34" charset="0"/>
              <a:cs typeface="Times New Roman" pitchFamily="18" charset="0"/>
            </a:endParaRPr>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4874462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609" y="457200"/>
            <a:ext cx="8265226" cy="1371600"/>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1291" y="709488"/>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Thank you for your participation</a:t>
            </a:r>
            <a:endParaRPr lang="en-US" dirty="0"/>
          </a:p>
        </p:txBody>
      </p:sp>
      <p:grpSp>
        <p:nvGrpSpPr>
          <p:cNvPr id="16" name="Group 15"/>
          <p:cNvGrpSpPr/>
          <p:nvPr/>
        </p:nvGrpSpPr>
        <p:grpSpPr>
          <a:xfrm>
            <a:off x="-35626" y="6037737"/>
            <a:ext cx="9174480" cy="114300"/>
            <a:chOff x="0" y="5920740"/>
            <a:chExt cx="9174480" cy="114300"/>
          </a:xfrm>
        </p:grpSpPr>
        <p:sp>
          <p:nvSpPr>
            <p:cNvPr id="20" name="Rectangle 19"/>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lide Number Placeholder 5"/>
          <p:cNvSpPr txBox="1">
            <a:spLocks/>
          </p:cNvSpPr>
          <p:nvPr/>
        </p:nvSpPr>
        <p:spPr>
          <a:xfrm>
            <a:off x="6913672" y="63848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09D50-B617-4EA7-8424-04545E3DD145}" type="slidenum">
              <a:rPr lang="en-US" smtClean="0"/>
              <a:pPr/>
              <a:t>51</a:t>
            </a:fld>
            <a:endParaRPr lang="en-US" dirty="0"/>
          </a:p>
        </p:txBody>
      </p:sp>
      <p:sp>
        <p:nvSpPr>
          <p:cNvPr id="2" name="Rectangle 1"/>
          <p:cNvSpPr/>
          <p:nvPr/>
        </p:nvSpPr>
        <p:spPr>
          <a:xfrm>
            <a:off x="1" y="1981200"/>
            <a:ext cx="9143999" cy="400110"/>
          </a:xfrm>
          <a:prstGeom prst="rect">
            <a:avLst/>
          </a:prstGeom>
        </p:spPr>
        <p:txBody>
          <a:bodyPr wrap="square">
            <a:spAutoFit/>
          </a:bodyPr>
          <a:lstStyle/>
          <a:p>
            <a:pPr algn="ctr"/>
            <a:r>
              <a:rPr lang="en-US" sz="2000" b="1" dirty="0" smtClean="0">
                <a:latin typeface="Avenir LT Std 35 Light" pitchFamily="34" charset="0"/>
                <a:cs typeface="Times New Roman" pitchFamily="18" charset="0"/>
              </a:rPr>
              <a:t>Presented by:</a:t>
            </a:r>
            <a:endParaRPr lang="en-US" sz="2000" b="1" i="1" dirty="0" smtClean="0">
              <a:latin typeface="Avenir LT Std 35 Light" pitchFamily="34" charset="0"/>
              <a:cs typeface="Times New Roman" pitchFamily="18" charset="0"/>
            </a:endParaRPr>
          </a:p>
        </p:txBody>
      </p:sp>
      <p:sp>
        <p:nvSpPr>
          <p:cNvPr id="3" name="TextBox 2"/>
          <p:cNvSpPr txBox="1"/>
          <p:nvPr/>
        </p:nvSpPr>
        <p:spPr>
          <a:xfrm>
            <a:off x="1" y="2819400"/>
            <a:ext cx="9138854" cy="1200329"/>
          </a:xfrm>
          <a:prstGeom prst="rect">
            <a:avLst/>
          </a:prstGeom>
          <a:noFill/>
        </p:spPr>
        <p:txBody>
          <a:bodyPr wrap="square" rtlCol="0">
            <a:spAutoFit/>
          </a:bodyPr>
          <a:lstStyle/>
          <a:p>
            <a:pPr algn="ctr"/>
            <a:r>
              <a:rPr lang="en-US" b="1" i="1" dirty="0" smtClean="0">
                <a:latin typeface="Avenir LT Std 35 Light" pitchFamily="34" charset="0"/>
              </a:rPr>
              <a:t>Chris Stompanato</a:t>
            </a:r>
          </a:p>
          <a:p>
            <a:pPr algn="ctr"/>
            <a:r>
              <a:rPr lang="en-US" dirty="0" smtClean="0">
                <a:latin typeface="Avenir LT Std 35 Light" pitchFamily="34" charset="0"/>
              </a:rPr>
              <a:t>Senior Sales Engineer</a:t>
            </a:r>
          </a:p>
          <a:p>
            <a:pPr algn="ctr"/>
            <a:r>
              <a:rPr lang="en-US" dirty="0" smtClean="0">
                <a:latin typeface="Avenir LT Std 35 Light" pitchFamily="34" charset="0"/>
              </a:rPr>
              <a:t>630.836.8712</a:t>
            </a:r>
          </a:p>
          <a:p>
            <a:pPr algn="ctr"/>
            <a:r>
              <a:rPr lang="en-US" dirty="0" smtClean="0">
                <a:latin typeface="Avenir LT Std 35 Light" pitchFamily="34" charset="0"/>
              </a:rPr>
              <a:t>cstompanato@ecsi.net</a:t>
            </a:r>
            <a:endParaRPr lang="en-US" dirty="0">
              <a:latin typeface="Avenir LT Std 35 Light" pitchFamily="34" charset="0"/>
            </a:endParaRPr>
          </a:p>
        </p:txBody>
      </p:sp>
      <p:sp>
        <p:nvSpPr>
          <p:cNvPr id="18"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2496" y="4495801"/>
            <a:ext cx="2519008" cy="762000"/>
          </a:xfrm>
          <a:prstGeom prst="rect">
            <a:avLst/>
          </a:prstGeom>
        </p:spPr>
      </p:pic>
    </p:spTree>
    <p:extLst>
      <p:ext uri="{BB962C8B-B14F-4D97-AF65-F5344CB8AC3E}">
        <p14:creationId xmlns:p14="http://schemas.microsoft.com/office/powerpoint/2010/main" val="42618388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ChangeArrowheads="1"/>
          </p:cNvSpPr>
          <p:nvPr/>
        </p:nvSpPr>
        <p:spPr bwMode="auto">
          <a:xfrm>
            <a:off x="497774" y="1066800"/>
            <a:ext cx="7924800"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sz="1600" dirty="0">
              <a:latin typeface="Avenir LT Std 35 Light" pitchFamily="34" charset="0"/>
              <a:cs typeface="Times New Roman" pitchFamily="18" charset="0"/>
            </a:endParaRPr>
          </a:p>
          <a:p>
            <a:r>
              <a:rPr lang="en-US" sz="2000" b="1" dirty="0">
                <a:latin typeface="Avenir LT Std 35 Light" pitchFamily="34" charset="0"/>
                <a:cs typeface="Times New Roman" pitchFamily="18" charset="0"/>
              </a:rPr>
              <a:t>Important Note</a:t>
            </a:r>
            <a:endParaRPr lang="en-US" sz="2000" dirty="0">
              <a:latin typeface="Avenir LT Std 35 Light" pitchFamily="34" charset="0"/>
              <a:cs typeface="Times New Roman" pitchFamily="18" charset="0"/>
            </a:endParaRPr>
          </a:p>
          <a:p>
            <a:pPr algn="l"/>
            <a:endParaRPr lang="en-US" sz="2400" dirty="0">
              <a:latin typeface="Avenir LT Std 35 Light" pitchFamily="34" charset="0"/>
              <a:cs typeface="Times New Roman" pitchFamily="18" charset="0"/>
            </a:endParaRPr>
          </a:p>
          <a:p>
            <a:pPr algn="l"/>
            <a:r>
              <a:rPr lang="en-US" sz="1600" dirty="0">
                <a:latin typeface="Avenir LT Std 35 Light" pitchFamily="34" charset="0"/>
                <a:cs typeface="Times New Roman" pitchFamily="18" charset="0"/>
              </a:rPr>
              <a:t>At the time this document was created, every effort was made to ensure the accuracy of the information contained within. This document should only be used a reference and was not intended to replace the </a:t>
            </a:r>
            <a:r>
              <a:rPr lang="en-US" sz="1600" b="1" dirty="0" smtClean="0">
                <a:latin typeface="Avenir LT Std 35 Light" pitchFamily="34" charset="0"/>
                <a:cs typeface="Times New Roman" pitchFamily="18" charset="0"/>
              </a:rPr>
              <a:t>Federal </a:t>
            </a:r>
            <a:r>
              <a:rPr lang="en-US" sz="1600" b="1" dirty="0">
                <a:latin typeface="Avenir LT Std 35 Light" pitchFamily="34" charset="0"/>
                <a:cs typeface="Times New Roman" pitchFamily="18" charset="0"/>
              </a:rPr>
              <a:t>Student Aid Handbook.  </a:t>
            </a:r>
          </a:p>
          <a:p>
            <a:pPr algn="l"/>
            <a:endParaRPr lang="en-US" sz="1600" b="1" dirty="0">
              <a:latin typeface="Avenir LT Std 35 Light" pitchFamily="34" charset="0"/>
              <a:cs typeface="Times New Roman" pitchFamily="18" charset="0"/>
            </a:endParaRPr>
          </a:p>
          <a:p>
            <a:pPr algn="l"/>
            <a:r>
              <a:rPr lang="en-US" sz="1600" dirty="0">
                <a:latin typeface="Avenir LT Std 35 Light" pitchFamily="34" charset="0"/>
                <a:cs typeface="Times New Roman" pitchFamily="18" charset="0"/>
              </a:rPr>
              <a:t>For a complete understanding of the Federal Regulations, ECSI recommends that </a:t>
            </a:r>
          </a:p>
          <a:p>
            <a:pPr algn="l"/>
            <a:r>
              <a:rPr lang="en-US" sz="1600" dirty="0">
                <a:latin typeface="Avenir LT Std 35 Light" pitchFamily="34" charset="0"/>
                <a:cs typeface="Times New Roman" pitchFamily="18" charset="0"/>
              </a:rPr>
              <a:t>you refer to </a:t>
            </a:r>
            <a:r>
              <a:rPr lang="en-US" sz="1600" b="1" dirty="0">
                <a:latin typeface="Avenir LT Std 35 Light" pitchFamily="34" charset="0"/>
                <a:cs typeface="Times New Roman" pitchFamily="18" charset="0"/>
              </a:rPr>
              <a:t>Federal Student Aid Handbook</a:t>
            </a:r>
            <a:r>
              <a:rPr lang="en-US" sz="1600" dirty="0">
                <a:latin typeface="Avenir LT Std 35 Light" pitchFamily="34" charset="0"/>
                <a:cs typeface="Times New Roman" pitchFamily="18" charset="0"/>
              </a:rPr>
              <a:t> and </a:t>
            </a:r>
            <a:r>
              <a:rPr lang="en-US" sz="1600" b="1" dirty="0">
                <a:latin typeface="Avenir LT Std 35 Light" pitchFamily="34" charset="0"/>
                <a:cs typeface="Times New Roman" pitchFamily="18" charset="0"/>
              </a:rPr>
              <a:t>The Department of Education’s IFAP Website</a:t>
            </a:r>
            <a:r>
              <a:rPr lang="en-US" sz="1600" dirty="0">
                <a:latin typeface="Avenir LT Std 35 Light" pitchFamily="34" charset="0"/>
                <a:cs typeface="Times New Roman" pitchFamily="18" charset="0"/>
              </a:rPr>
              <a:t> at:  </a:t>
            </a:r>
          </a:p>
          <a:p>
            <a:pPr algn="l"/>
            <a:endParaRPr lang="en-US" sz="1600" dirty="0">
              <a:latin typeface="Avenir LT Std 35 Light" pitchFamily="34" charset="0"/>
              <a:cs typeface="Times New Roman" pitchFamily="18" charset="0"/>
            </a:endParaRPr>
          </a:p>
          <a:p>
            <a:r>
              <a:rPr lang="en-US" sz="1600" u="sng" dirty="0">
                <a:latin typeface="Avenir LT Std 35 Light" pitchFamily="34" charset="0"/>
                <a:cs typeface="Times New Roman" pitchFamily="18" charset="0"/>
                <a:hlinkClick r:id="rId3"/>
              </a:rPr>
              <a:t>http://www.ifap.ed.gov/sfahandbooks/030106Vol6FSAHandbook.html</a:t>
            </a:r>
            <a:endParaRPr lang="en-US" sz="1600" u="sng" dirty="0">
              <a:latin typeface="Avenir LT Std 35 Light" pitchFamily="34" charset="0"/>
              <a:cs typeface="Times New Roman" pitchFamily="18" charset="0"/>
            </a:endParaRPr>
          </a:p>
          <a:p>
            <a:pPr algn="l"/>
            <a:endParaRPr lang="en-US" sz="1600" u="sng" dirty="0">
              <a:latin typeface="Avenir LT Std 35 Light" pitchFamily="34" charset="0"/>
              <a:cs typeface="Times New Roman" pitchFamily="18" charset="0"/>
            </a:endParaRPr>
          </a:p>
          <a:p>
            <a:pPr algn="l"/>
            <a:endParaRPr lang="en-US" sz="1600" dirty="0">
              <a:latin typeface="Avenir LT Std 35 Light" pitchFamily="34" charset="0"/>
              <a:cs typeface="Times New Roman" pitchFamily="18" charset="0"/>
            </a:endParaRPr>
          </a:p>
        </p:txBody>
      </p:sp>
      <p:sp>
        <p:nvSpPr>
          <p:cNvPr id="10"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
        <p:nvSpPr>
          <p:cNvPr id="12" name="Slide Number Placeholder 5"/>
          <p:cNvSpPr txBox="1">
            <a:spLocks/>
          </p:cNvSpPr>
          <p:nvPr/>
        </p:nvSpPr>
        <p:spPr>
          <a:xfrm>
            <a:off x="6913672" y="63848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09D50-B617-4EA7-8424-04545E3DD145}" type="slidenum">
              <a:rPr lang="en-US" smtClean="0"/>
              <a:pPr/>
              <a:t>52</a:t>
            </a:fld>
            <a:endParaRPr lang="en-US" dirty="0"/>
          </a:p>
        </p:txBody>
      </p:sp>
    </p:spTree>
    <p:extLst>
      <p:ext uri="{BB962C8B-B14F-4D97-AF65-F5344CB8AC3E}">
        <p14:creationId xmlns:p14="http://schemas.microsoft.com/office/powerpoint/2010/main" val="67491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How The Perkins Fund Works Today</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459488" y="1089546"/>
            <a:ext cx="7770111" cy="1636217"/>
          </a:xfrm>
          <a:prstGeom prst="rect">
            <a:avLst/>
          </a:prstGeom>
        </p:spPr>
        <p:txBody>
          <a:bodyPr wrap="square">
            <a:spAutoFit/>
          </a:bodyPr>
          <a:lstStyle/>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65 Medium" pitchFamily="34" charset="0"/>
              </a:rPr>
              <a:t>Each participating school has a limited pool of funds provided by the Federal Government (FCC) and the school itself (ICC)</a:t>
            </a:r>
          </a:p>
          <a:p>
            <a:pPr marL="285750" indent="-285750">
              <a:lnSpc>
                <a:spcPct val="114000"/>
              </a:lnSpc>
              <a:buFont typeface="Arial" pitchFamily="34" charset="0"/>
              <a:buChar char="•"/>
            </a:pPr>
            <a:endParaRPr lang="en-US" sz="1200" dirty="0" smtClean="0">
              <a:solidFill>
                <a:schemeClr val="tx1">
                  <a:lumMod val="75000"/>
                  <a:lumOff val="25000"/>
                </a:schemeClr>
              </a:solidFill>
              <a:latin typeface="Avenir LT Std 65 Medium"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65 Medium" pitchFamily="34" charset="0"/>
              </a:rPr>
              <a:t>Perkins loans are revolving in nature</a:t>
            </a:r>
          </a:p>
          <a:p>
            <a:pPr marL="285750" indent="-285750">
              <a:lnSpc>
                <a:spcPct val="114000"/>
              </a:lnSpc>
              <a:buFont typeface="Arial" pitchFamily="34" charset="0"/>
              <a:buChar char="•"/>
            </a:pPr>
            <a:endParaRPr lang="en-US" sz="1200" dirty="0" smtClean="0">
              <a:solidFill>
                <a:schemeClr val="tx1">
                  <a:lumMod val="75000"/>
                  <a:lumOff val="25000"/>
                </a:schemeClr>
              </a:solidFill>
              <a:latin typeface="Avenir LT Std 65 Medium" pitchFamily="34" charset="0"/>
            </a:endParaRPr>
          </a:p>
          <a:p>
            <a:pPr marL="285750" indent="-285750">
              <a:lnSpc>
                <a:spcPct val="114000"/>
              </a:lnSpc>
              <a:buFont typeface="Arial" pitchFamily="34" charset="0"/>
              <a:buChar char="•"/>
            </a:pPr>
            <a:r>
              <a:rPr lang="en-US" sz="1600" dirty="0" smtClean="0">
                <a:solidFill>
                  <a:schemeClr val="tx1">
                    <a:lumMod val="75000"/>
                    <a:lumOff val="25000"/>
                  </a:schemeClr>
                </a:solidFill>
                <a:latin typeface="Avenir LT Std 65 Medium" pitchFamily="34" charset="0"/>
              </a:rPr>
              <a:t>Money collected from previous borrowers is lent out again and again and…</a:t>
            </a:r>
          </a:p>
        </p:txBody>
      </p:sp>
      <p:graphicFrame>
        <p:nvGraphicFramePr>
          <p:cNvPr id="2" name="Table 1"/>
          <p:cNvGraphicFramePr>
            <a:graphicFrameLocks noGrp="1"/>
          </p:cNvGraphicFramePr>
          <p:nvPr>
            <p:extLst>
              <p:ext uri="{D42A27DB-BD31-4B8C-83A1-F6EECF244321}">
                <p14:modId xmlns:p14="http://schemas.microsoft.com/office/powerpoint/2010/main" val="2119221458"/>
              </p:ext>
            </p:extLst>
          </p:nvPr>
        </p:nvGraphicFramePr>
        <p:xfrm>
          <a:off x="1296543" y="3048000"/>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1400" dirty="0" smtClean="0"/>
                        <a:t>Year</a:t>
                      </a:r>
                      <a:endParaRPr lang="en-US" sz="1400" dirty="0"/>
                    </a:p>
                  </a:txBody>
                  <a:tcPr/>
                </a:tc>
                <a:tc>
                  <a:txBody>
                    <a:bodyPr/>
                    <a:lstStyle/>
                    <a:p>
                      <a:pPr algn="ctr"/>
                      <a:r>
                        <a:rPr lang="en-US" sz="1400" dirty="0" smtClean="0"/>
                        <a:t>Amount</a:t>
                      </a:r>
                      <a:r>
                        <a:rPr lang="en-US" sz="1400" baseline="0" dirty="0" smtClean="0"/>
                        <a:t> of Aid Available</a:t>
                      </a:r>
                      <a:endParaRPr lang="en-US" sz="1400" dirty="0"/>
                    </a:p>
                  </a:txBody>
                  <a:tcPr/>
                </a:tc>
                <a:tc>
                  <a:txBody>
                    <a:bodyPr/>
                    <a:lstStyle/>
                    <a:p>
                      <a:pPr algn="ctr"/>
                      <a:r>
                        <a:rPr lang="en-US" sz="1400" dirty="0" smtClean="0"/>
                        <a:t>Federal</a:t>
                      </a:r>
                      <a:r>
                        <a:rPr lang="en-US" sz="1400" baseline="0" dirty="0" smtClean="0"/>
                        <a:t> Appropriations</a:t>
                      </a:r>
                      <a:endParaRPr lang="en-US" sz="1400" dirty="0"/>
                    </a:p>
                  </a:txBody>
                  <a:tcPr/>
                </a:tc>
              </a:tr>
              <a:tr h="370840">
                <a:tc>
                  <a:txBody>
                    <a:bodyPr/>
                    <a:lstStyle/>
                    <a:p>
                      <a:pPr algn="ctr"/>
                      <a:r>
                        <a:rPr lang="en-US" sz="1400" dirty="0" smtClean="0"/>
                        <a:t>2011</a:t>
                      </a:r>
                      <a:endParaRPr lang="en-US" sz="1400" dirty="0"/>
                    </a:p>
                  </a:txBody>
                  <a:tcPr/>
                </a:tc>
                <a:tc>
                  <a:txBody>
                    <a:bodyPr/>
                    <a:lstStyle/>
                    <a:p>
                      <a:pPr algn="ctr"/>
                      <a:r>
                        <a:rPr lang="en-US" sz="1400" dirty="0" smtClean="0"/>
                        <a:t>$   970,705,017</a:t>
                      </a:r>
                      <a:endParaRPr lang="en-US" sz="1400" dirty="0"/>
                    </a:p>
                  </a:txBody>
                  <a:tcPr/>
                </a:tc>
                <a:tc>
                  <a:txBody>
                    <a:bodyPr/>
                    <a:lstStyle/>
                    <a:p>
                      <a:pPr algn="ctr"/>
                      <a:r>
                        <a:rPr lang="en-US" sz="1400" dirty="0" smtClean="0"/>
                        <a:t>$0</a:t>
                      </a:r>
                      <a:endParaRPr lang="en-US" sz="1400" dirty="0"/>
                    </a:p>
                  </a:txBody>
                  <a:tcPr/>
                </a:tc>
              </a:tr>
              <a:tr h="370840">
                <a:tc>
                  <a:txBody>
                    <a:bodyPr/>
                    <a:lstStyle/>
                    <a:p>
                      <a:pPr algn="ctr"/>
                      <a:r>
                        <a:rPr lang="en-US" sz="1400" dirty="0" smtClean="0"/>
                        <a:t>2010</a:t>
                      </a:r>
                      <a:endParaRPr lang="en-US" sz="1400" dirty="0"/>
                    </a:p>
                  </a:txBody>
                  <a:tcPr/>
                </a:tc>
                <a:tc>
                  <a:txBody>
                    <a:bodyPr/>
                    <a:lstStyle/>
                    <a:p>
                      <a:pPr algn="ctr"/>
                      <a:r>
                        <a:rPr lang="en-US" sz="1400" dirty="0" smtClean="0"/>
                        <a:t>$ 1,045,545,000</a:t>
                      </a:r>
                      <a:endParaRPr lang="en-US" sz="1400" dirty="0"/>
                    </a:p>
                  </a:txBody>
                  <a:tcPr/>
                </a:tc>
                <a:tc>
                  <a:txBody>
                    <a:bodyPr/>
                    <a:lstStyle/>
                    <a:p>
                      <a:pPr algn="ctr"/>
                      <a:r>
                        <a:rPr lang="en-US" sz="1400" dirty="0" smtClean="0"/>
                        <a:t>$0</a:t>
                      </a:r>
                      <a:endParaRPr lang="en-US" sz="1400" dirty="0"/>
                    </a:p>
                  </a:txBody>
                  <a:tcPr/>
                </a:tc>
              </a:tr>
              <a:tr h="370840">
                <a:tc>
                  <a:txBody>
                    <a:bodyPr/>
                    <a:lstStyle/>
                    <a:p>
                      <a:pPr algn="ctr"/>
                      <a:r>
                        <a:rPr lang="en-US" sz="1400" dirty="0" smtClean="0"/>
                        <a:t>2009</a:t>
                      </a:r>
                      <a:endParaRPr lang="en-US" sz="1400" dirty="0"/>
                    </a:p>
                  </a:txBody>
                  <a:tcPr/>
                </a:tc>
                <a:tc>
                  <a:txBody>
                    <a:bodyPr/>
                    <a:lstStyle/>
                    <a:p>
                      <a:pPr algn="ctr"/>
                      <a:r>
                        <a:rPr lang="en-US" sz="1400" dirty="0" smtClean="0"/>
                        <a:t>$ 1,103,000,000</a:t>
                      </a:r>
                      <a:endParaRPr lang="en-US" sz="1400" dirty="0"/>
                    </a:p>
                  </a:txBody>
                  <a:tcPr/>
                </a:tc>
                <a:tc>
                  <a:txBody>
                    <a:bodyPr/>
                    <a:lstStyle/>
                    <a:p>
                      <a:pPr algn="l"/>
                      <a:r>
                        <a:rPr lang="en-US" sz="1400" dirty="0" smtClean="0"/>
                        <a:t>         $  65,471,000 </a:t>
                      </a:r>
                      <a:r>
                        <a:rPr lang="en-US" sz="1400" baseline="30000" dirty="0" smtClean="0"/>
                        <a:t>1</a:t>
                      </a:r>
                      <a:endParaRPr lang="en-US" sz="1400" baseline="30000" dirty="0"/>
                    </a:p>
                  </a:txBody>
                  <a:tcPr/>
                </a:tc>
              </a:tr>
              <a:tr h="370840">
                <a:tc>
                  <a:txBody>
                    <a:bodyPr/>
                    <a:lstStyle/>
                    <a:p>
                      <a:pPr algn="ctr"/>
                      <a:r>
                        <a:rPr lang="en-US" sz="1400" dirty="0" smtClean="0"/>
                        <a:t>2008</a:t>
                      </a:r>
                      <a:endParaRPr lang="en-US" sz="1400" dirty="0"/>
                    </a:p>
                  </a:txBody>
                  <a:tcPr/>
                </a:tc>
                <a:tc>
                  <a:txBody>
                    <a:bodyPr/>
                    <a:lstStyle/>
                    <a:p>
                      <a:pPr algn="ctr"/>
                      <a:r>
                        <a:rPr lang="en-US" sz="1400" dirty="0" smtClean="0"/>
                        <a:t> $1,103,000,000</a:t>
                      </a:r>
                      <a:endParaRPr lang="en-US" sz="1400" dirty="0"/>
                    </a:p>
                  </a:txBody>
                  <a:tcPr/>
                </a:tc>
                <a:tc>
                  <a:txBody>
                    <a:bodyPr/>
                    <a:lstStyle/>
                    <a:p>
                      <a:pPr algn="l"/>
                      <a:r>
                        <a:rPr lang="en-US" sz="1400" dirty="0" smtClean="0"/>
                        <a:t>         $  64,327,000</a:t>
                      </a:r>
                      <a:endParaRPr lang="en-US" sz="1400" dirty="0"/>
                    </a:p>
                  </a:txBody>
                  <a:tcPr/>
                </a:tc>
              </a:tr>
              <a:tr h="370840">
                <a:tc>
                  <a:txBody>
                    <a:bodyPr/>
                    <a:lstStyle/>
                    <a:p>
                      <a:pPr algn="ctr"/>
                      <a:r>
                        <a:rPr lang="en-US" sz="1400" dirty="0" smtClean="0"/>
                        <a:t>2007</a:t>
                      </a:r>
                      <a:endParaRPr lang="en-US" sz="1400" dirty="0"/>
                    </a:p>
                  </a:txBody>
                  <a:tcPr/>
                </a:tc>
                <a:tc>
                  <a:txBody>
                    <a:bodyPr/>
                    <a:lstStyle/>
                    <a:p>
                      <a:pPr algn="ctr"/>
                      <a:r>
                        <a:rPr lang="en-US" sz="1400" dirty="0" smtClean="0"/>
                        <a:t> $1,105,000,000</a:t>
                      </a:r>
                      <a:endParaRPr lang="en-US" sz="1400" dirty="0"/>
                    </a:p>
                  </a:txBody>
                  <a:tcPr/>
                </a:tc>
                <a:tc>
                  <a:txBody>
                    <a:bodyPr/>
                    <a:lstStyle/>
                    <a:p>
                      <a:pPr algn="l"/>
                      <a:r>
                        <a:rPr lang="en-US" sz="1400" dirty="0" smtClean="0"/>
                        <a:t>         $   65,471,000</a:t>
                      </a:r>
                      <a:endParaRPr lang="en-US" sz="1400" dirty="0"/>
                    </a:p>
                  </a:txBody>
                  <a:tcPr/>
                </a:tc>
              </a:tr>
            </a:tbl>
          </a:graphicData>
        </a:graphic>
      </p:graphicFrame>
      <p:sp>
        <p:nvSpPr>
          <p:cNvPr id="3" name="Rectangle 2"/>
          <p:cNvSpPr/>
          <p:nvPr/>
        </p:nvSpPr>
        <p:spPr>
          <a:xfrm>
            <a:off x="1295400" y="5334000"/>
            <a:ext cx="3462807" cy="346249"/>
          </a:xfrm>
          <a:prstGeom prst="rect">
            <a:avLst/>
          </a:prstGeom>
        </p:spPr>
        <p:txBody>
          <a:bodyPr wrap="none">
            <a:spAutoFit/>
          </a:bodyPr>
          <a:lstStyle/>
          <a:p>
            <a:pPr>
              <a:lnSpc>
                <a:spcPct val="150000"/>
              </a:lnSpc>
            </a:pPr>
            <a:r>
              <a:rPr lang="en-US" sz="1100" baseline="30000" dirty="0">
                <a:solidFill>
                  <a:schemeClr val="tx1">
                    <a:lumMod val="75000"/>
                    <a:lumOff val="25000"/>
                  </a:schemeClr>
                </a:solidFill>
                <a:latin typeface="Avenir LT Std 65 Medium" pitchFamily="34" charset="0"/>
              </a:rPr>
              <a:t>1 </a:t>
            </a:r>
            <a:r>
              <a:rPr lang="en-US" sz="1100" dirty="0" smtClean="0">
                <a:solidFill>
                  <a:schemeClr val="tx1">
                    <a:lumMod val="75000"/>
                    <a:lumOff val="25000"/>
                  </a:schemeClr>
                </a:solidFill>
                <a:latin typeface="Avenir LT Std 65 Medium" pitchFamily="34" charset="0"/>
              </a:rPr>
              <a:t>FY 2009 was limited to Perkins Loan cancellations.</a:t>
            </a:r>
            <a:endParaRPr lang="en-US" sz="1100" dirty="0">
              <a:solidFill>
                <a:schemeClr val="tx1">
                  <a:lumMod val="75000"/>
                  <a:lumOff val="25000"/>
                </a:schemeClr>
              </a:solidFill>
              <a:latin typeface="Avenir LT Std 65 Medium" pitchFamily="34" charset="0"/>
            </a:endParaRPr>
          </a:p>
        </p:txBody>
      </p:sp>
      <p:sp>
        <p:nvSpPr>
          <p:cNvPr id="16" name="Slide Number Placeholder 5"/>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6</a:t>
            </a:fld>
            <a:endParaRPr lang="en-US"/>
          </a:p>
        </p:txBody>
      </p:sp>
      <p:sp>
        <p:nvSpPr>
          <p:cNvPr id="17"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2798044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07274" y="76200"/>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The Future of the Perkins Program?</a:t>
            </a:r>
            <a:endParaRPr lang="en-US" dirty="0"/>
          </a:p>
        </p:txBody>
      </p:sp>
      <p:grpSp>
        <p:nvGrpSpPr>
          <p:cNvPr id="2"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459488" y="1089546"/>
            <a:ext cx="7770111" cy="5249514"/>
          </a:xfrm>
          <a:prstGeom prst="rect">
            <a:avLst/>
          </a:prstGeom>
        </p:spPr>
        <p:txBody>
          <a:bodyPr wrap="square">
            <a:spAutoFit/>
          </a:bodyPr>
          <a:lstStyle/>
          <a:p>
            <a:pPr marL="285750"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Perkins Program is set to expire in 2014, but for now it’s business as usual</a:t>
            </a:r>
          </a:p>
          <a:p>
            <a:pPr marL="285750" indent="-285750">
              <a:lnSpc>
                <a:spcPct val="114000"/>
              </a:lnSpc>
              <a:buFont typeface="Arial" pitchFamily="34" charset="0"/>
              <a:buChar char="•"/>
            </a:pPr>
            <a:endParaRPr lang="en-US" sz="1400" dirty="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President Obama </a:t>
            </a:r>
            <a:r>
              <a:rPr lang="en-US" sz="1400" dirty="0" smtClean="0">
                <a:solidFill>
                  <a:schemeClr val="tx1">
                    <a:lumMod val="75000"/>
                    <a:lumOff val="25000"/>
                  </a:schemeClr>
                </a:solidFill>
                <a:latin typeface="Avenir LT Std 35 Light" pitchFamily="34" charset="0"/>
              </a:rPr>
              <a:t>has proposed a direct-type loan program, but Republicans will not allow expansion </a:t>
            </a:r>
          </a:p>
          <a:p>
            <a:pPr>
              <a:lnSpc>
                <a:spcPct val="114000"/>
              </a:lnSpc>
            </a:pPr>
            <a:r>
              <a:rPr lang="en-US" sz="1400" dirty="0">
                <a:solidFill>
                  <a:schemeClr val="tx1">
                    <a:lumMod val="75000"/>
                    <a:lumOff val="25000"/>
                  </a:schemeClr>
                </a:solidFill>
                <a:latin typeface="Avenir LT Std 35 Light" pitchFamily="34" charset="0"/>
              </a:rPr>
              <a:t> </a:t>
            </a:r>
            <a:r>
              <a:rPr lang="en-US" sz="1400" dirty="0" smtClean="0">
                <a:solidFill>
                  <a:schemeClr val="tx1">
                    <a:lumMod val="75000"/>
                    <a:lumOff val="25000"/>
                  </a:schemeClr>
                </a:solidFill>
                <a:latin typeface="Avenir LT Std 35 Light" pitchFamily="34" charset="0"/>
              </a:rPr>
              <a:t>     of direct lending programs with our country’s current national debt crisis</a:t>
            </a:r>
          </a:p>
          <a:p>
            <a:pPr marL="285750" indent="-285750">
              <a:lnSpc>
                <a:spcPct val="114000"/>
              </a:lnSpc>
              <a:buFont typeface="Arial" pitchFamily="34" charset="0"/>
              <a:buChar char="•"/>
            </a:pPr>
            <a:endParaRPr lang="en-US" sz="1400" dirty="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Marketing 101: Talk of program </a:t>
            </a:r>
            <a:r>
              <a:rPr lang="en-US" sz="1400" b="1" dirty="0" smtClean="0">
                <a:solidFill>
                  <a:srgbClr val="FF0000"/>
                </a:solidFill>
                <a:latin typeface="Avenir LT Std 35 Light" pitchFamily="34" charset="0"/>
              </a:rPr>
              <a:t>“Modernization” </a:t>
            </a:r>
            <a:r>
              <a:rPr lang="en-US" sz="1400" dirty="0" smtClean="0">
                <a:solidFill>
                  <a:schemeClr val="tx1">
                    <a:lumMod val="75000"/>
                    <a:lumOff val="25000"/>
                  </a:schemeClr>
                </a:solidFill>
                <a:latin typeface="Avenir LT Std 35 Light" pitchFamily="34" charset="0"/>
              </a:rPr>
              <a:t>versus “elimination”.  </a:t>
            </a:r>
          </a:p>
          <a:p>
            <a:pPr marL="285750" indent="-285750">
              <a:lnSpc>
                <a:spcPct val="114000"/>
              </a:lnSpc>
              <a:buFont typeface="Arial" pitchFamily="34" charset="0"/>
              <a:buChar char="•"/>
            </a:pPr>
            <a:endParaRPr lang="en-US" sz="1400" dirty="0" smtClean="0">
              <a:solidFill>
                <a:schemeClr val="tx1">
                  <a:lumMod val="75000"/>
                  <a:lumOff val="25000"/>
                </a:schemeClr>
              </a:solidFill>
              <a:latin typeface="Avenir LT Std 35 Light" pitchFamily="34" charset="0"/>
            </a:endParaRPr>
          </a:p>
          <a:p>
            <a:pPr marL="285750"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Obama administration has proposed an overhaul to the Perkins Program to include: </a:t>
            </a:r>
          </a:p>
          <a:p>
            <a:pPr>
              <a:lnSpc>
                <a:spcPct val="114000"/>
              </a:lnSpc>
            </a:pPr>
            <a:endParaRPr lang="en-US" sz="1400" dirty="0" smtClean="0">
              <a:solidFill>
                <a:schemeClr val="tx1">
                  <a:lumMod val="75000"/>
                  <a:lumOff val="25000"/>
                </a:schemeClr>
              </a:solidFill>
              <a:latin typeface="Avenir LT Std 35 Light" pitchFamily="34" charset="0"/>
            </a:endParaRP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Bring Perkins to more campuses and add hundreds of millions of dollars to the fund</a:t>
            </a:r>
          </a:p>
          <a:p>
            <a:pPr marL="742950" lvl="1" indent="-285750">
              <a:lnSpc>
                <a:spcPct val="114000"/>
              </a:lnSpc>
              <a:buFont typeface="Arial" pitchFamily="34" charset="0"/>
              <a:buChar char="•"/>
            </a:pPr>
            <a:r>
              <a:rPr lang="en-US" sz="1400" dirty="0">
                <a:solidFill>
                  <a:schemeClr val="tx1">
                    <a:lumMod val="75000"/>
                    <a:lumOff val="25000"/>
                  </a:schemeClr>
                </a:solidFill>
                <a:latin typeface="Avenir LT Std 35 Light" pitchFamily="34" charset="0"/>
              </a:rPr>
              <a:t>Save money to support the Pell Grant program, but…</a:t>
            </a: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Change Perkins terms, raise interest rate and make it variable</a:t>
            </a: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Increase the </a:t>
            </a:r>
            <a:r>
              <a:rPr lang="en-US" sz="1400" dirty="0">
                <a:solidFill>
                  <a:schemeClr val="tx1">
                    <a:lumMod val="75000"/>
                    <a:lumOff val="25000"/>
                  </a:schemeClr>
                </a:solidFill>
                <a:latin typeface="Avenir LT Std 35 Light" pitchFamily="34" charset="0"/>
              </a:rPr>
              <a:t>minimum fixed payment amount</a:t>
            </a: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Take away the In-School and </a:t>
            </a:r>
            <a:r>
              <a:rPr lang="en-US" sz="1400" dirty="0">
                <a:solidFill>
                  <a:schemeClr val="tx1">
                    <a:lumMod val="75000"/>
                    <a:lumOff val="25000"/>
                  </a:schemeClr>
                </a:solidFill>
                <a:latin typeface="Avenir LT Std 35 Light" pitchFamily="34" charset="0"/>
              </a:rPr>
              <a:t>G</a:t>
            </a:r>
            <a:r>
              <a:rPr lang="en-US" sz="1400" dirty="0" smtClean="0">
                <a:solidFill>
                  <a:schemeClr val="tx1">
                    <a:lumMod val="75000"/>
                    <a:lumOff val="25000"/>
                  </a:schemeClr>
                </a:solidFill>
                <a:latin typeface="Avenir LT Std 35 Light" pitchFamily="34" charset="0"/>
              </a:rPr>
              <a:t>race </a:t>
            </a:r>
            <a:r>
              <a:rPr lang="en-US" sz="1400" dirty="0">
                <a:solidFill>
                  <a:schemeClr val="tx1">
                    <a:lumMod val="75000"/>
                    <a:lumOff val="25000"/>
                  </a:schemeClr>
                </a:solidFill>
                <a:latin typeface="Avenir LT Std 35 Light" pitchFamily="34" charset="0"/>
              </a:rPr>
              <a:t>P</a:t>
            </a:r>
            <a:r>
              <a:rPr lang="en-US" sz="1400" dirty="0" smtClean="0">
                <a:solidFill>
                  <a:schemeClr val="tx1">
                    <a:lumMod val="75000"/>
                    <a:lumOff val="25000"/>
                  </a:schemeClr>
                </a:solidFill>
                <a:latin typeface="Avenir LT Std 35 Light" pitchFamily="34" charset="0"/>
              </a:rPr>
              <a:t>eriod Subsidies</a:t>
            </a:r>
          </a:p>
          <a:p>
            <a:pPr marL="742950" lvl="1" indent="-285750">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Eliminate loan forgiveness options (ex: Teaching Cancellations)</a:t>
            </a:r>
          </a:p>
          <a:p>
            <a:pPr marL="742950" lvl="1" indent="-285750">
              <a:lnSpc>
                <a:spcPct val="114000"/>
              </a:lnSpc>
              <a:buFont typeface="Arial" pitchFamily="34" charset="0"/>
              <a:buChar char="•"/>
            </a:pPr>
            <a:endParaRPr lang="en-US" sz="1400" dirty="0">
              <a:solidFill>
                <a:schemeClr val="tx1">
                  <a:lumMod val="75000"/>
                  <a:lumOff val="25000"/>
                </a:schemeClr>
              </a:solidFill>
              <a:latin typeface="Avenir LT Std 35 Light" pitchFamily="34" charset="0"/>
            </a:endParaRPr>
          </a:p>
          <a:p>
            <a:pPr marL="287338" lvl="1" indent="-287338">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Organization like COHEAO and several Congressional Champions are pushing to replenishing the monies owed for Perkins Cancellation Reimbursement and one day… FCC!</a:t>
            </a:r>
          </a:p>
          <a:p>
            <a:pPr marL="287338" lvl="1" indent="-287338">
              <a:lnSpc>
                <a:spcPct val="114000"/>
              </a:lnSpc>
              <a:buFont typeface="Arial" pitchFamily="34" charset="0"/>
              <a:buChar char="•"/>
            </a:pPr>
            <a:r>
              <a:rPr lang="en-US" sz="1400" dirty="0" smtClean="0">
                <a:solidFill>
                  <a:schemeClr val="tx1">
                    <a:lumMod val="75000"/>
                    <a:lumOff val="25000"/>
                  </a:schemeClr>
                </a:solidFill>
                <a:latin typeface="Avenir LT Std 35 Light" pitchFamily="34" charset="0"/>
              </a:rPr>
              <a:t>Campus Flex</a:t>
            </a:r>
            <a:endParaRPr lang="en-US" sz="1400" dirty="0">
              <a:solidFill>
                <a:schemeClr val="tx1">
                  <a:lumMod val="75000"/>
                  <a:lumOff val="25000"/>
                </a:schemeClr>
              </a:solidFill>
              <a:latin typeface="Avenir LT Std 35 Light" pitchFamily="34" charset="0"/>
            </a:endParaRPr>
          </a:p>
          <a:p>
            <a:pPr marL="742950" lvl="1" indent="-285750">
              <a:lnSpc>
                <a:spcPct val="114000"/>
              </a:lnSpc>
              <a:buFont typeface="Arial" pitchFamily="34" charset="0"/>
              <a:buChar char="•"/>
            </a:pPr>
            <a:endParaRPr lang="en-US" sz="1400" dirty="0" smtClean="0">
              <a:solidFill>
                <a:schemeClr val="tx1">
                  <a:lumMod val="75000"/>
                  <a:lumOff val="25000"/>
                </a:schemeClr>
              </a:solidFill>
              <a:latin typeface="Avenir LT Std 35 Light" pitchFamily="34"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7</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3823574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609" y="1753737"/>
            <a:ext cx="8265226" cy="1371600"/>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1291" y="2006025"/>
            <a:ext cx="7579426"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Today’s Federal Perkins Regulations</a:t>
            </a:r>
            <a:endParaRPr lang="en-US" dirty="0"/>
          </a:p>
        </p:txBody>
      </p:sp>
      <p:grpSp>
        <p:nvGrpSpPr>
          <p:cNvPr id="16" name="Group 15"/>
          <p:cNvGrpSpPr/>
          <p:nvPr/>
        </p:nvGrpSpPr>
        <p:grpSpPr>
          <a:xfrm>
            <a:off x="-35626" y="6037737"/>
            <a:ext cx="9174480" cy="114300"/>
            <a:chOff x="0" y="5920740"/>
            <a:chExt cx="9174480" cy="114300"/>
          </a:xfrm>
        </p:grpSpPr>
        <p:sp>
          <p:nvSpPr>
            <p:cNvPr id="20" name="Rectangle 19"/>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lide Number Placeholder 5"/>
          <p:cNvSpPr txBox="1">
            <a:spLocks/>
          </p:cNvSpPr>
          <p:nvPr/>
        </p:nvSpPr>
        <p:spPr>
          <a:xfrm>
            <a:off x="6913672" y="63848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09D50-B617-4EA7-8424-04545E3DD145}" type="slidenum">
              <a:rPr lang="en-US" smtClean="0"/>
              <a:pPr/>
              <a:t>8</a:t>
            </a:fld>
            <a:endParaRPr lang="en-US"/>
          </a:p>
        </p:txBody>
      </p:sp>
      <p:sp>
        <p:nvSpPr>
          <p:cNvPr id="17"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1442922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5626" y="0"/>
            <a:ext cx="8265226" cy="737175"/>
          </a:xfrm>
          <a:prstGeom prst="rect">
            <a:avLst/>
          </a:prstGeom>
          <a:solidFill>
            <a:srgbClr val="A51140"/>
          </a:solidFill>
          <a:ln>
            <a:noFill/>
          </a:ln>
          <a:effectLst>
            <a:outerShdw blurRad="50800" dist="38100" dir="2700000" algn="tl" rotWithShape="0">
              <a:prstClr val="black">
                <a:alpha val="40000"/>
              </a:prstClr>
            </a:outerShdw>
            <a:reflection blurRad="6350" stA="26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274" y="76200"/>
            <a:ext cx="8014334" cy="584775"/>
          </a:xfrm>
          <a:prstGeom prst="rect">
            <a:avLst/>
          </a:prstGeom>
          <a:noFill/>
        </p:spPr>
        <p:txBody>
          <a:bodyPr wrap="square" rtlCol="0">
            <a:spAutoFit/>
          </a:bodyPr>
          <a:lstStyle/>
          <a:p>
            <a:r>
              <a:rPr lang="en-US" sz="3200" b="1" dirty="0" smtClean="0">
                <a:solidFill>
                  <a:schemeClr val="bg1"/>
                </a:solidFill>
                <a:latin typeface="Avenir LT Std 65 Medium" pitchFamily="34" charset="0"/>
              </a:rPr>
              <a:t>Entrance Counseling</a:t>
            </a:r>
            <a:endParaRPr lang="en-US" dirty="0"/>
          </a:p>
        </p:txBody>
      </p:sp>
      <p:grpSp>
        <p:nvGrpSpPr>
          <p:cNvPr id="21" name="Group 20"/>
          <p:cNvGrpSpPr/>
          <p:nvPr/>
        </p:nvGrpSpPr>
        <p:grpSpPr>
          <a:xfrm>
            <a:off x="-35626" y="6037737"/>
            <a:ext cx="9174480" cy="114300"/>
            <a:chOff x="0" y="5920740"/>
            <a:chExt cx="9174480" cy="114300"/>
          </a:xfrm>
        </p:grpSpPr>
        <p:sp>
          <p:nvSpPr>
            <p:cNvPr id="22" name="Rectangle 21"/>
            <p:cNvSpPr/>
            <p:nvPr/>
          </p:nvSpPr>
          <p:spPr>
            <a:xfrm>
              <a:off x="4907280" y="5920740"/>
              <a:ext cx="4267200" cy="11430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429000" y="5920740"/>
              <a:ext cx="4267200" cy="1143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33600" y="5920740"/>
              <a:ext cx="4267200" cy="114300"/>
            </a:xfrm>
            <a:prstGeom prst="rect">
              <a:avLst/>
            </a:prstGeom>
            <a:solidFill>
              <a:srgbClr val="B9B8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0" y="5920740"/>
              <a:ext cx="1066800" cy="11049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62000" y="5920740"/>
              <a:ext cx="914400" cy="110490"/>
            </a:xfrm>
            <a:prstGeom prst="rect">
              <a:avLst/>
            </a:prstGeom>
            <a:solidFill>
              <a:srgbClr val="A51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2"/>
          <p:cNvSpPr>
            <a:spLocks noChangeArrowheads="1"/>
          </p:cNvSpPr>
          <p:nvPr/>
        </p:nvSpPr>
        <p:spPr bwMode="auto">
          <a:xfrm>
            <a:off x="307274" y="1066800"/>
            <a:ext cx="8379526" cy="4977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nSpc>
                <a:spcPct val="114000"/>
              </a:lnSpc>
              <a:buFont typeface="Arial" pitchFamily="34" charset="0"/>
              <a:buChar char="•"/>
            </a:pPr>
            <a:r>
              <a:rPr lang="en-US" sz="1600" b="1" dirty="0" smtClean="0">
                <a:solidFill>
                  <a:srgbClr val="000000"/>
                </a:solidFill>
                <a:latin typeface="Avenir LT Std 35 Light" pitchFamily="34" charset="0"/>
                <a:cs typeface="Times New Roman" pitchFamily="18" charset="0"/>
              </a:rPr>
              <a:t>Entrance </a:t>
            </a:r>
            <a:r>
              <a:rPr lang="en-US" sz="1600" b="1" dirty="0">
                <a:solidFill>
                  <a:srgbClr val="000000"/>
                </a:solidFill>
                <a:latin typeface="Avenir LT Std 35 Light" pitchFamily="34" charset="0"/>
                <a:cs typeface="Times New Roman" pitchFamily="18" charset="0"/>
              </a:rPr>
              <a:t>Interview Counseling </a:t>
            </a:r>
            <a:r>
              <a:rPr lang="en-US" sz="1600" dirty="0">
                <a:solidFill>
                  <a:srgbClr val="000000"/>
                </a:solidFill>
                <a:latin typeface="Avenir LT Std 35 Light" pitchFamily="34" charset="0"/>
                <a:cs typeface="Times New Roman" pitchFamily="18" charset="0"/>
              </a:rPr>
              <a:t>is a Federal Requirement. </a:t>
            </a:r>
            <a:endParaRPr lang="en-US" sz="1600" dirty="0" smtClean="0">
              <a:solidFill>
                <a:srgbClr val="000000"/>
              </a:solidFill>
              <a:latin typeface="Avenir LT Std 35 Light" pitchFamily="34" charset="0"/>
              <a:cs typeface="Times New Roman" pitchFamily="18" charset="0"/>
            </a:endParaRPr>
          </a:p>
          <a:p>
            <a:pPr marL="285750" indent="-285750">
              <a:lnSpc>
                <a:spcPct val="114000"/>
              </a:lnSpc>
              <a:buFont typeface="Arial" pitchFamily="34" charset="0"/>
              <a:buChar char="•"/>
            </a:pPr>
            <a:endParaRPr lang="en-US" sz="1200" dirty="0" smtClean="0">
              <a:solidFill>
                <a:srgbClr val="000000"/>
              </a:solidFill>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smtClean="0">
                <a:solidFill>
                  <a:srgbClr val="000000"/>
                </a:solidFill>
                <a:latin typeface="Avenir LT Std 35 Light" pitchFamily="34" charset="0"/>
                <a:cs typeface="Times New Roman" pitchFamily="18" charset="0"/>
              </a:rPr>
              <a:t>It </a:t>
            </a:r>
            <a:r>
              <a:rPr lang="en-US" sz="1600" dirty="0">
                <a:solidFill>
                  <a:srgbClr val="000000"/>
                </a:solidFill>
                <a:latin typeface="Avenir LT Std 35 Light" pitchFamily="34" charset="0"/>
                <a:cs typeface="Times New Roman" pitchFamily="18" charset="0"/>
              </a:rPr>
              <a:t>is designed to facilitate the borrower‘s understanding of the financial assistance that has been extended by the </a:t>
            </a:r>
            <a:r>
              <a:rPr lang="en-US" sz="1600" dirty="0" smtClean="0">
                <a:solidFill>
                  <a:srgbClr val="000000"/>
                </a:solidFill>
                <a:latin typeface="Avenir LT Std 35 Light" pitchFamily="34" charset="0"/>
                <a:cs typeface="Times New Roman" pitchFamily="18" charset="0"/>
              </a:rPr>
              <a:t>School (i.e. Financial Literacy)</a:t>
            </a:r>
          </a:p>
          <a:p>
            <a:pPr marL="285750" indent="-285750">
              <a:lnSpc>
                <a:spcPct val="114000"/>
              </a:lnSpc>
            </a:pPr>
            <a:endParaRPr lang="en-US" sz="1200" dirty="0" smtClean="0">
              <a:solidFill>
                <a:srgbClr val="000000"/>
              </a:solidFill>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smtClean="0">
                <a:solidFill>
                  <a:srgbClr val="000000"/>
                </a:solidFill>
                <a:latin typeface="Avenir LT Std 35 Light" pitchFamily="34" charset="0"/>
                <a:cs typeface="Times New Roman" pitchFamily="18" charset="0"/>
              </a:rPr>
              <a:t>It </a:t>
            </a:r>
            <a:r>
              <a:rPr lang="en-US" sz="1600" dirty="0">
                <a:solidFill>
                  <a:srgbClr val="000000"/>
                </a:solidFill>
                <a:latin typeface="Avenir LT Std 35 Light" pitchFamily="34" charset="0"/>
                <a:cs typeface="Times New Roman" pitchFamily="18" charset="0"/>
              </a:rPr>
              <a:t>must also provide detailed information concerning the borrower’s Rights and </a:t>
            </a:r>
            <a:r>
              <a:rPr lang="en-US" sz="1600" dirty="0" smtClean="0">
                <a:solidFill>
                  <a:srgbClr val="000000"/>
                </a:solidFill>
                <a:latin typeface="Avenir LT Std 35 Light" pitchFamily="34" charset="0"/>
                <a:cs typeface="Times New Roman" pitchFamily="18" charset="0"/>
              </a:rPr>
              <a:t>Responsibilities</a:t>
            </a:r>
          </a:p>
          <a:p>
            <a:pPr marL="285750" indent="-285750">
              <a:lnSpc>
                <a:spcPct val="114000"/>
              </a:lnSpc>
              <a:buFont typeface="Arial" pitchFamily="34" charset="0"/>
              <a:buChar char="•"/>
            </a:pPr>
            <a:endParaRPr lang="en-US" sz="1200" i="1" dirty="0" smtClean="0">
              <a:solidFill>
                <a:srgbClr val="000000"/>
              </a:solidFill>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smtClean="0">
                <a:solidFill>
                  <a:srgbClr val="000000"/>
                </a:solidFill>
                <a:latin typeface="Avenir LT Std 35 Light" pitchFamily="34" charset="0"/>
                <a:cs typeface="Times New Roman" pitchFamily="18" charset="0"/>
              </a:rPr>
              <a:t>Options include:</a:t>
            </a:r>
          </a:p>
          <a:p>
            <a:pPr marL="285750" indent="-285750">
              <a:lnSpc>
                <a:spcPct val="114000"/>
              </a:lnSpc>
              <a:buFont typeface="Arial" pitchFamily="34" charset="0"/>
              <a:buChar char="•"/>
            </a:pPr>
            <a:endParaRPr lang="en-US" sz="1600" i="1" dirty="0" smtClean="0">
              <a:solidFill>
                <a:srgbClr val="000000"/>
              </a:solidFill>
              <a:latin typeface="Avenir LT Std 35 Light" pitchFamily="34" charset="0"/>
              <a:cs typeface="Times New Roman" pitchFamily="18" charset="0"/>
            </a:endParaRPr>
          </a:p>
          <a:p>
            <a:pPr marL="742950" lvl="1" indent="-285750">
              <a:lnSpc>
                <a:spcPct val="114000"/>
              </a:lnSpc>
              <a:buFont typeface="Arial" pitchFamily="34" charset="0"/>
              <a:buChar char="•"/>
            </a:pPr>
            <a:r>
              <a:rPr lang="en-US" sz="1600" i="1" dirty="0" smtClean="0">
                <a:solidFill>
                  <a:srgbClr val="000000"/>
                </a:solidFill>
                <a:latin typeface="Avenir LT Std 35 Light" pitchFamily="34" charset="0"/>
                <a:cs typeface="Times New Roman" pitchFamily="18" charset="0"/>
              </a:rPr>
              <a:t>Print &amp; Mail</a:t>
            </a:r>
          </a:p>
          <a:p>
            <a:pPr marL="742950" lvl="1" indent="-285750">
              <a:lnSpc>
                <a:spcPct val="114000"/>
              </a:lnSpc>
              <a:buFont typeface="Arial" pitchFamily="34" charset="0"/>
              <a:buChar char="•"/>
            </a:pPr>
            <a:r>
              <a:rPr lang="en-US" sz="1600" i="1" dirty="0" smtClean="0">
                <a:solidFill>
                  <a:srgbClr val="000000"/>
                </a:solidFill>
                <a:latin typeface="Avenir LT Std 35 Light" pitchFamily="34" charset="0"/>
                <a:cs typeface="Times New Roman" pitchFamily="18" charset="0"/>
              </a:rPr>
              <a:t>Face-To-Face</a:t>
            </a:r>
          </a:p>
          <a:p>
            <a:pPr marL="742950" lvl="1" indent="-285750">
              <a:lnSpc>
                <a:spcPct val="114000"/>
              </a:lnSpc>
              <a:buFont typeface="Arial" pitchFamily="34" charset="0"/>
              <a:buChar char="•"/>
            </a:pPr>
            <a:r>
              <a:rPr lang="en-US" sz="1600" i="1" dirty="0" smtClean="0">
                <a:solidFill>
                  <a:srgbClr val="000000"/>
                </a:solidFill>
                <a:latin typeface="Avenir LT Std 35 Light" pitchFamily="34" charset="0"/>
                <a:cs typeface="Times New Roman" pitchFamily="18" charset="0"/>
              </a:rPr>
              <a:t>3</a:t>
            </a:r>
            <a:r>
              <a:rPr lang="en-US" sz="1600" i="1" baseline="30000" dirty="0" smtClean="0">
                <a:solidFill>
                  <a:srgbClr val="000000"/>
                </a:solidFill>
                <a:latin typeface="Avenir LT Std 35 Light" pitchFamily="34" charset="0"/>
                <a:cs typeface="Times New Roman" pitchFamily="18" charset="0"/>
              </a:rPr>
              <a:t>rd</a:t>
            </a:r>
            <a:r>
              <a:rPr lang="en-US" sz="1600" i="1" dirty="0" smtClean="0">
                <a:solidFill>
                  <a:srgbClr val="000000"/>
                </a:solidFill>
                <a:latin typeface="Avenir LT Std 35 Light" pitchFamily="34" charset="0"/>
                <a:cs typeface="Times New Roman" pitchFamily="18" charset="0"/>
              </a:rPr>
              <a:t> Party Websites</a:t>
            </a:r>
          </a:p>
          <a:p>
            <a:pPr marL="742950" lvl="1" indent="-285750">
              <a:lnSpc>
                <a:spcPct val="114000"/>
              </a:lnSpc>
              <a:buFont typeface="Arial" pitchFamily="34" charset="0"/>
              <a:buChar char="•"/>
            </a:pPr>
            <a:r>
              <a:rPr lang="en-US" sz="1600" i="1" dirty="0" smtClean="0">
                <a:solidFill>
                  <a:srgbClr val="000000"/>
                </a:solidFill>
                <a:latin typeface="Avenir LT Std 35 Light" pitchFamily="34" charset="0"/>
                <a:cs typeface="Times New Roman" pitchFamily="18" charset="0"/>
              </a:rPr>
              <a:t>School’s Website</a:t>
            </a:r>
          </a:p>
          <a:p>
            <a:pPr marL="742950" lvl="1" indent="-285750">
              <a:lnSpc>
                <a:spcPct val="114000"/>
              </a:lnSpc>
              <a:buFont typeface="Arial" pitchFamily="34" charset="0"/>
              <a:buChar char="•"/>
            </a:pPr>
            <a:r>
              <a:rPr lang="en-US" sz="1600" i="1" dirty="0" smtClean="0">
                <a:solidFill>
                  <a:srgbClr val="000000"/>
                </a:solidFill>
                <a:latin typeface="Avenir LT Std 35 Light" pitchFamily="34" charset="0"/>
                <a:cs typeface="Times New Roman" pitchFamily="18" charset="0"/>
              </a:rPr>
              <a:t>Your Current Student Loan Servicer</a:t>
            </a:r>
          </a:p>
          <a:p>
            <a:pPr marL="285750" indent="-285750">
              <a:lnSpc>
                <a:spcPct val="114000"/>
              </a:lnSpc>
              <a:buFont typeface="Arial" pitchFamily="34" charset="0"/>
              <a:buChar char="•"/>
            </a:pPr>
            <a:endParaRPr lang="en-US" sz="1600" dirty="0" smtClean="0">
              <a:solidFill>
                <a:srgbClr val="000000"/>
              </a:solidFill>
              <a:latin typeface="Avenir LT Std 35 Light" pitchFamily="34" charset="0"/>
              <a:cs typeface="Times New Roman" pitchFamily="18" charset="0"/>
            </a:endParaRPr>
          </a:p>
          <a:p>
            <a:pPr marL="285750" indent="-285750">
              <a:lnSpc>
                <a:spcPct val="114000"/>
              </a:lnSpc>
              <a:buFont typeface="Arial" pitchFamily="34" charset="0"/>
              <a:buChar char="•"/>
            </a:pPr>
            <a:r>
              <a:rPr lang="en-US" sz="1600" dirty="0" smtClean="0">
                <a:solidFill>
                  <a:srgbClr val="000000"/>
                </a:solidFill>
                <a:latin typeface="Avenir LT Std 35 Light" pitchFamily="34" charset="0"/>
                <a:cs typeface="Times New Roman" pitchFamily="18" charset="0"/>
              </a:rPr>
              <a:t>Pluses and Minuses?</a:t>
            </a:r>
          </a:p>
          <a:p>
            <a:pPr>
              <a:lnSpc>
                <a:spcPct val="150000"/>
              </a:lnSpc>
            </a:pPr>
            <a:endParaRPr lang="en-US" sz="1400" dirty="0" smtClean="0">
              <a:latin typeface="Avenir LT Std 35 Light" pitchFamily="34" charset="0"/>
              <a:cs typeface="Times New Roman" pitchFamily="18" charset="0"/>
            </a:endParaRPr>
          </a:p>
        </p:txBody>
      </p:sp>
      <p:sp>
        <p:nvSpPr>
          <p:cNvPr id="15" name="Slide Number Placeholder 5"/>
          <p:cNvSpPr>
            <a:spLocks noGrp="1"/>
          </p:cNvSpPr>
          <p:nvPr>
            <p:ph type="sldNum" sz="quarter" idx="4"/>
          </p:nvPr>
        </p:nvSpPr>
        <p:spPr>
          <a:xfrm>
            <a:off x="6913672" y="63848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9D50-B617-4EA7-8424-04545E3DD145}" type="slidenum">
              <a:rPr lang="en-US" smtClean="0"/>
              <a:pPr/>
              <a:t>9</a:t>
            </a:fld>
            <a:endParaRPr lang="en-US"/>
          </a:p>
        </p:txBody>
      </p:sp>
      <p:sp>
        <p:nvSpPr>
          <p:cNvPr id="13" name="Footer Placeholder 4"/>
          <p:cNvSpPr txBox="1">
            <a:spLocks/>
          </p:cNvSpPr>
          <p:nvPr/>
        </p:nvSpPr>
        <p:spPr>
          <a:xfrm>
            <a:off x="36024" y="6381418"/>
            <a:ext cx="3469175"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Property of Heartland ECSI.  Do Not Distribute.</a:t>
            </a:r>
            <a:endParaRPr lang="en-US" dirty="0"/>
          </a:p>
        </p:txBody>
      </p:sp>
    </p:spTree>
    <p:extLst>
      <p:ext uri="{BB962C8B-B14F-4D97-AF65-F5344CB8AC3E}">
        <p14:creationId xmlns:p14="http://schemas.microsoft.com/office/powerpoint/2010/main" val="957817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1727</TotalTime>
  <Words>5610</Words>
  <Application>Microsoft Office PowerPoint</Application>
  <PresentationFormat>On-screen Show (4:3)</PresentationFormat>
  <Paragraphs>778</Paragraphs>
  <Slides>52</Slides>
  <Notes>47</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Carbonara</dc:creator>
  <cp:lastModifiedBy>Chris Stompanato</cp:lastModifiedBy>
  <cp:revision>132</cp:revision>
  <dcterms:created xsi:type="dcterms:W3CDTF">2013-03-18T11:36:08Z</dcterms:created>
  <dcterms:modified xsi:type="dcterms:W3CDTF">2014-05-08T19:07:04Z</dcterms:modified>
</cp:coreProperties>
</file>