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2" r:id="rId3"/>
  </p:sldMasterIdLst>
  <p:notesMasterIdLst>
    <p:notesMasterId r:id="rId55"/>
  </p:notesMasterIdLst>
  <p:handoutMasterIdLst>
    <p:handoutMasterId r:id="rId56"/>
  </p:handoutMasterIdLst>
  <p:sldIdLst>
    <p:sldId id="381" r:id="rId4"/>
    <p:sldId id="364" r:id="rId5"/>
    <p:sldId id="262" r:id="rId6"/>
    <p:sldId id="424" r:id="rId7"/>
    <p:sldId id="425" r:id="rId8"/>
    <p:sldId id="426" r:id="rId9"/>
    <p:sldId id="443" r:id="rId10"/>
    <p:sldId id="428" r:id="rId11"/>
    <p:sldId id="429" r:id="rId12"/>
    <p:sldId id="430" r:id="rId13"/>
    <p:sldId id="431" r:id="rId14"/>
    <p:sldId id="432" r:id="rId15"/>
    <p:sldId id="433" r:id="rId16"/>
    <p:sldId id="434" r:id="rId17"/>
    <p:sldId id="435" r:id="rId18"/>
    <p:sldId id="436" r:id="rId19"/>
    <p:sldId id="437" r:id="rId20"/>
    <p:sldId id="438" r:id="rId21"/>
    <p:sldId id="439" r:id="rId22"/>
    <p:sldId id="440" r:id="rId23"/>
    <p:sldId id="441" r:id="rId24"/>
    <p:sldId id="444" r:id="rId25"/>
    <p:sldId id="445" r:id="rId26"/>
    <p:sldId id="447" r:id="rId27"/>
    <p:sldId id="369" r:id="rId28"/>
    <p:sldId id="347" r:id="rId29"/>
    <p:sldId id="389" r:id="rId30"/>
    <p:sldId id="423" r:id="rId31"/>
    <p:sldId id="331" r:id="rId32"/>
    <p:sldId id="339" r:id="rId33"/>
    <p:sldId id="420" r:id="rId34"/>
    <p:sldId id="404" r:id="rId35"/>
    <p:sldId id="448" r:id="rId36"/>
    <p:sldId id="383" r:id="rId37"/>
    <p:sldId id="377" r:id="rId38"/>
    <p:sldId id="341" r:id="rId39"/>
    <p:sldId id="356" r:id="rId40"/>
    <p:sldId id="354" r:id="rId41"/>
    <p:sldId id="408" r:id="rId42"/>
    <p:sldId id="410" r:id="rId43"/>
    <p:sldId id="376" r:id="rId44"/>
    <p:sldId id="382" r:id="rId45"/>
    <p:sldId id="414" r:id="rId46"/>
    <p:sldId id="373" r:id="rId47"/>
    <p:sldId id="370" r:id="rId48"/>
    <p:sldId id="446" r:id="rId49"/>
    <p:sldId id="391" r:id="rId50"/>
    <p:sldId id="412" r:id="rId51"/>
    <p:sldId id="419" r:id="rId52"/>
    <p:sldId id="449" r:id="rId53"/>
    <p:sldId id="450" r:id="rId54"/>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36">
          <p15:clr>
            <a:srgbClr val="A4A3A4"/>
          </p15:clr>
        </p15:guide>
      </p15:sldGuideLst>
    </p:ext>
    <p:ext uri="{2D200454-40CA-4A62-9FC3-DE9A4176ACB9}">
      <p15:notesGuideLst xmlns:p15="http://schemas.microsoft.com/office/powerpoint/2012/main">
        <p15:guide id="1" orient="horz" pos="2904">
          <p15:clr>
            <a:srgbClr val="A4A3A4"/>
          </p15:clr>
        </p15:guide>
        <p15:guide id="2"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0000"/>
    <a:srgbClr val="3F0000"/>
    <a:srgbClr val="E5BB6C"/>
    <a:srgbClr val="F9CA8B"/>
    <a:srgbClr val="FBBF7D"/>
    <a:srgbClr val="CBA81A"/>
    <a:srgbClr val="C89E00"/>
    <a:srgbClr val="D69E00"/>
    <a:srgbClr val="E2A700"/>
    <a:srgbClr val="EEB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83844" autoAdjust="0"/>
  </p:normalViewPr>
  <p:slideViewPr>
    <p:cSldViewPr>
      <p:cViewPr varScale="1">
        <p:scale>
          <a:sx n="63" d="100"/>
          <a:sy n="63" d="100"/>
        </p:scale>
        <p:origin x="1146" y="78"/>
      </p:cViewPr>
      <p:guideLst>
        <p:guide orient="horz" pos="2160"/>
        <p:guide pos="33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1836" y="-90"/>
      </p:cViewPr>
      <p:guideLst>
        <p:guide orient="horz" pos="2904"/>
        <p:guide pos="218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03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0375"/>
          </a:xfrm>
          <a:prstGeom prst="rect">
            <a:avLst/>
          </a:prstGeom>
        </p:spPr>
        <p:txBody>
          <a:bodyPr vert="horz" lIns="91440" tIns="45720" rIns="91440" bIns="45720" rtlCol="0"/>
          <a:lstStyle>
            <a:lvl1pPr algn="r">
              <a:defRPr sz="1200"/>
            </a:lvl1pPr>
          </a:lstStyle>
          <a:p>
            <a:fld id="{9EEDF78C-5B75-4047-81CA-D9A2CD13ECC7}" type="datetimeFigureOut">
              <a:rPr lang="en-US" smtClean="0"/>
              <a:t>10/29/2018</a:t>
            </a:fld>
            <a:endParaRPr lang="en-US"/>
          </a:p>
        </p:txBody>
      </p:sp>
      <p:sp>
        <p:nvSpPr>
          <p:cNvPr id="4" name="Footer Placeholder 3"/>
          <p:cNvSpPr>
            <a:spLocks noGrp="1"/>
          </p:cNvSpPr>
          <p:nvPr>
            <p:ph type="ftr" sz="quarter" idx="2"/>
          </p:nvPr>
        </p:nvSpPr>
        <p:spPr>
          <a:xfrm>
            <a:off x="0" y="8758238"/>
            <a:ext cx="3005138" cy="4603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758238"/>
            <a:ext cx="3005138" cy="460375"/>
          </a:xfrm>
          <a:prstGeom prst="rect">
            <a:avLst/>
          </a:prstGeom>
        </p:spPr>
        <p:txBody>
          <a:bodyPr vert="horz" lIns="91440" tIns="45720" rIns="91440" bIns="45720" rtlCol="0" anchor="b"/>
          <a:lstStyle>
            <a:lvl1pPr algn="r">
              <a:defRPr sz="1200"/>
            </a:lvl1pPr>
          </a:lstStyle>
          <a:p>
            <a:fld id="{AB1F24F7-EDFE-4FBC-8128-21A688919F26}" type="slidenum">
              <a:rPr lang="en-US" smtClean="0"/>
              <a:t>‹#›</a:t>
            </a:fld>
            <a:endParaRPr lang="en-US"/>
          </a:p>
        </p:txBody>
      </p:sp>
    </p:spTree>
    <p:extLst>
      <p:ext uri="{BB962C8B-B14F-4D97-AF65-F5344CB8AC3E}">
        <p14:creationId xmlns:p14="http://schemas.microsoft.com/office/powerpoint/2010/main" val="1133665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854075" y="153988"/>
            <a:ext cx="5380038" cy="4033837"/>
          </a:xfrm>
          <a:prstGeom prst="rect">
            <a:avLst/>
          </a:prstGeom>
          <a:noFill/>
          <a:ln w="12700">
            <a:solidFill>
              <a:prstClr val="black"/>
            </a:solidFill>
          </a:ln>
        </p:spPr>
        <p:txBody>
          <a:bodyPr vert="horz" lIns="92309" tIns="46154" rIns="92309" bIns="46154" rtlCol="0" anchor="ctr"/>
          <a:lstStyle/>
          <a:p>
            <a:endParaRPr lang="en-US"/>
          </a:p>
        </p:txBody>
      </p:sp>
      <p:sp>
        <p:nvSpPr>
          <p:cNvPr id="5" name="Notes Placeholder 4"/>
          <p:cNvSpPr>
            <a:spLocks noGrp="1"/>
          </p:cNvSpPr>
          <p:nvPr>
            <p:ph type="body" sz="quarter" idx="3"/>
          </p:nvPr>
        </p:nvSpPr>
        <p:spPr>
          <a:xfrm>
            <a:off x="231140" y="4379595"/>
            <a:ext cx="6317827" cy="4302760"/>
          </a:xfrm>
          <a:prstGeom prst="rect">
            <a:avLst/>
          </a:prstGeom>
        </p:spPr>
        <p:txBody>
          <a:bodyPr vert="horz" lIns="92309" tIns="46154" rIns="92309" bIns="4615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57590"/>
            <a:ext cx="3004820" cy="461010"/>
          </a:xfrm>
          <a:prstGeom prst="rect">
            <a:avLst/>
          </a:prstGeom>
        </p:spPr>
        <p:txBody>
          <a:bodyPr vert="horz" lIns="92309" tIns="46154" rIns="92309" bIns="46154"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57590"/>
            <a:ext cx="3004820" cy="461010"/>
          </a:xfrm>
          <a:prstGeom prst="rect">
            <a:avLst/>
          </a:prstGeom>
        </p:spPr>
        <p:txBody>
          <a:bodyPr vert="horz" lIns="92309" tIns="46154" rIns="92309" bIns="46154" rtlCol="0" anchor="b"/>
          <a:lstStyle>
            <a:lvl1pPr algn="r">
              <a:defRPr sz="1200"/>
            </a:lvl1pPr>
          </a:lstStyle>
          <a:p>
            <a:fld id="{F7F32DC4-D6C9-4E2A-9CE7-1B49EDE298BF}" type="slidenum">
              <a:rPr lang="en-US" smtClean="0"/>
              <a:t>‹#›</a:t>
            </a:fld>
            <a:endParaRPr lang="en-US"/>
          </a:p>
        </p:txBody>
      </p:sp>
    </p:spTree>
    <p:extLst>
      <p:ext uri="{BB962C8B-B14F-4D97-AF65-F5344CB8AC3E}">
        <p14:creationId xmlns:p14="http://schemas.microsoft.com/office/powerpoint/2010/main" val="3824701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153988"/>
            <a:ext cx="5380038" cy="40338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F32DC4-D6C9-4E2A-9CE7-1B49EDE298BF}" type="slidenum">
              <a:rPr lang="en-US" smtClean="0"/>
              <a:t>1</a:t>
            </a:fld>
            <a:endParaRPr lang="en-US"/>
          </a:p>
        </p:txBody>
      </p:sp>
    </p:spTree>
    <p:extLst>
      <p:ext uri="{BB962C8B-B14F-4D97-AF65-F5344CB8AC3E}">
        <p14:creationId xmlns:p14="http://schemas.microsoft.com/office/powerpoint/2010/main" val="2323526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692150"/>
            <a:ext cx="4610100" cy="3457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F32DC4-D6C9-4E2A-9CE7-1B49EDE298BF}"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932391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692150"/>
            <a:ext cx="4610100" cy="3457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F32DC4-D6C9-4E2A-9CE7-1B49EDE298BF}"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816305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692150"/>
            <a:ext cx="4610100" cy="3457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F32DC4-D6C9-4E2A-9CE7-1B49EDE298BF}"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893700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692150"/>
            <a:ext cx="4610100" cy="34575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8345506-E9B1-4E4B-AFA6-051C111CCA5B}" type="slidenum">
              <a:rPr lang="en-US" smtClean="0">
                <a:solidFill>
                  <a:prstClr val="black"/>
                </a:solidFill>
              </a:rPr>
              <a:pPr/>
              <a:t>21</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692150"/>
            <a:ext cx="4610100" cy="3457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CC74D7-59F3-48CE-BAD7-9CBCA1C015A6}"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8411159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153988"/>
            <a:ext cx="5380038" cy="40338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774537-3669-42BF-AF14-F23153D293AF}" type="slidenum">
              <a:rPr lang="en-US" altLang="en-US" smtClean="0"/>
              <a:pPr/>
              <a:t>25</a:t>
            </a:fld>
            <a:endParaRPr lang="en-US" altLang="en-US" dirty="0"/>
          </a:p>
        </p:txBody>
      </p:sp>
    </p:spTree>
    <p:extLst>
      <p:ext uri="{BB962C8B-B14F-4D97-AF65-F5344CB8AC3E}">
        <p14:creationId xmlns:p14="http://schemas.microsoft.com/office/powerpoint/2010/main" val="23727028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153988"/>
            <a:ext cx="5380038" cy="40338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774537-3669-42BF-AF14-F23153D293AF}" type="slidenum">
              <a:rPr lang="en-US" altLang="en-US" smtClean="0"/>
              <a:pPr/>
              <a:t>26</a:t>
            </a:fld>
            <a:endParaRPr lang="en-US" altLang="en-US" dirty="0"/>
          </a:p>
        </p:txBody>
      </p:sp>
    </p:spTree>
    <p:extLst>
      <p:ext uri="{BB962C8B-B14F-4D97-AF65-F5344CB8AC3E}">
        <p14:creationId xmlns:p14="http://schemas.microsoft.com/office/powerpoint/2010/main" val="1234836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153988"/>
            <a:ext cx="5380038" cy="40338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774537-3669-42BF-AF14-F23153D293AF}" type="slidenum">
              <a:rPr lang="en-US" altLang="en-US" smtClean="0"/>
              <a:pPr/>
              <a:t>27</a:t>
            </a:fld>
            <a:endParaRPr lang="en-US" altLang="en-US" dirty="0"/>
          </a:p>
        </p:txBody>
      </p:sp>
    </p:spTree>
    <p:extLst>
      <p:ext uri="{BB962C8B-B14F-4D97-AF65-F5344CB8AC3E}">
        <p14:creationId xmlns:p14="http://schemas.microsoft.com/office/powerpoint/2010/main" val="1234836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153988"/>
            <a:ext cx="5380038" cy="40338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774537-3669-42BF-AF14-F23153D293AF}" type="slidenum">
              <a:rPr lang="en-US" altLang="en-US" smtClean="0"/>
              <a:pPr/>
              <a:t>29</a:t>
            </a:fld>
            <a:endParaRPr lang="en-US" altLang="en-US" dirty="0"/>
          </a:p>
        </p:txBody>
      </p:sp>
    </p:spTree>
    <p:extLst>
      <p:ext uri="{BB962C8B-B14F-4D97-AF65-F5344CB8AC3E}">
        <p14:creationId xmlns:p14="http://schemas.microsoft.com/office/powerpoint/2010/main" val="24382425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153988"/>
            <a:ext cx="5380038" cy="40338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774537-3669-42BF-AF14-F23153D293AF}" type="slidenum">
              <a:rPr lang="en-US" altLang="en-US" smtClean="0"/>
              <a:pPr/>
              <a:t>30</a:t>
            </a:fld>
            <a:endParaRPr lang="en-US" altLang="en-US" dirty="0"/>
          </a:p>
        </p:txBody>
      </p:sp>
    </p:spTree>
    <p:extLst>
      <p:ext uri="{BB962C8B-B14F-4D97-AF65-F5344CB8AC3E}">
        <p14:creationId xmlns:p14="http://schemas.microsoft.com/office/powerpoint/2010/main" val="770319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153988"/>
            <a:ext cx="5380038" cy="40338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F32DC4-D6C9-4E2A-9CE7-1B49EDE298BF}" type="slidenum">
              <a:rPr lang="en-US" smtClean="0"/>
              <a:t>2</a:t>
            </a:fld>
            <a:endParaRPr lang="en-US"/>
          </a:p>
        </p:txBody>
      </p:sp>
    </p:spTree>
    <p:extLst>
      <p:ext uri="{BB962C8B-B14F-4D97-AF65-F5344CB8AC3E}">
        <p14:creationId xmlns:p14="http://schemas.microsoft.com/office/powerpoint/2010/main" val="10676849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153988"/>
            <a:ext cx="5380038" cy="40338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CC74D7-59F3-48CE-BAD7-9CBCA1C015A6}"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38620594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153988"/>
            <a:ext cx="5380038" cy="40338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CC74D7-59F3-48CE-BAD7-9CBCA1C015A6}"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38620594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153988"/>
            <a:ext cx="5380038" cy="40338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774537-3669-42BF-AF14-F23153D293AF}" type="slidenum">
              <a:rPr lang="en-US" altLang="en-US" smtClean="0"/>
              <a:pPr/>
              <a:t>34</a:t>
            </a:fld>
            <a:endParaRPr lang="en-US" altLang="en-US" dirty="0"/>
          </a:p>
        </p:txBody>
      </p:sp>
    </p:spTree>
    <p:extLst>
      <p:ext uri="{BB962C8B-B14F-4D97-AF65-F5344CB8AC3E}">
        <p14:creationId xmlns:p14="http://schemas.microsoft.com/office/powerpoint/2010/main" val="7944922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153988"/>
            <a:ext cx="5380038" cy="40338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F32DC4-D6C9-4E2A-9CE7-1B49EDE298BF}" type="slidenum">
              <a:rPr lang="en-US" smtClean="0"/>
              <a:t>35</a:t>
            </a:fld>
            <a:endParaRPr lang="en-US"/>
          </a:p>
        </p:txBody>
      </p:sp>
    </p:spTree>
    <p:extLst>
      <p:ext uri="{BB962C8B-B14F-4D97-AF65-F5344CB8AC3E}">
        <p14:creationId xmlns:p14="http://schemas.microsoft.com/office/powerpoint/2010/main" val="21959627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153988"/>
            <a:ext cx="5380038" cy="40338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774537-3669-42BF-AF14-F23153D293AF}" type="slidenum">
              <a:rPr lang="en-US" altLang="en-US" smtClean="0"/>
              <a:pPr/>
              <a:t>36</a:t>
            </a:fld>
            <a:endParaRPr lang="en-US" altLang="en-US" dirty="0"/>
          </a:p>
        </p:txBody>
      </p:sp>
    </p:spTree>
    <p:extLst>
      <p:ext uri="{BB962C8B-B14F-4D97-AF65-F5344CB8AC3E}">
        <p14:creationId xmlns:p14="http://schemas.microsoft.com/office/powerpoint/2010/main" val="7690577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153988"/>
            <a:ext cx="5380038" cy="40338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774537-3669-42BF-AF14-F23153D293AF}" type="slidenum">
              <a:rPr lang="en-US" altLang="en-US" smtClean="0"/>
              <a:pPr/>
              <a:t>37</a:t>
            </a:fld>
            <a:endParaRPr lang="en-US" altLang="en-US" dirty="0"/>
          </a:p>
        </p:txBody>
      </p:sp>
    </p:spTree>
    <p:extLst>
      <p:ext uri="{BB962C8B-B14F-4D97-AF65-F5344CB8AC3E}">
        <p14:creationId xmlns:p14="http://schemas.microsoft.com/office/powerpoint/2010/main" val="40662049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153988"/>
            <a:ext cx="5380038" cy="4033837"/>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5B774537-3669-42BF-AF14-F23153D293AF}" type="slidenum">
              <a:rPr lang="en-US" altLang="en-US" smtClean="0"/>
              <a:pPr/>
              <a:t>38</a:t>
            </a:fld>
            <a:endParaRPr lang="en-US" altLang="en-US" dirty="0"/>
          </a:p>
        </p:txBody>
      </p:sp>
    </p:spTree>
    <p:extLst>
      <p:ext uri="{BB962C8B-B14F-4D97-AF65-F5344CB8AC3E}">
        <p14:creationId xmlns:p14="http://schemas.microsoft.com/office/powerpoint/2010/main" val="24922686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153988"/>
            <a:ext cx="5380038" cy="40338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F32DC4-D6C9-4E2A-9CE7-1B49EDE298BF}" type="slidenum">
              <a:rPr lang="en-US" smtClean="0"/>
              <a:t>41</a:t>
            </a:fld>
            <a:endParaRPr lang="en-US"/>
          </a:p>
        </p:txBody>
      </p:sp>
    </p:spTree>
    <p:extLst>
      <p:ext uri="{BB962C8B-B14F-4D97-AF65-F5344CB8AC3E}">
        <p14:creationId xmlns:p14="http://schemas.microsoft.com/office/powerpoint/2010/main" val="21267285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153988"/>
            <a:ext cx="5380038" cy="40338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F32DC4-D6C9-4E2A-9CE7-1B49EDE298BF}" type="slidenum">
              <a:rPr lang="en-US" smtClean="0"/>
              <a:t>42</a:t>
            </a:fld>
            <a:endParaRPr lang="en-US"/>
          </a:p>
        </p:txBody>
      </p:sp>
    </p:spTree>
    <p:extLst>
      <p:ext uri="{BB962C8B-B14F-4D97-AF65-F5344CB8AC3E}">
        <p14:creationId xmlns:p14="http://schemas.microsoft.com/office/powerpoint/2010/main" val="21007146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153988"/>
            <a:ext cx="5380038" cy="40338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F32DC4-D6C9-4E2A-9CE7-1B49EDE298BF}" type="slidenum">
              <a:rPr lang="en-US" smtClean="0"/>
              <a:t>43</a:t>
            </a:fld>
            <a:endParaRPr lang="en-US"/>
          </a:p>
        </p:txBody>
      </p:sp>
    </p:spTree>
    <p:extLst>
      <p:ext uri="{BB962C8B-B14F-4D97-AF65-F5344CB8AC3E}">
        <p14:creationId xmlns:p14="http://schemas.microsoft.com/office/powerpoint/2010/main" val="2100714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153988"/>
            <a:ext cx="5380038" cy="4033837"/>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5B774537-3669-42BF-AF14-F23153D293AF}" type="slidenum">
              <a:rPr lang="en-US" altLang="en-US" smtClean="0"/>
              <a:pPr/>
              <a:t>3</a:t>
            </a:fld>
            <a:endParaRPr lang="en-US" altLang="en-US" dirty="0"/>
          </a:p>
        </p:txBody>
      </p:sp>
    </p:spTree>
    <p:extLst>
      <p:ext uri="{BB962C8B-B14F-4D97-AF65-F5344CB8AC3E}">
        <p14:creationId xmlns:p14="http://schemas.microsoft.com/office/powerpoint/2010/main" val="19291837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153988"/>
            <a:ext cx="5380038" cy="40338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F32DC4-D6C9-4E2A-9CE7-1B49EDE298BF}" type="slidenum">
              <a:rPr lang="en-US" smtClean="0"/>
              <a:t>44</a:t>
            </a:fld>
            <a:endParaRPr lang="en-US"/>
          </a:p>
        </p:txBody>
      </p:sp>
    </p:spTree>
    <p:extLst>
      <p:ext uri="{BB962C8B-B14F-4D97-AF65-F5344CB8AC3E}">
        <p14:creationId xmlns:p14="http://schemas.microsoft.com/office/powerpoint/2010/main" val="31083835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153988"/>
            <a:ext cx="5380038" cy="40338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F32DC4-D6C9-4E2A-9CE7-1B49EDE298BF}" type="slidenum">
              <a:rPr lang="en-US" smtClean="0"/>
              <a:t>45</a:t>
            </a:fld>
            <a:endParaRPr lang="en-US"/>
          </a:p>
        </p:txBody>
      </p:sp>
    </p:spTree>
    <p:extLst>
      <p:ext uri="{BB962C8B-B14F-4D97-AF65-F5344CB8AC3E}">
        <p14:creationId xmlns:p14="http://schemas.microsoft.com/office/powerpoint/2010/main" val="9015079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153988"/>
            <a:ext cx="5380038" cy="40338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B87E94-260A-482D-BE2C-B3ECE2AF2C1F}" type="slidenum">
              <a:rPr lang="en-US" smtClean="0"/>
              <a:pPr/>
              <a:t>48</a:t>
            </a:fld>
            <a:endParaRPr lang="en-US" dirty="0"/>
          </a:p>
        </p:txBody>
      </p:sp>
    </p:spTree>
    <p:extLst>
      <p:ext uri="{BB962C8B-B14F-4D97-AF65-F5344CB8AC3E}">
        <p14:creationId xmlns:p14="http://schemas.microsoft.com/office/powerpoint/2010/main" val="32590456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153988"/>
            <a:ext cx="5380038" cy="40338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774537-3669-42BF-AF14-F23153D293AF}" type="slidenum">
              <a:rPr lang="en-US" altLang="en-US" smtClean="0"/>
              <a:pPr/>
              <a:t>49</a:t>
            </a:fld>
            <a:endParaRPr lang="en-US" altLang="en-US" dirty="0"/>
          </a:p>
        </p:txBody>
      </p:sp>
    </p:spTree>
    <p:extLst>
      <p:ext uri="{BB962C8B-B14F-4D97-AF65-F5344CB8AC3E}">
        <p14:creationId xmlns:p14="http://schemas.microsoft.com/office/powerpoint/2010/main" val="7733160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692150"/>
            <a:ext cx="4610100" cy="3457575"/>
          </a:xfrm>
        </p:spPr>
      </p:sp>
      <p:sp>
        <p:nvSpPr>
          <p:cNvPr id="4" name="Slide Number Placeholder 3"/>
          <p:cNvSpPr>
            <a:spLocks noGrp="1"/>
          </p:cNvSpPr>
          <p:nvPr>
            <p:ph type="sldNum" sz="quarter" idx="10"/>
          </p:nvPr>
        </p:nvSpPr>
        <p:spPr/>
        <p:txBody>
          <a:bodyPr/>
          <a:lstStyle/>
          <a:p>
            <a:fld id="{F7F32DC4-D6C9-4E2A-9CE7-1B49EDE298BF}" type="slidenum">
              <a:rPr lang="en-US" smtClean="0"/>
              <a:t>50</a:t>
            </a:fld>
            <a:endParaRPr lang="en-US"/>
          </a:p>
        </p:txBody>
      </p:sp>
    </p:spTree>
    <p:extLst>
      <p:ext uri="{BB962C8B-B14F-4D97-AF65-F5344CB8AC3E}">
        <p14:creationId xmlns:p14="http://schemas.microsoft.com/office/powerpoint/2010/main" val="1241623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xfrm>
            <a:off x="1144588" y="687388"/>
            <a:ext cx="4568825" cy="3425825"/>
          </a:xfrm>
          <a:solidFill>
            <a:srgbClr val="FFFFFF"/>
          </a:solidFill>
        </p:spPr>
      </p:sp>
      <p:sp>
        <p:nvSpPr>
          <p:cNvPr id="55299" name="Notes Placeholder 2"/>
          <p:cNvSpPr>
            <a:spLocks noGrp="1"/>
          </p:cNvSpPr>
          <p:nvPr>
            <p:ph type="body" idx="1"/>
          </p:nvPr>
        </p:nvSpPr>
        <p:spPr>
          <a:solidFill>
            <a:srgbClr val="FFFFFF"/>
          </a:solidFill>
          <a:ln>
            <a:solidFill>
              <a:srgbClr val="000000"/>
            </a:solidFill>
          </a:ln>
        </p:spPr>
        <p:txBody>
          <a:bodyPr/>
          <a:lstStyle/>
          <a:p>
            <a:pPr>
              <a:spcBef>
                <a:spcPct val="0"/>
              </a:spcBef>
            </a:pPr>
            <a:endParaRPr lang="en-US"/>
          </a:p>
        </p:txBody>
      </p:sp>
      <p:sp>
        <p:nvSpPr>
          <p:cNvPr id="55300" name="Slide Number Placeholder 3"/>
          <p:cNvSpPr txBox="1">
            <a:spLocks noGrp="1"/>
          </p:cNvSpPr>
          <p:nvPr/>
        </p:nvSpPr>
        <p:spPr bwMode="auto">
          <a:xfrm>
            <a:off x="3841729" y="8612611"/>
            <a:ext cx="2939438" cy="454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83" tIns="45791" rIns="91583" bIns="45791" anchor="b"/>
          <a:lstStyle>
            <a:lvl1pPr defTabSz="996950" eaLnBrk="0" hangingPunct="0">
              <a:defRPr>
                <a:solidFill>
                  <a:schemeClr val="tx1"/>
                </a:solidFill>
                <a:latin typeface="Arial" pitchFamily="34" charset="0"/>
                <a:cs typeface="Arial" pitchFamily="34" charset="0"/>
              </a:defRPr>
            </a:lvl1pPr>
            <a:lvl2pPr marL="742950" indent="-285750" defTabSz="996950" eaLnBrk="0" hangingPunct="0">
              <a:defRPr>
                <a:solidFill>
                  <a:schemeClr val="tx1"/>
                </a:solidFill>
                <a:latin typeface="Arial" pitchFamily="34" charset="0"/>
                <a:cs typeface="Arial" pitchFamily="34" charset="0"/>
              </a:defRPr>
            </a:lvl2pPr>
            <a:lvl3pPr marL="1143000" indent="-228600" defTabSz="996950" eaLnBrk="0" hangingPunct="0">
              <a:defRPr>
                <a:solidFill>
                  <a:schemeClr val="tx1"/>
                </a:solidFill>
                <a:latin typeface="Arial" pitchFamily="34" charset="0"/>
                <a:cs typeface="Arial" pitchFamily="34" charset="0"/>
              </a:defRPr>
            </a:lvl3pPr>
            <a:lvl4pPr marL="1600200" indent="-228600" defTabSz="996950" eaLnBrk="0" hangingPunct="0">
              <a:defRPr>
                <a:solidFill>
                  <a:schemeClr val="tx1"/>
                </a:solidFill>
                <a:latin typeface="Arial" pitchFamily="34" charset="0"/>
                <a:cs typeface="Arial" pitchFamily="34" charset="0"/>
              </a:defRPr>
            </a:lvl4pPr>
            <a:lvl5pPr marL="2057400" indent="-228600" defTabSz="996950" eaLnBrk="0" hangingPunct="0">
              <a:defRPr>
                <a:solidFill>
                  <a:schemeClr val="tx1"/>
                </a:solidFill>
                <a:latin typeface="Arial" pitchFamily="34" charset="0"/>
                <a:cs typeface="Arial" pitchFamily="34" charset="0"/>
              </a:defRPr>
            </a:lvl5pPr>
            <a:lvl6pPr marL="2514600" indent="-228600" defTabSz="9969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969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969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96950" eaLnBrk="0" fontAlgn="base" hangingPunct="0">
              <a:spcBef>
                <a:spcPct val="0"/>
              </a:spcBef>
              <a:spcAft>
                <a:spcPct val="0"/>
              </a:spcAft>
              <a:defRPr>
                <a:solidFill>
                  <a:schemeClr val="tx1"/>
                </a:solidFill>
                <a:latin typeface="Arial" pitchFamily="34" charset="0"/>
                <a:cs typeface="Arial" pitchFamily="34" charset="0"/>
              </a:defRPr>
            </a:lvl9pPr>
          </a:lstStyle>
          <a:p>
            <a:pPr algn="r"/>
            <a:fld id="{91B88BD4-290D-4504-AC3C-CD38682EBCBD}" type="slidenum">
              <a:rPr lang="en-US" sz="1200">
                <a:latin typeface="Arial Unicode MS" pitchFamily="34" charset="-128"/>
                <a:ea typeface="ＭＳ Ｐゴシック" pitchFamily="34" charset="-128"/>
              </a:rPr>
              <a:pPr algn="r"/>
              <a:t>4</a:t>
            </a:fld>
            <a:endParaRPr lang="en-US" sz="1200">
              <a:latin typeface="Arial Unicode MS" pitchFamily="34" charset="-128"/>
              <a:ea typeface="ＭＳ Ｐゴシック" pitchFamily="34" charset="-128"/>
            </a:endParaRPr>
          </a:p>
        </p:txBody>
      </p:sp>
    </p:spTree>
    <p:extLst>
      <p:ext uri="{BB962C8B-B14F-4D97-AF65-F5344CB8AC3E}">
        <p14:creationId xmlns:p14="http://schemas.microsoft.com/office/powerpoint/2010/main" val="4065405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8838" y="415925"/>
            <a:ext cx="5159375" cy="38703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B87E94-260A-482D-BE2C-B3ECE2AF2C1F}" type="slidenum">
              <a:rPr lang="en-US" smtClean="0"/>
              <a:t>6</a:t>
            </a:fld>
            <a:endParaRPr lang="en-US"/>
          </a:p>
        </p:txBody>
      </p:sp>
    </p:spTree>
    <p:extLst>
      <p:ext uri="{BB962C8B-B14F-4D97-AF65-F5344CB8AC3E}">
        <p14:creationId xmlns:p14="http://schemas.microsoft.com/office/powerpoint/2010/main" val="1076908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8838" y="415925"/>
            <a:ext cx="5159375" cy="38703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B87E94-260A-482D-BE2C-B3ECE2AF2C1F}" type="slidenum">
              <a:rPr lang="en-US" smtClean="0"/>
              <a:t>7</a:t>
            </a:fld>
            <a:endParaRPr lang="en-US"/>
          </a:p>
        </p:txBody>
      </p:sp>
    </p:spTree>
    <p:extLst>
      <p:ext uri="{BB962C8B-B14F-4D97-AF65-F5344CB8AC3E}">
        <p14:creationId xmlns:p14="http://schemas.microsoft.com/office/powerpoint/2010/main" val="3418629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692150"/>
            <a:ext cx="4610100" cy="3457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F32DC4-D6C9-4E2A-9CE7-1B49EDE298BF}"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828577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692150"/>
            <a:ext cx="4610100" cy="3457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CC74D7-59F3-48CE-BAD7-9CBCA1C015A6}"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436765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692150"/>
            <a:ext cx="4610100" cy="3457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F32DC4-D6C9-4E2A-9CE7-1B49EDE298BF}"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5984983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47477"/>
          <a:stretch/>
        </p:blipFill>
        <p:spPr>
          <a:xfrm>
            <a:off x="0" y="3976382"/>
            <a:ext cx="9144000" cy="2881618"/>
          </a:xfrm>
          <a:prstGeom prst="rect">
            <a:avLst/>
          </a:prstGeom>
        </p:spPr>
      </p:pic>
      <p:sp>
        <p:nvSpPr>
          <p:cNvPr id="2" name="Title 1"/>
          <p:cNvSpPr>
            <a:spLocks noGrp="1"/>
          </p:cNvSpPr>
          <p:nvPr>
            <p:ph type="ctrTitle" hasCustomPrompt="1"/>
          </p:nvPr>
        </p:nvSpPr>
        <p:spPr>
          <a:xfrm>
            <a:off x="533400" y="381014"/>
            <a:ext cx="6400800" cy="1470025"/>
          </a:xfrm>
        </p:spPr>
        <p:txBody>
          <a:bodyPr/>
          <a:lstStyle>
            <a:lvl1pPr algn="l">
              <a:defRPr>
                <a:solidFill>
                  <a:srgbClr val="4C0000"/>
                </a:solidFill>
                <a:latin typeface="Times New Roman" panose="02020603050405020304" pitchFamily="18" charset="0"/>
                <a:cs typeface="Times New Roman" panose="02020603050405020304" pitchFamily="18" charset="0"/>
              </a:defRPr>
            </a:lvl1pPr>
          </a:lstStyle>
          <a:p>
            <a:r>
              <a:rPr lang="en-US" dirty="0"/>
              <a:t>Title goes on </a:t>
            </a:r>
            <a:br>
              <a:rPr lang="en-US" dirty="0"/>
            </a:br>
            <a:r>
              <a:rPr lang="en-US" dirty="0"/>
              <a:t>these two lines. </a:t>
            </a:r>
          </a:p>
        </p:txBody>
      </p:sp>
      <p:sp>
        <p:nvSpPr>
          <p:cNvPr id="3" name="Subtitle 2"/>
          <p:cNvSpPr>
            <a:spLocks noGrp="1"/>
          </p:cNvSpPr>
          <p:nvPr>
            <p:ph type="subTitle" idx="1" hasCustomPrompt="1"/>
          </p:nvPr>
        </p:nvSpPr>
        <p:spPr>
          <a:xfrm>
            <a:off x="533400" y="4495800"/>
            <a:ext cx="6400800" cy="1752600"/>
          </a:xfrm>
        </p:spPr>
        <p:txBody>
          <a:bodyPr>
            <a:normAutofit/>
          </a:bodyPr>
          <a:lstStyle>
            <a:lvl1pPr marL="0" indent="0" algn="l">
              <a:buNone/>
              <a:defRPr sz="2800" baseline="0">
                <a:solidFill>
                  <a:schemeClr val="bg1"/>
                </a:solidFill>
                <a:latin typeface="Times New Roman" panose="02020603050405020304" pitchFamily="18" charset="0"/>
                <a:cs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goes here. </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91403" y="152414"/>
            <a:ext cx="1600204" cy="1824233"/>
          </a:xfrm>
          <a:prstGeom prst="rect">
            <a:avLst/>
          </a:prstGeom>
        </p:spPr>
      </p:pic>
    </p:spTree>
    <p:extLst>
      <p:ext uri="{BB962C8B-B14F-4D97-AF65-F5344CB8AC3E}">
        <p14:creationId xmlns:p14="http://schemas.microsoft.com/office/powerpoint/2010/main" val="3420492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99F7B6-B6AC-4726-9291-5960819B7215}" type="slidenum">
              <a:rPr lang="en-US" smtClean="0"/>
              <a:t>‹#›</a:t>
            </a:fld>
            <a:endParaRPr lang="en-US"/>
          </a:p>
        </p:txBody>
      </p:sp>
    </p:spTree>
    <p:extLst>
      <p:ext uri="{BB962C8B-B14F-4D97-AF65-F5344CB8AC3E}">
        <p14:creationId xmlns:p14="http://schemas.microsoft.com/office/powerpoint/2010/main" val="4203445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99F7B6-B6AC-4726-9291-5960819B7215}" type="slidenum">
              <a:rPr lang="en-US" smtClean="0"/>
              <a:t>‹#›</a:t>
            </a:fld>
            <a:endParaRPr lang="en-US"/>
          </a:p>
        </p:txBody>
      </p:sp>
    </p:spTree>
    <p:extLst>
      <p:ext uri="{BB962C8B-B14F-4D97-AF65-F5344CB8AC3E}">
        <p14:creationId xmlns:p14="http://schemas.microsoft.com/office/powerpoint/2010/main" val="23553166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0" y="381014"/>
            <a:ext cx="6400800" cy="1470025"/>
          </a:xfrm>
        </p:spPr>
        <p:txBody>
          <a:bodyPr/>
          <a:lstStyle>
            <a:lvl1pPr algn="l">
              <a:defRPr>
                <a:solidFill>
                  <a:srgbClr val="4C0000"/>
                </a:solidFill>
                <a:latin typeface="Times New Roman" panose="02020603050405020304" pitchFamily="18" charset="0"/>
                <a:cs typeface="Times New Roman" panose="02020603050405020304" pitchFamily="18" charset="0"/>
              </a:defRPr>
            </a:lvl1pPr>
          </a:lstStyle>
          <a:p>
            <a:r>
              <a:rPr lang="en-US" dirty="0"/>
              <a:t>Title goes on </a:t>
            </a:r>
            <a:br>
              <a:rPr lang="en-US" dirty="0"/>
            </a:br>
            <a:r>
              <a:rPr lang="en-US" dirty="0"/>
              <a:t>these two lines. </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1403" y="152414"/>
            <a:ext cx="1600204" cy="1824233"/>
          </a:xfrm>
          <a:prstGeom prst="rect">
            <a:avLst/>
          </a:prstGeom>
        </p:spPr>
      </p:pic>
      <p:grpSp>
        <p:nvGrpSpPr>
          <p:cNvPr id="4" name="Group 3"/>
          <p:cNvGrpSpPr/>
          <p:nvPr userDrawn="1"/>
        </p:nvGrpSpPr>
        <p:grpSpPr>
          <a:xfrm>
            <a:off x="0" y="2743200"/>
            <a:ext cx="9144000" cy="3034018"/>
            <a:chOff x="0" y="1976306"/>
            <a:chExt cx="9144000" cy="3034018"/>
          </a:xfrm>
        </p:grpSpPr>
        <p:pic>
          <p:nvPicPr>
            <p:cNvPr id="5" name="Picture 4"/>
            <p:cNvPicPr>
              <a:picLocks noChangeAspect="1"/>
            </p:cNvPicPr>
            <p:nvPr userDrawn="1"/>
          </p:nvPicPr>
          <p:blipFill rotWithShape="1">
            <a:blip r:embed="rId3" cstate="print">
              <a:extLst>
                <a:ext uri="{28A0092B-C50C-407E-A947-70E740481C1C}">
                  <a14:useLocalDpi xmlns:a14="http://schemas.microsoft.com/office/drawing/2010/main" val="0"/>
                </a:ext>
              </a:extLst>
            </a:blip>
            <a:srcRect t="47477"/>
            <a:stretch/>
          </p:blipFill>
          <p:spPr>
            <a:xfrm>
              <a:off x="0" y="1976306"/>
              <a:ext cx="9144000" cy="2881618"/>
            </a:xfrm>
            <a:prstGeom prst="rect">
              <a:avLst/>
            </a:prstGeom>
          </p:spPr>
        </p:pic>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t="47477"/>
            <a:stretch/>
          </p:blipFill>
          <p:spPr>
            <a:xfrm rot="10800000">
              <a:off x="0" y="2128706"/>
              <a:ext cx="9144000" cy="2881618"/>
            </a:xfrm>
            <a:prstGeom prst="rect">
              <a:avLst/>
            </a:prstGeom>
          </p:spPr>
        </p:pic>
      </p:grpSp>
      <p:sp>
        <p:nvSpPr>
          <p:cNvPr id="3" name="Subtitle 2"/>
          <p:cNvSpPr>
            <a:spLocks noGrp="1"/>
          </p:cNvSpPr>
          <p:nvPr>
            <p:ph type="subTitle" idx="1" hasCustomPrompt="1"/>
          </p:nvPr>
        </p:nvSpPr>
        <p:spPr>
          <a:xfrm>
            <a:off x="533400" y="3460109"/>
            <a:ext cx="6400800" cy="1752600"/>
          </a:xfrm>
        </p:spPr>
        <p:txBody>
          <a:bodyPr>
            <a:normAutofit/>
          </a:bodyPr>
          <a:lstStyle>
            <a:lvl1pPr marL="0" indent="0" algn="l">
              <a:buNone/>
              <a:defRPr sz="2800" baseline="0">
                <a:solidFill>
                  <a:schemeClr val="bg1"/>
                </a:solidFill>
                <a:latin typeface="Times New Roman" panose="02020603050405020304" pitchFamily="18" charset="0"/>
                <a:cs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goes here. </a:t>
            </a:r>
          </a:p>
        </p:txBody>
      </p:sp>
    </p:spTree>
    <p:extLst>
      <p:ext uri="{BB962C8B-B14F-4D97-AF65-F5344CB8AC3E}">
        <p14:creationId xmlns:p14="http://schemas.microsoft.com/office/powerpoint/2010/main" val="216661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4000">
                <a:solidFill>
                  <a:srgbClr val="4C0000"/>
                </a:solidFill>
                <a:latin typeface="Times New Roman" panose="02020603050405020304" pitchFamily="18" charset="0"/>
                <a:cs typeface="Times New Roman" panose="02020603050405020304" pitchFamily="18" charset="0"/>
              </a:defRPr>
            </a:lvl1pPr>
          </a:lstStyle>
          <a:p>
            <a:r>
              <a:rPr lang="en-US" dirty="0"/>
              <a:t>Header</a:t>
            </a:r>
          </a:p>
        </p:txBody>
      </p:sp>
      <p:sp>
        <p:nvSpPr>
          <p:cNvPr id="3" name="Content Placeholder 2"/>
          <p:cNvSpPr>
            <a:spLocks noGrp="1"/>
          </p:cNvSpPr>
          <p:nvPr>
            <p:ph idx="1"/>
          </p:nvPr>
        </p:nvSpPr>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43234" b="10436"/>
          <a:stretch/>
        </p:blipFill>
        <p:spPr>
          <a:xfrm>
            <a:off x="0" y="6010712"/>
            <a:ext cx="9144000" cy="847288"/>
          </a:xfrm>
          <a:prstGeom prst="rect">
            <a:avLst/>
          </a:prstGeom>
        </p:spPr>
      </p:pic>
      <p:sp>
        <p:nvSpPr>
          <p:cNvPr id="6" name="Slide Number Placeholder 5"/>
          <p:cNvSpPr>
            <a:spLocks noGrp="1"/>
          </p:cNvSpPr>
          <p:nvPr>
            <p:ph type="sldNum" sz="quarter" idx="12"/>
          </p:nvPr>
        </p:nvSpPr>
        <p:spPr/>
        <p:txBody>
          <a:bodyPr/>
          <a:lstStyle>
            <a:lvl1pPr>
              <a:defRPr sz="1400">
                <a:solidFill>
                  <a:schemeClr val="bg1"/>
                </a:solidFill>
                <a:latin typeface="Times New Roman" panose="02020603050405020304" pitchFamily="18" charset="0"/>
                <a:cs typeface="Times New Roman" panose="02020603050405020304" pitchFamily="18" charset="0"/>
              </a:defRPr>
            </a:lvl1pPr>
          </a:lstStyle>
          <a:p>
            <a:fld id="{5C99F7B6-B6AC-4726-9291-5960819B7215}" type="slidenum">
              <a:rPr lang="en-US" smtClean="0">
                <a:solidFill>
                  <a:prstClr val="white"/>
                </a:solidFill>
              </a:rPr>
              <a:pPr/>
              <a:t>‹#›</a:t>
            </a:fld>
            <a:endParaRPr lang="en-US" dirty="0">
              <a:solidFill>
                <a:prstClr val="white"/>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91403" y="152414"/>
            <a:ext cx="1600204" cy="1824233"/>
          </a:xfrm>
          <a:prstGeom prst="rect">
            <a:avLst/>
          </a:prstGeom>
        </p:spPr>
      </p:pic>
    </p:spTree>
    <p:extLst>
      <p:ext uri="{BB962C8B-B14F-4D97-AF65-F5344CB8AC3E}">
        <p14:creationId xmlns:p14="http://schemas.microsoft.com/office/powerpoint/2010/main" val="27178784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C99F7B6-B6AC-4726-9291-5960819B72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89833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C99F7B6-B6AC-4726-9291-5960819B72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7007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2"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C99F7B6-B6AC-4726-9291-5960819B72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2469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C99F7B6-B6AC-4726-9291-5960819B72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45774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C99F7B6-B6AC-4726-9291-5960819B72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55240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C99F7B6-B6AC-4726-9291-5960819B72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9294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4000">
                <a:solidFill>
                  <a:srgbClr val="4C0000"/>
                </a:solidFill>
                <a:latin typeface="Times New Roman" panose="02020603050405020304" pitchFamily="18" charset="0"/>
                <a:cs typeface="Times New Roman" panose="02020603050405020304" pitchFamily="18" charset="0"/>
              </a:defRPr>
            </a:lvl1pPr>
          </a:lstStyle>
          <a:p>
            <a:r>
              <a:rPr lang="en-US" dirty="0"/>
              <a:t>Header</a:t>
            </a:r>
          </a:p>
        </p:txBody>
      </p:sp>
      <p:sp>
        <p:nvSpPr>
          <p:cNvPr id="3" name="Content Placeholder 2"/>
          <p:cNvSpPr>
            <a:spLocks noGrp="1"/>
          </p:cNvSpPr>
          <p:nvPr>
            <p:ph idx="1"/>
          </p:nvPr>
        </p:nvSpPr>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43234" b="10436"/>
          <a:stretch/>
        </p:blipFill>
        <p:spPr>
          <a:xfrm>
            <a:off x="0" y="6010712"/>
            <a:ext cx="9144000" cy="847288"/>
          </a:xfrm>
          <a:prstGeom prst="rect">
            <a:avLst/>
          </a:prstGeom>
        </p:spPr>
      </p:pic>
      <p:sp>
        <p:nvSpPr>
          <p:cNvPr id="6" name="Slide Number Placeholder 5"/>
          <p:cNvSpPr>
            <a:spLocks noGrp="1"/>
          </p:cNvSpPr>
          <p:nvPr>
            <p:ph type="sldNum" sz="quarter" idx="12"/>
          </p:nvPr>
        </p:nvSpPr>
        <p:spPr/>
        <p:txBody>
          <a:bodyPr/>
          <a:lstStyle>
            <a:lvl1pPr>
              <a:defRPr sz="1400">
                <a:solidFill>
                  <a:schemeClr val="bg1"/>
                </a:solidFill>
                <a:latin typeface="Times New Roman" panose="02020603050405020304" pitchFamily="18" charset="0"/>
                <a:cs typeface="Times New Roman" panose="02020603050405020304" pitchFamily="18" charset="0"/>
              </a:defRPr>
            </a:lvl1pPr>
          </a:lstStyle>
          <a:p>
            <a:fld id="{5C99F7B6-B6AC-4726-9291-5960819B7215}" type="slidenum">
              <a:rPr lang="en-US" smtClean="0"/>
              <a:pPr/>
              <a:t>‹#›</a:t>
            </a:fld>
            <a:endParaRPr lang="en-US" dirty="0"/>
          </a:p>
        </p:txBody>
      </p:sp>
    </p:spTree>
    <p:extLst>
      <p:ext uri="{BB962C8B-B14F-4D97-AF65-F5344CB8AC3E}">
        <p14:creationId xmlns:p14="http://schemas.microsoft.com/office/powerpoint/2010/main" val="22750346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C99F7B6-B6AC-4726-9291-5960819B72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34026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C99F7B6-B6AC-4726-9291-5960819B72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10728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C99F7B6-B6AC-4726-9291-5960819B72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69245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0" y="381014"/>
            <a:ext cx="6400800" cy="1470025"/>
          </a:xfrm>
        </p:spPr>
        <p:txBody>
          <a:bodyPr/>
          <a:lstStyle>
            <a:lvl1pPr algn="l">
              <a:defRPr>
                <a:solidFill>
                  <a:srgbClr val="4C0000"/>
                </a:solidFill>
                <a:latin typeface="Times New Roman" panose="02020603050405020304" pitchFamily="18" charset="0"/>
                <a:cs typeface="Times New Roman" panose="02020603050405020304" pitchFamily="18" charset="0"/>
              </a:defRPr>
            </a:lvl1pPr>
          </a:lstStyle>
          <a:p>
            <a:r>
              <a:rPr lang="en-US"/>
              <a:t>Title goes on </a:t>
            </a:r>
            <a:br>
              <a:rPr lang="en-US"/>
            </a:br>
            <a:r>
              <a:rPr lang="en-US"/>
              <a:t>these two lines. </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91403" y="152414"/>
            <a:ext cx="1600204" cy="1824233"/>
          </a:xfrm>
          <a:prstGeom prst="rect">
            <a:avLst/>
          </a:prstGeom>
        </p:spPr>
      </p:pic>
      <p:grpSp>
        <p:nvGrpSpPr>
          <p:cNvPr id="4" name="Group 3"/>
          <p:cNvGrpSpPr/>
          <p:nvPr userDrawn="1"/>
        </p:nvGrpSpPr>
        <p:grpSpPr>
          <a:xfrm>
            <a:off x="0" y="2743200"/>
            <a:ext cx="9144000" cy="3034018"/>
            <a:chOff x="0" y="1976306"/>
            <a:chExt cx="9144000" cy="3034018"/>
          </a:xfrm>
        </p:grpSpPr>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rcRect t="47477"/>
            <a:stretch>
              <a:fillRect/>
            </a:stretch>
          </p:blipFill>
          <p:spPr>
            <a:xfrm>
              <a:off x="0" y="1976306"/>
              <a:ext cx="9144000" cy="2881618"/>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rcRect t="47477"/>
            <a:stretch>
              <a:fillRect/>
            </a:stretch>
          </p:blipFill>
          <p:spPr>
            <a:xfrm rot="10800000">
              <a:off x="0" y="2128706"/>
              <a:ext cx="9144000" cy="2881618"/>
            </a:xfrm>
            <a:prstGeom prst="rect">
              <a:avLst/>
            </a:prstGeom>
          </p:spPr>
        </p:pic>
      </p:grpSp>
      <p:sp>
        <p:nvSpPr>
          <p:cNvPr id="3" name="Subtitle 2"/>
          <p:cNvSpPr>
            <a:spLocks noGrp="1"/>
          </p:cNvSpPr>
          <p:nvPr>
            <p:ph type="subTitle" idx="1" hasCustomPrompt="1"/>
          </p:nvPr>
        </p:nvSpPr>
        <p:spPr>
          <a:xfrm>
            <a:off x="533400" y="3460109"/>
            <a:ext cx="6400800" cy="1752600"/>
          </a:xfrm>
        </p:spPr>
        <p:txBody>
          <a:bodyPr>
            <a:normAutofit/>
          </a:bodyPr>
          <a:lstStyle>
            <a:lvl1pPr marL="0" indent="0" algn="l">
              <a:buNone/>
              <a:defRPr sz="2800" baseline="0">
                <a:solidFill>
                  <a:schemeClr val="bg1"/>
                </a:solidFill>
                <a:latin typeface="Times New Roman" panose="02020603050405020304" pitchFamily="18" charset="0"/>
                <a:cs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goes here. </a:t>
            </a:r>
          </a:p>
        </p:txBody>
      </p:sp>
    </p:spTree>
    <p:extLst>
      <p:ext uri="{BB962C8B-B14F-4D97-AF65-F5344CB8AC3E}">
        <p14:creationId xmlns:p14="http://schemas.microsoft.com/office/powerpoint/2010/main" val="1912108276"/>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4000">
                <a:solidFill>
                  <a:srgbClr val="4C0000"/>
                </a:solidFill>
                <a:latin typeface="Arial" panose="020B0604020202020204" pitchFamily="34" charset="0"/>
                <a:cs typeface="Arial" panose="020B0604020202020204" pitchFamily="34" charset="0"/>
              </a:defRPr>
            </a:lvl1pPr>
          </a:lstStyle>
          <a:p>
            <a:r>
              <a:rPr lang="en-US" dirty="0"/>
              <a:t>Header</a:t>
            </a:r>
          </a:p>
        </p:txBody>
      </p:sp>
      <p:sp>
        <p:nvSpPr>
          <p:cNvPr id="3" name="Content Placeholder 2"/>
          <p:cNvSpPr>
            <a:spLocks noGrp="1"/>
          </p:cNvSpPr>
          <p:nvPr>
            <p:ph idx="1"/>
          </p:nvPr>
        </p:nvSpPr>
        <p:spPr/>
        <p:txBody>
          <a:bodyPr/>
          <a:lstStyle>
            <a:lvl1pPr marL="342900" indent="-342900">
              <a:buFont typeface="Wingdings" panose="05000000000000000000" pitchFamily="2" charset="2"/>
              <a:buChar cha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t="43234" b="10436"/>
          <a:stretch>
            <a:fillRect/>
          </a:stretch>
        </p:blipFill>
        <p:spPr>
          <a:xfrm>
            <a:off x="0" y="6010712"/>
            <a:ext cx="9144000" cy="847288"/>
          </a:xfrm>
          <a:prstGeom prst="rect">
            <a:avLst/>
          </a:prstGeom>
        </p:spPr>
      </p:pic>
      <p:sp>
        <p:nvSpPr>
          <p:cNvPr id="6" name="Slide Number Placeholder 5"/>
          <p:cNvSpPr>
            <a:spLocks noGrp="1"/>
          </p:cNvSpPr>
          <p:nvPr>
            <p:ph type="sldNum" sz="quarter" idx="12"/>
          </p:nvPr>
        </p:nvSpPr>
        <p:spPr/>
        <p:txBody>
          <a:bodyPr/>
          <a:lstStyle>
            <a:lvl1pPr>
              <a:defRPr sz="1400">
                <a:solidFill>
                  <a:schemeClr val="bg1"/>
                </a:solidFill>
                <a:latin typeface="Times New Roman" panose="02020603050405020304" pitchFamily="18" charset="0"/>
                <a:cs typeface="Times New Roman" panose="02020603050405020304" pitchFamily="18" charset="0"/>
              </a:defRPr>
            </a:lvl1pPr>
          </a:lstStyle>
          <a:p>
            <a:fld id="{5C99F7B6-B6AC-4726-9291-5960819B7215}" type="slidenum">
              <a:rPr lang="en-US" smtClean="0">
                <a:solidFill>
                  <a:prstClr val="white"/>
                </a:solidFill>
              </a:rPr>
              <a:pPr/>
              <a:t>‹#›</a:t>
            </a:fld>
            <a:endParaRPr lang="en-US">
              <a:solidFill>
                <a:prstClr val="white"/>
              </a:solidFil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91403" y="152414"/>
            <a:ext cx="1600204" cy="1824233"/>
          </a:xfrm>
          <a:prstGeom prst="rect">
            <a:avLst/>
          </a:prstGeom>
        </p:spPr>
      </p:pic>
    </p:spTree>
    <p:extLst>
      <p:ext uri="{BB962C8B-B14F-4D97-AF65-F5344CB8AC3E}">
        <p14:creationId xmlns:p14="http://schemas.microsoft.com/office/powerpoint/2010/main" val="2556298664"/>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C99F7B6-B6AC-4726-9291-5960819B72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641748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C99F7B6-B6AC-4726-9291-5960819B72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6684071"/>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2"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C99F7B6-B6AC-4726-9291-5960819B72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216469"/>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C99F7B6-B6AC-4726-9291-5960819B72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507891"/>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C99F7B6-B6AC-4726-9291-5960819B72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604452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99F7B6-B6AC-4726-9291-5960819B7215}" type="slidenum">
              <a:rPr lang="en-US" smtClean="0"/>
              <a:t>‹#›</a:t>
            </a:fld>
            <a:endParaRPr lang="en-US"/>
          </a:p>
        </p:txBody>
      </p:sp>
    </p:spTree>
    <p:extLst>
      <p:ext uri="{BB962C8B-B14F-4D97-AF65-F5344CB8AC3E}">
        <p14:creationId xmlns:p14="http://schemas.microsoft.com/office/powerpoint/2010/main" val="25877311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C99F7B6-B6AC-4726-9291-5960819B72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9757084"/>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C99F7B6-B6AC-4726-9291-5960819B72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32463"/>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C99F7B6-B6AC-4726-9291-5960819B72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8916272"/>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C99F7B6-B6AC-4726-9291-5960819B72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213522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99F7B6-B6AC-4726-9291-5960819B7215}" type="slidenum">
              <a:rPr lang="en-US" smtClean="0"/>
              <a:t>‹#›</a:t>
            </a:fld>
            <a:endParaRPr lang="en-US"/>
          </a:p>
        </p:txBody>
      </p:sp>
    </p:spTree>
    <p:extLst>
      <p:ext uri="{BB962C8B-B14F-4D97-AF65-F5344CB8AC3E}">
        <p14:creationId xmlns:p14="http://schemas.microsoft.com/office/powerpoint/2010/main" val="1405058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2"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99F7B6-B6AC-4726-9291-5960819B7215}" type="slidenum">
              <a:rPr lang="en-US" smtClean="0"/>
              <a:t>‹#›</a:t>
            </a:fld>
            <a:endParaRPr lang="en-US"/>
          </a:p>
        </p:txBody>
      </p:sp>
    </p:spTree>
    <p:extLst>
      <p:ext uri="{BB962C8B-B14F-4D97-AF65-F5344CB8AC3E}">
        <p14:creationId xmlns:p14="http://schemas.microsoft.com/office/powerpoint/2010/main" val="1429776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99F7B6-B6AC-4726-9291-5960819B7215}" type="slidenum">
              <a:rPr lang="en-US" smtClean="0"/>
              <a:t>‹#›</a:t>
            </a:fld>
            <a:endParaRPr lang="en-US"/>
          </a:p>
        </p:txBody>
      </p:sp>
    </p:spTree>
    <p:extLst>
      <p:ext uri="{BB962C8B-B14F-4D97-AF65-F5344CB8AC3E}">
        <p14:creationId xmlns:p14="http://schemas.microsoft.com/office/powerpoint/2010/main" val="2537826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99F7B6-B6AC-4726-9291-5960819B7215}" type="slidenum">
              <a:rPr lang="en-US" smtClean="0"/>
              <a:t>‹#›</a:t>
            </a:fld>
            <a:endParaRPr lang="en-US"/>
          </a:p>
        </p:txBody>
      </p:sp>
    </p:spTree>
    <p:extLst>
      <p:ext uri="{BB962C8B-B14F-4D97-AF65-F5344CB8AC3E}">
        <p14:creationId xmlns:p14="http://schemas.microsoft.com/office/powerpoint/2010/main" val="3317365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99F7B6-B6AC-4726-9291-5960819B7215}" type="slidenum">
              <a:rPr lang="en-US" smtClean="0"/>
              <a:t>‹#›</a:t>
            </a:fld>
            <a:endParaRPr lang="en-US"/>
          </a:p>
        </p:txBody>
      </p:sp>
    </p:spTree>
    <p:extLst>
      <p:ext uri="{BB962C8B-B14F-4D97-AF65-F5344CB8AC3E}">
        <p14:creationId xmlns:p14="http://schemas.microsoft.com/office/powerpoint/2010/main" val="3312934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99F7B6-B6AC-4726-9291-5960819B7215}" type="slidenum">
              <a:rPr lang="en-US" smtClean="0"/>
              <a:t>‹#›</a:t>
            </a:fld>
            <a:endParaRPr lang="en-US"/>
          </a:p>
        </p:txBody>
      </p:sp>
    </p:spTree>
    <p:extLst>
      <p:ext uri="{BB962C8B-B14F-4D97-AF65-F5344CB8AC3E}">
        <p14:creationId xmlns:p14="http://schemas.microsoft.com/office/powerpoint/2010/main" val="3025332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6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6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99F7B6-B6AC-4726-9291-5960819B7215}" type="slidenum">
              <a:rPr lang="en-US" smtClean="0"/>
              <a:t>‹#›</a:t>
            </a:fld>
            <a:endParaRPr lang="en-US"/>
          </a:p>
        </p:txBody>
      </p:sp>
    </p:spTree>
    <p:extLst>
      <p:ext uri="{BB962C8B-B14F-4D97-AF65-F5344CB8AC3E}">
        <p14:creationId xmlns:p14="http://schemas.microsoft.com/office/powerpoint/2010/main" val="6924590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124200" y="635636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6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99F7B6-B6AC-4726-9291-5960819B72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52287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124200" y="635636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6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99F7B6-B6AC-4726-9291-5960819B72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61596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18.tmp"/><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18.xml"/><Relationship Id="rId4" Type="http://schemas.openxmlformats.org/officeDocument/2006/relationships/image" Target="../media/image22.JPG"/></Relationships>
</file>

<file path=ppt/slides/_rels/slide4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18.xml"/><Relationship Id="rId4" Type="http://schemas.openxmlformats.org/officeDocument/2006/relationships/image" Target="../media/image22.JP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hyperlink" Target="http://www.coheao.org/" TargetMode="External"/><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8" Type="http://schemas.openxmlformats.org/officeDocument/2006/relationships/hyperlink" Target="https://ifap.ed.gov/cbp/PerkinsFAQ.html" TargetMode="External"/><Relationship Id="rId3" Type="http://schemas.openxmlformats.org/officeDocument/2006/relationships/hyperlink" Target="https://ifap.ed.gov/eannouncements/100418PerkinsLoanAdminiResponsibilitiesReportingRequirements.html" TargetMode="External"/><Relationship Id="rId7" Type="http://schemas.openxmlformats.org/officeDocument/2006/relationships/hyperlink" Target="https://ifap.ed.gov/eannouncements/attachments/092115PerkinsLoanAssignmentSystemSystemAvailandUserAccessInfoAttach.pdf" TargetMode="External"/><Relationship Id="rId2" Type="http://schemas.openxmlformats.org/officeDocument/2006/relationships/notesSlide" Target="../notesSlides/notesSlide33.xml"/><Relationship Id="rId1" Type="http://schemas.openxmlformats.org/officeDocument/2006/relationships/slideLayout" Target="../slideLayouts/slideLayout13.xml"/><Relationship Id="rId6" Type="http://schemas.openxmlformats.org/officeDocument/2006/relationships/hyperlink" Target="https://ifap.ed.gov/cbpmaterials/attachments/PerkinsAssignmentandLiquidationGuide.pdf" TargetMode="External"/><Relationship Id="rId5" Type="http://schemas.openxmlformats.org/officeDocument/2006/relationships/hyperlink" Target="https://ifap.ed.gov/dpcletters/GEN1710.html" TargetMode="External"/><Relationship Id="rId4" Type="http://schemas.openxmlformats.org/officeDocument/2006/relationships/hyperlink" Target="https://ifap.ed.gov/eannouncements/071118CBPerkinsLoanRevolFundDistributionOfAssets1819.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mailto:Harrison%20Wadsworth%20%3chwadsworth@wpllc.net%3e" TargetMode="External"/><Relationship Id="rId2" Type="http://schemas.openxmlformats.org/officeDocument/2006/relationships/notesSlide" Target="../notesSlides/notesSlide34.xml"/><Relationship Id="rId1" Type="http://schemas.openxmlformats.org/officeDocument/2006/relationships/slideLayout" Target="../slideLayouts/slideLayout13.xml"/><Relationship Id="rId5" Type="http://schemas.openxmlformats.org/officeDocument/2006/relationships/hyperlink" Target="mailto:gmarak@bosewashingtonpartners.com" TargetMode="External"/><Relationship Id="rId4" Type="http://schemas.openxmlformats.org/officeDocument/2006/relationships/hyperlink" Target="mailto:whuffman@wpllc.net" TargetMode="Externa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447800"/>
            <a:ext cx="8382000" cy="2209800"/>
          </a:xfrm>
        </p:spPr>
        <p:txBody>
          <a:bodyPr>
            <a:noAutofit/>
          </a:bodyPr>
          <a:lstStyle/>
          <a:p>
            <a:pPr algn="ctr"/>
            <a:r>
              <a:rPr lang="en-US" b="1" dirty="0">
                <a:latin typeface="Arial" panose="020B0604020202020204" pitchFamily="34" charset="0"/>
                <a:cs typeface="Arial" panose="020B0604020202020204" pitchFamily="34" charset="0"/>
              </a:rPr>
              <a:t>Perkins Loans And Other Issues: Liquidation or Reauthorization?</a:t>
            </a:r>
            <a:endParaRPr lang="en-US" sz="50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0" y="4648200"/>
            <a:ext cx="9144000" cy="1752600"/>
          </a:xfrm>
        </p:spPr>
        <p:txBody>
          <a:bodyPr>
            <a:noAutofit/>
          </a:bodyPr>
          <a:lstStyle/>
          <a:p>
            <a:pPr algn="ctr"/>
            <a:r>
              <a:rPr lang="en-US" sz="3600" dirty="0">
                <a:latin typeface="Arial" panose="020B0604020202020204" pitchFamily="34" charset="0"/>
                <a:cs typeface="Arial" panose="020B0604020202020204" pitchFamily="34" charset="0"/>
              </a:rPr>
              <a:t>Kentucky Association of Student Receivable Officers: Fall Workshop</a:t>
            </a:r>
          </a:p>
          <a:p>
            <a:pPr algn="ctr"/>
            <a:r>
              <a:rPr lang="en-US" sz="3600" dirty="0">
                <a:latin typeface="Arial" panose="020B0604020202020204" pitchFamily="34" charset="0"/>
                <a:cs typeface="Arial" panose="020B0604020202020204" pitchFamily="34" charset="0"/>
              </a:rPr>
              <a:t>October 25, 2018</a:t>
            </a:r>
          </a:p>
          <a:p>
            <a:pPr algn="ctr"/>
            <a:endParaRPr lang="en-US" sz="3600" dirty="0">
              <a:latin typeface="Arial" panose="020B0604020202020204" pitchFamily="34" charset="0"/>
              <a:cs typeface="Arial" panose="020B0604020202020204" pitchFamily="34" charset="0"/>
            </a:endParaRPr>
          </a:p>
          <a:p>
            <a:pPr algn="ct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3459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b="1" dirty="0">
                <a:latin typeface="Arial" panose="020B0604020202020204" pitchFamily="34" charset="0"/>
                <a:cs typeface="Arial" panose="020B0604020202020204" pitchFamily="34" charset="0"/>
              </a:rPr>
              <a:t>HEA Action in Congress</a:t>
            </a:r>
          </a:p>
        </p:txBody>
      </p:sp>
      <p:sp>
        <p:nvSpPr>
          <p:cNvPr id="4" name="Slide Number Placeholder 3"/>
          <p:cNvSpPr>
            <a:spLocks noGrp="1"/>
          </p:cNvSpPr>
          <p:nvPr>
            <p:ph type="sldNum" sz="quarter" idx="12"/>
          </p:nvPr>
        </p:nvSpPr>
        <p:spPr/>
        <p:txBody>
          <a:bodyPr/>
          <a:lstStyle/>
          <a:p>
            <a:fld id="{5C99F7B6-B6AC-4726-9291-5960819B7215}" type="slidenum">
              <a:rPr lang="en-US" smtClean="0">
                <a:solidFill>
                  <a:prstClr val="white"/>
                </a:solidFill>
              </a:rPr>
              <a:pPr/>
              <a:t>10</a:t>
            </a:fld>
            <a:endParaRPr lang="en-US" dirty="0">
              <a:solidFill>
                <a:prstClr val="white"/>
              </a:solidFill>
            </a:endParaRPr>
          </a:p>
        </p:txBody>
      </p:sp>
      <p:sp>
        <p:nvSpPr>
          <p:cNvPr id="5" name="Content Placeholder 4"/>
          <p:cNvSpPr>
            <a:spLocks noGrp="1"/>
          </p:cNvSpPr>
          <p:nvPr>
            <p:ph idx="1"/>
          </p:nvPr>
        </p:nvSpPr>
        <p:spPr>
          <a:xfrm>
            <a:off x="457200" y="1143012"/>
            <a:ext cx="8153400" cy="4525963"/>
          </a:xfrm>
        </p:spPr>
        <p:txBody>
          <a:bodyPr>
            <a:noAutofit/>
          </a:bodyPr>
          <a:lstStyle/>
          <a:p>
            <a:r>
              <a:rPr lang="en-US" sz="2400" dirty="0">
                <a:solidFill>
                  <a:schemeClr val="tx1"/>
                </a:solidFill>
                <a:latin typeface="Arial" panose="020B0604020202020204" pitchFamily="34" charset="0"/>
                <a:cs typeface="Arial" panose="020B0604020202020204" pitchFamily="34" charset="0"/>
              </a:rPr>
              <a:t>HEA reauthorization process activated in 2017 – House Education &amp; Workforce Committee approved “PROSPER Act” in December</a:t>
            </a:r>
          </a:p>
          <a:p>
            <a:r>
              <a:rPr lang="en-US" sz="2400" dirty="0">
                <a:solidFill>
                  <a:schemeClr val="tx1"/>
                </a:solidFill>
                <a:latin typeface="Arial" panose="020B0604020202020204" pitchFamily="34" charset="0"/>
                <a:cs typeface="Arial" panose="020B0604020202020204" pitchFamily="34" charset="0"/>
              </a:rPr>
              <a:t>Chairwoman Foxx couldn’t get it through the House</a:t>
            </a:r>
          </a:p>
          <a:p>
            <a:pPr lvl="1"/>
            <a:r>
              <a:rPr lang="en-US" sz="2000" dirty="0">
                <a:solidFill>
                  <a:schemeClr val="tx1"/>
                </a:solidFill>
                <a:latin typeface="Arial" panose="020B0604020202020204" pitchFamily="34" charset="0"/>
                <a:cs typeface="Arial" panose="020B0604020202020204" pitchFamily="34" charset="0"/>
              </a:rPr>
              <a:t>Needs almost all Republicans since bill has no Democratic support – not there – action this year unlikely</a:t>
            </a:r>
          </a:p>
          <a:p>
            <a:r>
              <a:rPr lang="en-US" sz="2400" dirty="0">
                <a:solidFill>
                  <a:schemeClr val="tx1"/>
                </a:solidFill>
                <a:latin typeface="Arial" panose="020B0604020202020204" pitchFamily="34" charset="0"/>
                <a:cs typeface="Arial" panose="020B0604020202020204" pitchFamily="34" charset="0"/>
              </a:rPr>
              <a:t>House Democrats introduced “Aim Higher Act” in July; amalgam of bills introduced before – no action this year</a:t>
            </a:r>
          </a:p>
          <a:p>
            <a:r>
              <a:rPr lang="en-US" sz="2400" dirty="0">
                <a:solidFill>
                  <a:schemeClr val="tx1"/>
                </a:solidFill>
                <a:latin typeface="Arial" panose="020B0604020202020204" pitchFamily="34" charset="0"/>
                <a:cs typeface="Arial" panose="020B0604020202020204" pitchFamily="34" charset="0"/>
              </a:rPr>
              <a:t>Senate stalled; maybe a Republican bill introduced this year, but it won’t go anywhere</a:t>
            </a:r>
          </a:p>
          <a:p>
            <a:r>
              <a:rPr lang="en-US" sz="2400" dirty="0">
                <a:solidFill>
                  <a:schemeClr val="tx1"/>
                </a:solidFill>
                <a:latin typeface="Arial" panose="020B0604020202020204" pitchFamily="34" charset="0"/>
                <a:cs typeface="Arial" panose="020B0604020202020204" pitchFamily="34" charset="0"/>
              </a:rPr>
              <a:t>Senate Democrats issued set of general principles </a:t>
            </a:r>
          </a:p>
          <a:p>
            <a:pPr lvl="1"/>
            <a:r>
              <a:rPr lang="en-US" sz="2200" dirty="0">
                <a:solidFill>
                  <a:schemeClr val="tx1"/>
                </a:solidFill>
                <a:latin typeface="Arial" panose="020B0604020202020204" pitchFamily="34" charset="0"/>
                <a:cs typeface="Arial" panose="020B0604020202020204" pitchFamily="34" charset="0"/>
              </a:rPr>
              <a:t>Principle #1: We Hate House Republicans’ PROSPER Act</a:t>
            </a:r>
          </a:p>
        </p:txBody>
      </p:sp>
    </p:spTree>
    <p:extLst>
      <p:ext uri="{BB962C8B-B14F-4D97-AF65-F5344CB8AC3E}">
        <p14:creationId xmlns:p14="http://schemas.microsoft.com/office/powerpoint/2010/main" val="4107412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6934200" cy="838200"/>
          </a:xfrm>
        </p:spPr>
        <p:txBody>
          <a:bodyPr>
            <a:normAutofit fontScale="90000"/>
          </a:bodyPr>
          <a:lstStyle/>
          <a:p>
            <a:r>
              <a:rPr lang="en-US" b="1" dirty="0">
                <a:latin typeface="Arial" panose="020B0604020202020204" pitchFamily="34" charset="0"/>
                <a:cs typeface="Arial" panose="020B0604020202020204" pitchFamily="34" charset="0"/>
              </a:rPr>
              <a:t>HEA in House – PROSPER Act</a:t>
            </a:r>
          </a:p>
        </p:txBody>
      </p:sp>
      <p:sp>
        <p:nvSpPr>
          <p:cNvPr id="3" name="Text Placeholder 2"/>
          <p:cNvSpPr>
            <a:spLocks noGrp="1"/>
          </p:cNvSpPr>
          <p:nvPr>
            <p:ph type="body" idx="1"/>
          </p:nvPr>
        </p:nvSpPr>
        <p:spPr>
          <a:xfrm>
            <a:off x="304800" y="1143000"/>
            <a:ext cx="8305800" cy="4941474"/>
          </a:xfrm>
        </p:spPr>
        <p:txBody>
          <a:bodyPr>
            <a:noAutofit/>
          </a:bodyPr>
          <a:lstStyle/>
          <a:p>
            <a:r>
              <a:rPr lang="en-US" sz="2000" dirty="0">
                <a:solidFill>
                  <a:schemeClr val="tx1"/>
                </a:solidFill>
                <a:latin typeface="Arial" panose="020B0604020202020204" pitchFamily="34" charset="0"/>
                <a:cs typeface="Arial" panose="020B0604020202020204" pitchFamily="34" charset="0"/>
              </a:rPr>
              <a:t>House bill: “PROSPER Act” Replaces Direct Loan Program          with new Federal One Loan Program</a:t>
            </a:r>
          </a:p>
          <a:p>
            <a:r>
              <a:rPr lang="en-US" sz="2000" dirty="0">
                <a:solidFill>
                  <a:schemeClr val="tx1"/>
                </a:solidFill>
                <a:latin typeface="Arial" panose="020B0604020202020204" pitchFamily="34" charset="0"/>
                <a:cs typeface="Arial" panose="020B0604020202020204" pitchFamily="34" charset="0"/>
              </a:rPr>
              <a:t>No Perkins or SEOG, major changes to Direct Loan Program</a:t>
            </a:r>
          </a:p>
          <a:p>
            <a:pPr lvl="1">
              <a:spcBef>
                <a:spcPts val="400"/>
              </a:spcBef>
            </a:pPr>
            <a:r>
              <a:rPr lang="en-US" sz="2000" dirty="0">
                <a:solidFill>
                  <a:schemeClr val="tx1"/>
                </a:solidFill>
                <a:latin typeface="Arial" panose="020B0604020202020204" pitchFamily="34" charset="0"/>
                <a:cs typeface="Arial" panose="020B0604020202020204" pitchFamily="34" charset="0"/>
              </a:rPr>
              <a:t>No Grad PLUS, Parent PLUS capped, </a:t>
            </a:r>
          </a:p>
          <a:p>
            <a:pPr lvl="1">
              <a:spcBef>
                <a:spcPts val="400"/>
              </a:spcBef>
            </a:pPr>
            <a:r>
              <a:rPr lang="en-US" sz="2000" dirty="0">
                <a:solidFill>
                  <a:schemeClr val="tx1"/>
                </a:solidFill>
                <a:latin typeface="Arial" panose="020B0604020202020204" pitchFamily="34" charset="0"/>
                <a:cs typeface="Arial" panose="020B0604020202020204" pitchFamily="34" charset="0"/>
              </a:rPr>
              <a:t>Subsidized Direct loans eliminated for undergrads</a:t>
            </a:r>
          </a:p>
          <a:p>
            <a:pPr lvl="1">
              <a:spcBef>
                <a:spcPts val="400"/>
              </a:spcBef>
            </a:pPr>
            <a:r>
              <a:rPr lang="en-US" sz="2000" dirty="0">
                <a:solidFill>
                  <a:schemeClr val="tx1"/>
                </a:solidFill>
                <a:latin typeface="Arial" panose="020B0604020202020204" pitchFamily="34" charset="0"/>
                <a:cs typeface="Arial" panose="020B0604020202020204" pitchFamily="34" charset="0"/>
              </a:rPr>
              <a:t>Unsubsidized Direct limits raised to make up for loss of Perkins</a:t>
            </a:r>
          </a:p>
          <a:p>
            <a:r>
              <a:rPr lang="en-US" sz="2000" spc="-20" dirty="0">
                <a:solidFill>
                  <a:schemeClr val="tx1"/>
                </a:solidFill>
                <a:latin typeface="Arial" panose="020B0604020202020204" pitchFamily="34" charset="0"/>
                <a:cs typeface="Arial" panose="020B0604020202020204" pitchFamily="34" charset="0"/>
              </a:rPr>
              <a:t>Streamlines Repayment Plans</a:t>
            </a:r>
          </a:p>
          <a:p>
            <a:pPr lvl="1">
              <a:spcBef>
                <a:spcPts val="400"/>
              </a:spcBef>
            </a:pPr>
            <a:r>
              <a:rPr lang="en-US" sz="2000" spc="-20" dirty="0">
                <a:solidFill>
                  <a:schemeClr val="tx1"/>
                </a:solidFill>
                <a:latin typeface="Arial" panose="020B0604020202020204" pitchFamily="34" charset="0"/>
                <a:cs typeface="Arial" panose="020B0604020202020204" pitchFamily="34" charset="0"/>
              </a:rPr>
              <a:t>Standard 10-year, with longer periods permitted for consolidation loans</a:t>
            </a:r>
          </a:p>
          <a:p>
            <a:pPr lvl="1">
              <a:spcBef>
                <a:spcPts val="400"/>
              </a:spcBef>
            </a:pPr>
            <a:r>
              <a:rPr lang="en-US" sz="2000" spc="-20" dirty="0">
                <a:solidFill>
                  <a:schemeClr val="tx1"/>
                </a:solidFill>
                <a:latin typeface="Arial" panose="020B0604020202020204" pitchFamily="34" charset="0"/>
                <a:cs typeface="Arial" panose="020B0604020202020204" pitchFamily="34" charset="0"/>
              </a:rPr>
              <a:t>Income Derived: payments = 15% of discretionary income, but all principal and 10-years-worth of interest have to be repaid before forgiveness allowed </a:t>
            </a:r>
          </a:p>
          <a:p>
            <a:pPr marL="355600" indent="-342900">
              <a:lnSpc>
                <a:spcPct val="100000"/>
              </a:lnSpc>
              <a:spcBef>
                <a:spcPts val="825"/>
              </a:spcBef>
              <a:buFont typeface="Wingdings"/>
              <a:buChar char=""/>
              <a:tabLst>
                <a:tab pos="354965" algn="l"/>
                <a:tab pos="355600" algn="l"/>
              </a:tabLst>
            </a:pPr>
            <a:r>
              <a:rPr lang="en-US" sz="2000" spc="-20" dirty="0">
                <a:solidFill>
                  <a:schemeClr val="tx1"/>
                </a:solidFill>
                <a:latin typeface="Arial" panose="020B0604020202020204" pitchFamily="34" charset="0"/>
                <a:cs typeface="Arial" panose="020B0604020202020204" pitchFamily="34" charset="0"/>
              </a:rPr>
              <a:t>Increases Pell Grants -- $300 bonus if taking 15 credit hours</a:t>
            </a:r>
          </a:p>
          <a:p>
            <a:pPr marL="355600" indent="-342900">
              <a:lnSpc>
                <a:spcPct val="100000"/>
              </a:lnSpc>
              <a:spcBef>
                <a:spcPts val="825"/>
              </a:spcBef>
              <a:buFont typeface="Wingdings"/>
              <a:buChar char=""/>
              <a:tabLst>
                <a:tab pos="354965" algn="l"/>
                <a:tab pos="355600" algn="l"/>
              </a:tabLst>
            </a:pPr>
            <a:r>
              <a:rPr lang="en-US" sz="2000" spc="-20" dirty="0">
                <a:solidFill>
                  <a:schemeClr val="tx1"/>
                </a:solidFill>
                <a:latin typeface="Arial" panose="020B0604020202020204" pitchFamily="34" charset="0"/>
                <a:cs typeface="Arial" panose="020B0604020202020204" pitchFamily="34" charset="0"/>
              </a:rPr>
              <a:t>Eliminates Public Service Loan Forgiveness </a:t>
            </a:r>
          </a:p>
        </p:txBody>
      </p:sp>
      <p:sp>
        <p:nvSpPr>
          <p:cNvPr id="5" name="Slide Number Placeholder 3"/>
          <p:cNvSpPr>
            <a:spLocks noGrp="1"/>
          </p:cNvSpPr>
          <p:nvPr>
            <p:ph type="sldNum" sz="quarter" idx="4294967295"/>
          </p:nvPr>
        </p:nvSpPr>
        <p:spPr>
          <a:xfrm>
            <a:off x="8229608" y="6356352"/>
            <a:ext cx="457201" cy="215444"/>
          </a:xfrm>
          <a:prstGeom prst="rect">
            <a:avLst/>
          </a:prstGeom>
        </p:spPr>
        <p:txBody>
          <a:bodyPr/>
          <a:lstStyle/>
          <a:p>
            <a:fld id="{5C99F7B6-B6AC-4726-9291-5960819B7215}" type="slidenum">
              <a:rPr lang="en-US" b="1" smtClean="0">
                <a:solidFill>
                  <a:prstClr val="white"/>
                </a:solidFill>
              </a:rPr>
              <a:pPr/>
              <a:t>11</a:t>
            </a:fld>
            <a:endParaRPr lang="en-US" b="1" dirty="0">
              <a:solidFill>
                <a:prstClr val="white"/>
              </a:solidFill>
            </a:endParaRPr>
          </a:p>
        </p:txBody>
      </p:sp>
    </p:spTree>
    <p:extLst>
      <p:ext uri="{BB962C8B-B14F-4D97-AF65-F5344CB8AC3E}">
        <p14:creationId xmlns:p14="http://schemas.microsoft.com/office/powerpoint/2010/main" val="1337193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391400" cy="1143000"/>
          </a:xfrm>
        </p:spPr>
        <p:txBody>
          <a:bodyPr>
            <a:normAutofit/>
          </a:bodyPr>
          <a:lstStyle/>
          <a:p>
            <a:r>
              <a:rPr lang="en-US" b="1" dirty="0">
                <a:latin typeface="Arial" panose="020B0604020202020204" pitchFamily="34" charset="0"/>
                <a:cs typeface="Arial" panose="020B0604020202020204" pitchFamily="34" charset="0"/>
              </a:rPr>
              <a:t>PROSPER Act</a:t>
            </a:r>
          </a:p>
        </p:txBody>
      </p:sp>
      <p:sp>
        <p:nvSpPr>
          <p:cNvPr id="4" name="Slide Number Placeholder 3"/>
          <p:cNvSpPr>
            <a:spLocks noGrp="1"/>
          </p:cNvSpPr>
          <p:nvPr>
            <p:ph type="sldNum" sz="quarter" idx="12"/>
          </p:nvPr>
        </p:nvSpPr>
        <p:spPr/>
        <p:txBody>
          <a:bodyPr/>
          <a:lstStyle/>
          <a:p>
            <a:fld id="{5C99F7B6-B6AC-4726-9291-5960819B7215}" type="slidenum">
              <a:rPr lang="en-US" smtClean="0">
                <a:solidFill>
                  <a:prstClr val="white"/>
                </a:solidFill>
              </a:rPr>
              <a:pPr/>
              <a:t>12</a:t>
            </a:fld>
            <a:endParaRPr lang="en-US" dirty="0">
              <a:solidFill>
                <a:prstClr val="white"/>
              </a:solidFill>
            </a:endParaRPr>
          </a:p>
        </p:txBody>
      </p:sp>
      <p:sp>
        <p:nvSpPr>
          <p:cNvPr id="5" name="Content Placeholder 4"/>
          <p:cNvSpPr>
            <a:spLocks noGrp="1"/>
          </p:cNvSpPr>
          <p:nvPr>
            <p:ph idx="1"/>
          </p:nvPr>
        </p:nvSpPr>
        <p:spPr>
          <a:xfrm>
            <a:off x="457200" y="1219200"/>
            <a:ext cx="7848600" cy="4038600"/>
          </a:xfrm>
        </p:spPr>
        <p:txBody>
          <a:bodyPr>
            <a:normAutofit fontScale="77500" lnSpcReduction="20000"/>
          </a:bodyPr>
          <a:lstStyle/>
          <a:p>
            <a:pPr marL="469900" indent="-457200">
              <a:spcBef>
                <a:spcPts val="825"/>
              </a:spcBef>
              <a:tabLst>
                <a:tab pos="354965" algn="l"/>
                <a:tab pos="355600" algn="l"/>
              </a:tabLst>
            </a:pPr>
            <a:r>
              <a:rPr lang="en-US" spc="-20" dirty="0">
                <a:solidFill>
                  <a:schemeClr val="tx1"/>
                </a:solidFill>
                <a:latin typeface="Arial" panose="020B0604020202020204" pitchFamily="34" charset="0"/>
                <a:cs typeface="Arial" panose="020B0604020202020204" pitchFamily="34" charset="0"/>
              </a:rPr>
              <a:t>Forces Ed to provide initial finding of program reviews within 90 days</a:t>
            </a:r>
          </a:p>
          <a:p>
            <a:pPr marL="469900" indent="-457200">
              <a:spcBef>
                <a:spcPts val="825"/>
              </a:spcBef>
              <a:tabLst>
                <a:tab pos="354965" algn="l"/>
                <a:tab pos="355600" algn="l"/>
              </a:tabLst>
            </a:pPr>
            <a:r>
              <a:rPr lang="en-US" dirty="0">
                <a:solidFill>
                  <a:schemeClr val="tx1"/>
                </a:solidFill>
                <a:latin typeface="Arial" panose="020B0604020202020204" pitchFamily="34" charset="0"/>
                <a:cs typeface="Arial" panose="020B0604020202020204" pitchFamily="34" charset="0"/>
              </a:rPr>
              <a:t>Expands FWS with revised funding formula and eliminates graduate eligibility </a:t>
            </a:r>
          </a:p>
          <a:p>
            <a:pPr marL="469900" indent="-457200">
              <a:spcBef>
                <a:spcPts val="825"/>
              </a:spcBef>
              <a:tabLst>
                <a:tab pos="354965" algn="l"/>
                <a:tab pos="355600" algn="l"/>
              </a:tabLst>
            </a:pPr>
            <a:r>
              <a:rPr lang="en-US" dirty="0">
                <a:solidFill>
                  <a:schemeClr val="tx1"/>
                </a:solidFill>
                <a:latin typeface="Arial" panose="020B0604020202020204" pitchFamily="34" charset="0"/>
                <a:cs typeface="Arial" panose="020B0604020202020204" pitchFamily="34" charset="0"/>
              </a:rPr>
              <a:t>Repeals Teach Grants, some other grant programs</a:t>
            </a:r>
          </a:p>
          <a:p>
            <a:r>
              <a:rPr lang="en-US" dirty="0">
                <a:solidFill>
                  <a:schemeClr val="tx1"/>
                </a:solidFill>
                <a:latin typeface="Arial" panose="020B0604020202020204" pitchFamily="34" charset="0"/>
                <a:cs typeface="Arial" panose="020B0604020202020204" pitchFamily="34" charset="0"/>
              </a:rPr>
              <a:t>  Paychecks for Students</a:t>
            </a:r>
          </a:p>
          <a:p>
            <a:pPr lvl="1"/>
            <a:r>
              <a:rPr lang="en-US" dirty="0">
                <a:solidFill>
                  <a:schemeClr val="tx1"/>
                </a:solidFill>
                <a:latin typeface="Arial" panose="020B0604020202020204" pitchFamily="34" charset="0"/>
                <a:cs typeface="Arial" panose="020B0604020202020204" pitchFamily="34" charset="0"/>
              </a:rPr>
              <a:t>Credit balance refunds would be paid to student in equal monthly or weekly installments</a:t>
            </a:r>
          </a:p>
          <a:p>
            <a:pPr lvl="1"/>
            <a:r>
              <a:rPr lang="en-US" dirty="0">
                <a:solidFill>
                  <a:schemeClr val="tx1"/>
                </a:solidFill>
                <a:latin typeface="Arial" panose="020B0604020202020204" pitchFamily="34" charset="0"/>
                <a:cs typeface="Arial" panose="020B0604020202020204" pitchFamily="34" charset="0"/>
              </a:rPr>
              <a:t>Deposited on a debit card</a:t>
            </a:r>
          </a:p>
          <a:p>
            <a:pPr lvl="1"/>
            <a:r>
              <a:rPr lang="en-US" dirty="0">
                <a:solidFill>
                  <a:schemeClr val="tx1"/>
                </a:solidFill>
                <a:latin typeface="Arial" panose="020B0604020202020204" pitchFamily="34" charset="0"/>
                <a:cs typeface="Arial" panose="020B0604020202020204" pitchFamily="34" charset="0"/>
              </a:rPr>
              <a:t>First installment may be paid as early as 30 days before first day of classes, no later than 30 days after they start.</a:t>
            </a:r>
          </a:p>
          <a:p>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0706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391400" cy="1143000"/>
          </a:xfrm>
        </p:spPr>
        <p:txBody>
          <a:bodyPr>
            <a:normAutofit/>
          </a:bodyPr>
          <a:lstStyle/>
          <a:p>
            <a:r>
              <a:rPr lang="en-US" b="1" dirty="0">
                <a:latin typeface="Arial" panose="020B0604020202020204" pitchFamily="34" charset="0"/>
                <a:cs typeface="Arial" panose="020B0604020202020204" pitchFamily="34" charset="0"/>
              </a:rPr>
              <a:t>PROSPER Act</a:t>
            </a:r>
          </a:p>
        </p:txBody>
      </p:sp>
      <p:sp>
        <p:nvSpPr>
          <p:cNvPr id="4" name="Slide Number Placeholder 3"/>
          <p:cNvSpPr>
            <a:spLocks noGrp="1"/>
          </p:cNvSpPr>
          <p:nvPr>
            <p:ph type="sldNum" sz="quarter" idx="12"/>
          </p:nvPr>
        </p:nvSpPr>
        <p:spPr/>
        <p:txBody>
          <a:bodyPr/>
          <a:lstStyle/>
          <a:p>
            <a:fld id="{5C99F7B6-B6AC-4726-9291-5960819B7215}" type="slidenum">
              <a:rPr lang="en-US" smtClean="0">
                <a:solidFill>
                  <a:prstClr val="white"/>
                </a:solidFill>
              </a:rPr>
              <a:pPr/>
              <a:t>13</a:t>
            </a:fld>
            <a:endParaRPr lang="en-US" dirty="0">
              <a:solidFill>
                <a:prstClr val="white"/>
              </a:solidFill>
            </a:endParaRPr>
          </a:p>
        </p:txBody>
      </p:sp>
      <p:sp>
        <p:nvSpPr>
          <p:cNvPr id="5" name="Content Placeholder 4"/>
          <p:cNvSpPr>
            <a:spLocks noGrp="1"/>
          </p:cNvSpPr>
          <p:nvPr>
            <p:ph idx="1"/>
          </p:nvPr>
        </p:nvSpPr>
        <p:spPr>
          <a:xfrm>
            <a:off x="304800" y="1143000"/>
            <a:ext cx="8610600" cy="4724400"/>
          </a:xfrm>
        </p:spPr>
        <p:txBody>
          <a:bodyPr>
            <a:noAutofit/>
          </a:bodyPr>
          <a:lstStyle/>
          <a:p>
            <a:r>
              <a:rPr lang="en-US" sz="2800" dirty="0">
                <a:solidFill>
                  <a:schemeClr val="tx1"/>
                </a:solidFill>
                <a:latin typeface="Arial" panose="020B0604020202020204" pitchFamily="34" charset="0"/>
                <a:cs typeface="Arial" panose="020B0604020202020204" pitchFamily="34" charset="0"/>
              </a:rPr>
              <a:t>Risk Sharing and Accountability</a:t>
            </a:r>
          </a:p>
          <a:p>
            <a:pPr lvl="1">
              <a:spcBef>
                <a:spcPts val="800"/>
              </a:spcBef>
            </a:pPr>
            <a:r>
              <a:rPr lang="en-US" sz="2400" dirty="0">
                <a:solidFill>
                  <a:schemeClr val="tx1"/>
                </a:solidFill>
                <a:latin typeface="Arial" panose="020B0604020202020204" pitchFamily="34" charset="0"/>
                <a:cs typeface="Arial" panose="020B0604020202020204" pitchFamily="34" charset="0"/>
              </a:rPr>
              <a:t>Replace cohort default rate with loan repayment rate (calculated by program of study)</a:t>
            </a:r>
          </a:p>
          <a:p>
            <a:pPr lvl="1">
              <a:spcBef>
                <a:spcPts val="800"/>
              </a:spcBef>
            </a:pPr>
            <a:r>
              <a:rPr lang="en-US" sz="2400" dirty="0">
                <a:solidFill>
                  <a:schemeClr val="tx1"/>
                </a:solidFill>
                <a:latin typeface="Arial" panose="020B0604020202020204" pitchFamily="34" charset="0"/>
                <a:cs typeface="Arial" panose="020B0604020202020204" pitchFamily="34" charset="0"/>
              </a:rPr>
              <a:t>Programs where fewer than 45 percent of former students are making required payments could lose Title IV eligibility.</a:t>
            </a:r>
          </a:p>
          <a:p>
            <a:pPr lvl="1">
              <a:spcBef>
                <a:spcPts val="800"/>
              </a:spcBef>
            </a:pPr>
            <a:r>
              <a:rPr lang="en-US" sz="2400" dirty="0">
                <a:solidFill>
                  <a:schemeClr val="tx1"/>
                </a:solidFill>
                <a:latin typeface="Arial" panose="020B0604020202020204" pitchFamily="34" charset="0"/>
                <a:cs typeface="Arial" panose="020B0604020202020204" pitchFamily="34" charset="0"/>
              </a:rPr>
              <a:t>90-10 Rule repealed.</a:t>
            </a:r>
          </a:p>
          <a:p>
            <a:pPr lvl="1">
              <a:spcBef>
                <a:spcPts val="800"/>
              </a:spcBef>
            </a:pPr>
            <a:r>
              <a:rPr lang="en-US" sz="2400" dirty="0">
                <a:solidFill>
                  <a:schemeClr val="tx1"/>
                </a:solidFill>
                <a:latin typeface="Arial" panose="020B0604020202020204" pitchFamily="34" charset="0"/>
                <a:cs typeface="Arial" panose="020B0604020202020204" pitchFamily="34" charset="0"/>
              </a:rPr>
              <a:t>Gainful employment requirement repealed.</a:t>
            </a:r>
          </a:p>
          <a:p>
            <a:pPr lvl="1">
              <a:spcBef>
                <a:spcPts val="800"/>
              </a:spcBef>
            </a:pPr>
            <a:r>
              <a:rPr lang="en-US" sz="2400" dirty="0">
                <a:solidFill>
                  <a:schemeClr val="tx1"/>
                </a:solidFill>
                <a:latin typeface="Arial" panose="020B0604020202020204" pitchFamily="34" charset="0"/>
                <a:cs typeface="Arial" panose="020B0604020202020204" pitchFamily="34" charset="0"/>
              </a:rPr>
              <a:t>Tighten rules on “earned aid” under R2T4 for withdrawn students, so schools bear more cost.</a:t>
            </a:r>
          </a:p>
          <a:p>
            <a:pPr lvl="1">
              <a:spcBef>
                <a:spcPts val="800"/>
              </a:spcBef>
            </a:pPr>
            <a:r>
              <a:rPr lang="en-US" sz="2400" dirty="0">
                <a:solidFill>
                  <a:schemeClr val="tx1"/>
                </a:solidFill>
                <a:latin typeface="Arial" panose="020B0604020202020204" pitchFamily="34" charset="0"/>
                <a:cs typeface="Arial" panose="020B0604020202020204" pitchFamily="34" charset="0"/>
              </a:rPr>
              <a:t>Require schools to pay ED for portion of defaulted loans</a:t>
            </a:r>
          </a:p>
          <a:p>
            <a:pPr lvl="1"/>
            <a:endParaRPr lang="en-US" dirty="0">
              <a:solidFill>
                <a:schemeClr val="tx1"/>
              </a:solidFill>
            </a:endParaRPr>
          </a:p>
          <a:p>
            <a:endParaRPr lang="en-US" dirty="0"/>
          </a:p>
        </p:txBody>
      </p:sp>
    </p:spTree>
    <p:extLst>
      <p:ext uri="{BB962C8B-B14F-4D97-AF65-F5344CB8AC3E}">
        <p14:creationId xmlns:p14="http://schemas.microsoft.com/office/powerpoint/2010/main" val="873848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391400" cy="1180234"/>
          </a:xfrm>
        </p:spPr>
        <p:txBody>
          <a:bodyPr>
            <a:normAutofit/>
          </a:bodyPr>
          <a:lstStyle/>
          <a:p>
            <a:r>
              <a:rPr lang="en-US" b="1" dirty="0">
                <a:latin typeface="Arial" panose="020B0604020202020204" pitchFamily="34" charset="0"/>
                <a:cs typeface="Arial" panose="020B0604020202020204" pitchFamily="34" charset="0"/>
              </a:rPr>
              <a:t>Aim Higher Act</a:t>
            </a:r>
          </a:p>
        </p:txBody>
      </p:sp>
      <p:sp>
        <p:nvSpPr>
          <p:cNvPr id="4" name="Slide Number Placeholder 3"/>
          <p:cNvSpPr>
            <a:spLocks noGrp="1"/>
          </p:cNvSpPr>
          <p:nvPr>
            <p:ph type="sldNum" sz="quarter" idx="12"/>
          </p:nvPr>
        </p:nvSpPr>
        <p:spPr/>
        <p:txBody>
          <a:bodyPr/>
          <a:lstStyle/>
          <a:p>
            <a:fld id="{5C99F7B6-B6AC-4726-9291-5960819B7215}" type="slidenum">
              <a:rPr lang="en-US" smtClean="0">
                <a:solidFill>
                  <a:prstClr val="white"/>
                </a:solidFill>
              </a:rPr>
              <a:pPr/>
              <a:t>14</a:t>
            </a:fld>
            <a:endParaRPr lang="en-US" dirty="0">
              <a:solidFill>
                <a:prstClr val="white"/>
              </a:solidFill>
            </a:endParaRPr>
          </a:p>
        </p:txBody>
      </p:sp>
      <p:sp>
        <p:nvSpPr>
          <p:cNvPr id="5" name="Content Placeholder 4"/>
          <p:cNvSpPr>
            <a:spLocks noGrp="1"/>
          </p:cNvSpPr>
          <p:nvPr>
            <p:ph idx="1"/>
          </p:nvPr>
        </p:nvSpPr>
        <p:spPr>
          <a:xfrm>
            <a:off x="609600" y="990612"/>
            <a:ext cx="8025910" cy="4830763"/>
          </a:xfrm>
        </p:spPr>
        <p:txBody>
          <a:bodyPr>
            <a:noAutofit/>
          </a:bodyPr>
          <a:lstStyle/>
          <a:p>
            <a:r>
              <a:rPr lang="en-US" sz="2800" dirty="0">
                <a:solidFill>
                  <a:schemeClr val="tx1"/>
                </a:solidFill>
                <a:latin typeface="Arial" panose="020B0604020202020204" pitchFamily="34" charset="0"/>
                <a:cs typeface="Arial" panose="020B0604020202020204" pitchFamily="34" charset="0"/>
              </a:rPr>
              <a:t>Introduced July 26 by E&amp;W Ranking Dem. Bobby Scott (VA)</a:t>
            </a:r>
          </a:p>
          <a:p>
            <a:r>
              <a:rPr lang="en-US" sz="2800" dirty="0">
                <a:solidFill>
                  <a:schemeClr val="tx1"/>
                </a:solidFill>
                <a:latin typeface="Arial" panose="020B0604020202020204" pitchFamily="34" charset="0"/>
                <a:cs typeface="Arial" panose="020B0604020202020204" pitchFamily="34" charset="0"/>
              </a:rPr>
              <a:t>811-page bill generally keeps status quo on aid, unlike PROSPER, with some changes</a:t>
            </a:r>
          </a:p>
          <a:p>
            <a:pPr lvl="1">
              <a:spcBef>
                <a:spcPts val="600"/>
              </a:spcBef>
            </a:pPr>
            <a:r>
              <a:rPr lang="en-US" sz="2400" dirty="0">
                <a:solidFill>
                  <a:schemeClr val="tx1"/>
                </a:solidFill>
                <a:latin typeface="Arial" panose="020B0604020202020204" pitchFamily="34" charset="0"/>
                <a:cs typeface="Arial" panose="020B0604020202020204" pitchFamily="34" charset="0"/>
              </a:rPr>
              <a:t>Pell Grants maximum raised, indexed to inflation</a:t>
            </a:r>
          </a:p>
          <a:p>
            <a:pPr lvl="1">
              <a:spcBef>
                <a:spcPts val="600"/>
              </a:spcBef>
            </a:pPr>
            <a:r>
              <a:rPr lang="en-US" sz="2400" dirty="0">
                <a:solidFill>
                  <a:schemeClr val="tx1"/>
                </a:solidFill>
                <a:latin typeface="Arial" panose="020B0604020202020204" pitchFamily="34" charset="0"/>
                <a:cs typeface="Arial" panose="020B0604020202020204" pitchFamily="34" charset="0"/>
              </a:rPr>
              <a:t>Perkins Loan Program recreated along “unsubsidized Perkins” model proposed in Obama Administration; like unsubsidized Direct loans, federal loan servicing, nationwide volume limit. </a:t>
            </a:r>
            <a:r>
              <a:rPr lang="en-US" sz="2400" b="1" u="sng" dirty="0">
                <a:solidFill>
                  <a:schemeClr val="tx1"/>
                </a:solidFill>
                <a:latin typeface="Arial" panose="020B0604020202020204" pitchFamily="34" charset="0"/>
                <a:cs typeface="Arial" panose="020B0604020202020204" pitchFamily="34" charset="0"/>
              </a:rPr>
              <a:t>Open to modifying it</a:t>
            </a:r>
            <a:r>
              <a:rPr lang="en-US" sz="2400" dirty="0">
                <a:solidFill>
                  <a:schemeClr val="tx1"/>
                </a:solidFill>
                <a:latin typeface="Arial" panose="020B0604020202020204" pitchFamily="34" charset="0"/>
                <a:cs typeface="Arial" panose="020B0604020202020204" pitchFamily="34" charset="0"/>
              </a:rPr>
              <a:t>.</a:t>
            </a:r>
          </a:p>
          <a:p>
            <a:pPr lvl="1">
              <a:spcBef>
                <a:spcPts val="600"/>
              </a:spcBef>
            </a:pPr>
            <a:r>
              <a:rPr lang="en-US" sz="2400" dirty="0">
                <a:solidFill>
                  <a:schemeClr val="tx1"/>
                </a:solidFill>
                <a:latin typeface="Arial" panose="020B0604020202020204" pitchFamily="34" charset="0"/>
                <a:cs typeface="Arial" panose="020B0604020202020204" pitchFamily="34" charset="0"/>
              </a:rPr>
              <a:t>Caps on Direct and PLUS loans unchanged</a:t>
            </a:r>
          </a:p>
          <a:p>
            <a:pPr lvl="1">
              <a:spcBef>
                <a:spcPts val="600"/>
              </a:spcBef>
            </a:pPr>
            <a:r>
              <a:rPr lang="en-US" sz="2400" dirty="0">
                <a:solidFill>
                  <a:schemeClr val="tx1"/>
                </a:solidFill>
                <a:latin typeface="Arial" panose="020B0604020202020204" pitchFamily="34" charset="0"/>
                <a:cs typeface="Arial" panose="020B0604020202020204" pitchFamily="34" charset="0"/>
              </a:rPr>
              <a:t>States required to make two years of college free </a:t>
            </a:r>
          </a:p>
          <a:p>
            <a:endParaRPr lang="en-US" sz="2400" dirty="0"/>
          </a:p>
        </p:txBody>
      </p:sp>
    </p:spTree>
    <p:extLst>
      <p:ext uri="{BB962C8B-B14F-4D97-AF65-F5344CB8AC3E}">
        <p14:creationId xmlns:p14="http://schemas.microsoft.com/office/powerpoint/2010/main" val="2391197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99F7B6-B6AC-4726-9291-5960819B7215}" type="slidenum">
              <a:rPr lang="en-US" smtClean="0">
                <a:solidFill>
                  <a:prstClr val="white"/>
                </a:solidFill>
              </a:rPr>
              <a:pPr/>
              <a:t>15</a:t>
            </a:fld>
            <a:endParaRPr lang="en-US" dirty="0">
              <a:solidFill>
                <a:prstClr val="white"/>
              </a:solidFill>
            </a:endParaRPr>
          </a:p>
        </p:txBody>
      </p:sp>
      <p:sp>
        <p:nvSpPr>
          <p:cNvPr id="5" name="Content Placeholder 4"/>
          <p:cNvSpPr>
            <a:spLocks noGrp="1"/>
          </p:cNvSpPr>
          <p:nvPr>
            <p:ph idx="1"/>
          </p:nvPr>
        </p:nvSpPr>
        <p:spPr>
          <a:xfrm>
            <a:off x="304800" y="1143018"/>
            <a:ext cx="7848600" cy="4525963"/>
          </a:xfrm>
        </p:spPr>
        <p:txBody>
          <a:bodyPr>
            <a:normAutofit fontScale="92500" lnSpcReduction="10000"/>
          </a:bodyPr>
          <a:lstStyle/>
          <a:p>
            <a:r>
              <a:rPr lang="en-US" sz="2800" dirty="0">
                <a:solidFill>
                  <a:schemeClr val="tx1"/>
                </a:solidFill>
                <a:latin typeface="Arial" panose="020B0604020202020204" pitchFamily="34" charset="0"/>
                <a:cs typeface="Arial" panose="020B0604020202020204" pitchFamily="34" charset="0"/>
              </a:rPr>
              <a:t>Changes CDR calculations, makes 90-10 rule   85-15 and counts GI Bill funds same as Title IV.</a:t>
            </a:r>
          </a:p>
          <a:p>
            <a:r>
              <a:rPr lang="en-US" sz="2800" dirty="0">
                <a:solidFill>
                  <a:schemeClr val="tx1"/>
                </a:solidFill>
                <a:latin typeface="Arial" panose="020B0604020202020204" pitchFamily="34" charset="0"/>
                <a:cs typeface="Arial" panose="020B0604020202020204" pitchFamily="34" charset="0"/>
              </a:rPr>
              <a:t>Eliminates origination fees</a:t>
            </a:r>
          </a:p>
          <a:p>
            <a:r>
              <a:rPr lang="en-US" sz="2800" dirty="0">
                <a:solidFill>
                  <a:schemeClr val="tx1"/>
                </a:solidFill>
                <a:latin typeface="Arial" panose="020B0604020202020204" pitchFamily="34" charset="0"/>
                <a:cs typeface="Arial" panose="020B0604020202020204" pitchFamily="34" charset="0"/>
              </a:rPr>
              <a:t>Retains and expands Teach Grants, FWS</a:t>
            </a:r>
          </a:p>
          <a:p>
            <a:r>
              <a:rPr lang="en-US" sz="2800" dirty="0">
                <a:solidFill>
                  <a:schemeClr val="tx1"/>
                </a:solidFill>
                <a:latin typeface="Arial" panose="020B0604020202020204" pitchFamily="34" charset="0"/>
                <a:cs typeface="Arial" panose="020B0604020202020204" pitchFamily="34" charset="0"/>
              </a:rPr>
              <a:t>Simplifies repayment plans like PROSPER, but keeps forgiveness after 20 years, keeps </a:t>
            </a:r>
            <a:r>
              <a:rPr lang="en-US" sz="2800" dirty="0" err="1">
                <a:solidFill>
                  <a:schemeClr val="tx1"/>
                </a:solidFill>
                <a:latin typeface="Arial" panose="020B0604020202020204" pitchFamily="34" charset="0"/>
                <a:cs typeface="Arial" panose="020B0604020202020204" pitchFamily="34" charset="0"/>
              </a:rPr>
              <a:t>PSLF</a:t>
            </a:r>
            <a:r>
              <a:rPr lang="en-US" sz="2800" dirty="0">
                <a:solidFill>
                  <a:schemeClr val="tx1"/>
                </a:solidFill>
                <a:latin typeface="Arial" panose="020B0604020202020204" pitchFamily="34" charset="0"/>
                <a:cs typeface="Arial" panose="020B0604020202020204" pitchFamily="34" charset="0"/>
              </a:rPr>
              <a:t>.</a:t>
            </a:r>
          </a:p>
          <a:p>
            <a:r>
              <a:rPr lang="en-US" sz="2800" dirty="0">
                <a:solidFill>
                  <a:schemeClr val="tx1"/>
                </a:solidFill>
                <a:latin typeface="Arial" panose="020B0604020202020204" pitchFamily="34" charset="0"/>
                <a:cs typeface="Arial" panose="020B0604020202020204" pitchFamily="34" charset="0"/>
              </a:rPr>
              <a:t>Meant to be an alternative to PROSPER so not complete.</a:t>
            </a:r>
          </a:p>
          <a:p>
            <a:r>
              <a:rPr lang="en-US" sz="2800" dirty="0">
                <a:solidFill>
                  <a:schemeClr val="tx1"/>
                </a:solidFill>
                <a:latin typeface="Arial" panose="020B0604020202020204" pitchFamily="34" charset="0"/>
                <a:cs typeface="Arial" panose="020B0604020202020204" pitchFamily="34" charset="0"/>
              </a:rPr>
              <a:t>Won’t get hearing in House this year, but will be base of HEA proposal in 2019 if House majority changes</a:t>
            </a:r>
          </a:p>
          <a:p>
            <a:pPr lvl="1"/>
            <a:endParaRPr lang="en-US" sz="2400" dirty="0"/>
          </a:p>
          <a:p>
            <a:endParaRPr lang="en-US" sz="2400" dirty="0"/>
          </a:p>
        </p:txBody>
      </p:sp>
      <p:sp>
        <p:nvSpPr>
          <p:cNvPr id="6" name="Title 1"/>
          <p:cNvSpPr>
            <a:spLocks noGrp="1"/>
          </p:cNvSpPr>
          <p:nvPr>
            <p:ph type="title"/>
          </p:nvPr>
        </p:nvSpPr>
        <p:spPr>
          <a:xfrm>
            <a:off x="304800" y="152400"/>
            <a:ext cx="7391400" cy="1180234"/>
          </a:xfrm>
        </p:spPr>
        <p:txBody>
          <a:bodyPr>
            <a:normAutofit/>
          </a:bodyPr>
          <a:lstStyle/>
          <a:p>
            <a:r>
              <a:rPr lang="en-US" b="1" dirty="0">
                <a:latin typeface="Arial" panose="020B0604020202020204" pitchFamily="34" charset="0"/>
                <a:cs typeface="Arial" panose="020B0604020202020204" pitchFamily="34" charset="0"/>
              </a:rPr>
              <a:t>Aim Higher Act</a:t>
            </a:r>
          </a:p>
        </p:txBody>
      </p:sp>
    </p:spTree>
    <p:extLst>
      <p:ext uri="{BB962C8B-B14F-4D97-AF65-F5344CB8AC3E}">
        <p14:creationId xmlns:p14="http://schemas.microsoft.com/office/powerpoint/2010/main" val="2382268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Contrasting Visions for Higher Ed</a:t>
            </a:r>
          </a:p>
        </p:txBody>
      </p:sp>
      <p:sp>
        <p:nvSpPr>
          <p:cNvPr id="3" name="Content Placeholder 2"/>
          <p:cNvSpPr>
            <a:spLocks noGrp="1"/>
          </p:cNvSpPr>
          <p:nvPr>
            <p:ph idx="1"/>
          </p:nvPr>
        </p:nvSpPr>
        <p:spPr>
          <a:xfrm>
            <a:off x="1016214" y="2560710"/>
            <a:ext cx="5495714" cy="3224760"/>
          </a:xfrm>
        </p:spPr>
        <p:txBody>
          <a:bodyPr/>
          <a:lstStyle/>
          <a:p>
            <a:endParaRPr lang="en-US" dirty="0"/>
          </a:p>
        </p:txBody>
      </p:sp>
      <p:sp>
        <p:nvSpPr>
          <p:cNvPr id="4" name="Slide Number Placeholder 3"/>
          <p:cNvSpPr>
            <a:spLocks noGrp="1"/>
          </p:cNvSpPr>
          <p:nvPr>
            <p:ph type="sldNum" sz="quarter" idx="12"/>
          </p:nvPr>
        </p:nvSpPr>
        <p:spPr/>
        <p:txBody>
          <a:bodyPr/>
          <a:lstStyle/>
          <a:p>
            <a:fld id="{5B2B136B-C6C2-A846-B003-F2F7131A9CB3}" type="slidenum">
              <a:rPr lang="en-US" smtClean="0"/>
              <a:t>16</a:t>
            </a:fld>
            <a:endParaRPr lang="en-US"/>
          </a:p>
        </p:txBody>
      </p:sp>
      <p:pic>
        <p:nvPicPr>
          <p:cNvPr id="4100" name="Picture 4" descr="C:\Users\hwadsworth\AppData\Local\Microsoft\Windows\INetCache\IE\EK2AF3FI\4140_The-love-between-water-and-fire-HD-wallpaper[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8957" y="1635930"/>
            <a:ext cx="1655607" cy="2207476"/>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hwadsworth\AppData\Local\Microsoft\Windows\INetCache\IE\EK2AF3FI\4140_The-love-between-water-and-fire-HD-wallpape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1345" y="1109675"/>
            <a:ext cx="3725116" cy="4966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9282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What Will Happen???</a:t>
            </a: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5B2B136B-C6C2-A846-B003-F2F7131A9CB3}" type="slidenum">
              <a:rPr lang="en-US" smtClean="0"/>
              <a:t>17</a:t>
            </a:fld>
            <a:endParaRPr lang="en-US"/>
          </a:p>
        </p:txBody>
      </p:sp>
      <p:sp>
        <p:nvSpPr>
          <p:cNvPr id="5" name="Down Arrow 4"/>
          <p:cNvSpPr/>
          <p:nvPr/>
        </p:nvSpPr>
        <p:spPr>
          <a:xfrm flipH="1">
            <a:off x="1567543" y="2467659"/>
            <a:ext cx="686744" cy="1670205"/>
          </a:xfrm>
          <a:prstGeom prst="down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ight Arrow 5"/>
          <p:cNvSpPr/>
          <p:nvPr/>
        </p:nvSpPr>
        <p:spPr>
          <a:xfrm>
            <a:off x="6385437" y="3128513"/>
            <a:ext cx="2230291" cy="2282158"/>
          </a:xfrm>
          <a:prstGeom prst="rightArrow">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Curved Connector 7"/>
          <p:cNvCxnSpPr/>
          <p:nvPr/>
        </p:nvCxnSpPr>
        <p:spPr>
          <a:xfrm rot="16200000" flipH="1">
            <a:off x="3644153" y="3029432"/>
            <a:ext cx="2739358" cy="1175657"/>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pic>
        <p:nvPicPr>
          <p:cNvPr id="3074" name="Picture 2" descr="C:\Users\hwadsworth\AppData\Local\Microsoft\Windows\INetCache\IE\EK2AF3FI\1328101942_Arrow-Up[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5581" y="3536950"/>
            <a:ext cx="18288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hwadsworth\AppData\Local\Microsoft\Windows\INetCache\IE\G0RYV18L\long-arrow-up-left[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4381" y="1168014"/>
            <a:ext cx="2068926" cy="2758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978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a:t>
            </a:r>
          </a:p>
        </p:txBody>
      </p:sp>
      <p:sp>
        <p:nvSpPr>
          <p:cNvPr id="3" name="Content Placeholder 2"/>
          <p:cNvSpPr>
            <a:spLocks noGrp="1"/>
          </p:cNvSpPr>
          <p:nvPr>
            <p:ph idx="1"/>
          </p:nvPr>
        </p:nvSpPr>
        <p:spPr>
          <a:xfrm>
            <a:off x="1333180" y="1598782"/>
            <a:ext cx="17415648" cy="8018647"/>
          </a:xfrm>
        </p:spPr>
        <p:txBody>
          <a:bodyPr/>
          <a:lstStyle/>
          <a:p>
            <a:endParaRPr lang="en-US" dirty="0"/>
          </a:p>
        </p:txBody>
      </p:sp>
      <p:sp>
        <p:nvSpPr>
          <p:cNvPr id="4" name="Slide Number Placeholder 3"/>
          <p:cNvSpPr>
            <a:spLocks noGrp="1"/>
          </p:cNvSpPr>
          <p:nvPr>
            <p:ph type="sldNum" sz="quarter" idx="12"/>
          </p:nvPr>
        </p:nvSpPr>
        <p:spPr/>
        <p:txBody>
          <a:bodyPr/>
          <a:lstStyle/>
          <a:p>
            <a:fld id="{5B2B136B-C6C2-A846-B003-F2F7131A9CB3}" type="slidenum">
              <a:rPr lang="en-US" smtClean="0"/>
              <a:t>18</a:t>
            </a:fld>
            <a:endParaRPr lang="en-US"/>
          </a:p>
        </p:txBody>
      </p:sp>
      <p:pic>
        <p:nvPicPr>
          <p:cNvPr id="2050" name="Picture 2" descr="C:\Users\hwadsworth\AppData\Local\Microsoft\Windows\INetCache\IE\G0RYV18L\boring-lect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352721"/>
            <a:ext cx="6096000" cy="4273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693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 This?</a:t>
            </a:r>
          </a:p>
        </p:txBody>
      </p:sp>
      <p:sp>
        <p:nvSpPr>
          <p:cNvPr id="4" name="Slide Number Placeholder 3"/>
          <p:cNvSpPr>
            <a:spLocks noGrp="1"/>
          </p:cNvSpPr>
          <p:nvPr>
            <p:ph type="sldNum" sz="quarter" idx="12"/>
          </p:nvPr>
        </p:nvSpPr>
        <p:spPr/>
        <p:txBody>
          <a:bodyPr/>
          <a:lstStyle/>
          <a:p>
            <a:fld id="{5B2B136B-C6C2-A846-B003-F2F7131A9CB3}" type="slidenum">
              <a:rPr lang="en-US" smtClean="0"/>
              <a:t>19</a:t>
            </a:fld>
            <a:endParaRPr lang="en-US"/>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1295400"/>
            <a:ext cx="5943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8122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b="1" dirty="0">
                <a:latin typeface="Arial" panose="020B0604020202020204" pitchFamily="34" charset="0"/>
                <a:cs typeface="Arial" panose="020B0604020202020204" pitchFamily="34" charset="0"/>
              </a:rPr>
              <a:t>Legal Disclaimer</a:t>
            </a:r>
          </a:p>
        </p:txBody>
      </p:sp>
      <p:sp>
        <p:nvSpPr>
          <p:cNvPr id="3" name="Content Placeholder 2"/>
          <p:cNvSpPr>
            <a:spLocks noGrp="1"/>
          </p:cNvSpPr>
          <p:nvPr>
            <p:ph idx="1"/>
          </p:nvPr>
        </p:nvSpPr>
        <p:spPr>
          <a:xfrm>
            <a:off x="457200" y="1447800"/>
            <a:ext cx="7696200" cy="4419600"/>
          </a:xfrm>
        </p:spPr>
        <p:txBody>
          <a:bodyPr>
            <a:normAutofit/>
          </a:bodyPr>
          <a:lstStyle/>
          <a:p>
            <a:pPr>
              <a:spcBef>
                <a:spcPts val="1200"/>
              </a:spcBef>
              <a:buFont typeface="Wingdings" panose="05000000000000000000" pitchFamily="2" charset="2"/>
              <a:buChar char="§"/>
            </a:pPr>
            <a:r>
              <a:rPr lang="en-US" sz="2000" dirty="0">
                <a:latin typeface="Arial" panose="020B0604020202020204" pitchFamily="34" charset="0"/>
                <a:cs typeface="Arial" panose="020B0604020202020204" pitchFamily="34" charset="0"/>
              </a:rPr>
              <a:t>The views and opinions expressed by the Presenter are those of the Presenter and not necessarily representative of the Coalition of Higher Education Assistance Organizations.</a:t>
            </a:r>
          </a:p>
          <a:p>
            <a:pPr>
              <a:spcBef>
                <a:spcPts val="1200"/>
              </a:spcBef>
              <a:buFont typeface="Wingdings" panose="05000000000000000000" pitchFamily="2" charset="2"/>
              <a:buChar char="§"/>
            </a:pPr>
            <a:r>
              <a:rPr lang="en-US" altLang="en-US" sz="2000" dirty="0">
                <a:latin typeface="Arial" charset="0"/>
              </a:rPr>
              <a:t>This information is not intended as legal advice and may not be used as legal advice. Please rely on the advice of your own legal counsel.</a:t>
            </a:r>
          </a:p>
          <a:p>
            <a:pPr>
              <a:spcBef>
                <a:spcPts val="1200"/>
              </a:spcBef>
              <a:buFont typeface="Wingdings" panose="05000000000000000000" pitchFamily="2" charset="2"/>
              <a:buChar char="§"/>
            </a:pPr>
            <a:r>
              <a:rPr lang="en-US" altLang="en-US" sz="2000" dirty="0">
                <a:latin typeface="Arial" charset="0"/>
              </a:rPr>
              <a:t>Every effort has been made to assure this information is up-to-date but circumstances constantly change.</a:t>
            </a:r>
          </a:p>
          <a:p>
            <a:pPr>
              <a:spcBef>
                <a:spcPts val="1200"/>
              </a:spcBef>
              <a:buFont typeface="Wingdings" panose="05000000000000000000" pitchFamily="2" charset="2"/>
              <a:buChar char="§"/>
            </a:pPr>
            <a:endParaRPr lang="en-US" altLang="en-US" sz="2000" dirty="0">
              <a:latin typeface="Arial" charset="0"/>
            </a:endParaRPr>
          </a:p>
          <a:p>
            <a:pPr>
              <a:spcBef>
                <a:spcPts val="1200"/>
              </a:spcBef>
              <a:buFont typeface="Wingdings" panose="05000000000000000000" pitchFamily="2" charset="2"/>
              <a:buChar char="§"/>
            </a:pPr>
            <a:endParaRPr lang="en-US" sz="2400" dirty="0"/>
          </a:p>
        </p:txBody>
      </p:sp>
      <p:sp>
        <p:nvSpPr>
          <p:cNvPr id="5" name="Slide Number Placeholder 4"/>
          <p:cNvSpPr>
            <a:spLocks noGrp="1"/>
          </p:cNvSpPr>
          <p:nvPr>
            <p:ph type="sldNum" sz="quarter" idx="12"/>
          </p:nvPr>
        </p:nvSpPr>
        <p:spPr/>
        <p:txBody>
          <a:bodyPr/>
          <a:lstStyle/>
          <a:p>
            <a:fld id="{5C99F7B6-B6AC-4726-9291-5960819B7215}" type="slidenum">
              <a:rPr lang="en-US" smtClean="0">
                <a:solidFill>
                  <a:prstClr val="white"/>
                </a:solidFill>
              </a:rPr>
              <a:pPr/>
              <a:t>2</a:t>
            </a:fld>
            <a:endParaRPr lang="en-US" dirty="0">
              <a:solidFill>
                <a:prstClr val="white"/>
              </a:solidFill>
            </a:endParaRPr>
          </a:p>
        </p:txBody>
      </p:sp>
    </p:spTree>
    <p:extLst>
      <p:ext uri="{BB962C8B-B14F-4D97-AF65-F5344CB8AC3E}">
        <p14:creationId xmlns:p14="http://schemas.microsoft.com/office/powerpoint/2010/main" val="24872971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 Will Make A Difference</a:t>
            </a:r>
          </a:p>
        </p:txBody>
      </p:sp>
      <p:sp>
        <p:nvSpPr>
          <p:cNvPr id="4" name="Slide Number Placeholder 3"/>
          <p:cNvSpPr>
            <a:spLocks noGrp="1"/>
          </p:cNvSpPr>
          <p:nvPr>
            <p:ph type="sldNum" sz="quarter" idx="12"/>
          </p:nvPr>
        </p:nvSpPr>
        <p:spPr/>
        <p:txBody>
          <a:bodyPr/>
          <a:lstStyle/>
          <a:p>
            <a:fld id="{5B2B136B-C6C2-A846-B003-F2F7131A9CB3}" type="slidenum">
              <a:rPr lang="en-US" smtClean="0"/>
              <a:t>20</a:t>
            </a:fld>
            <a:endParaRPr lang="en-US"/>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43367" y="1295400"/>
            <a:ext cx="6742877"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209800" y="1143000"/>
            <a:ext cx="1905000" cy="923330"/>
          </a:xfrm>
          <a:prstGeom prst="rect">
            <a:avLst/>
          </a:prstGeom>
          <a:noFill/>
        </p:spPr>
        <p:txBody>
          <a:bodyPr wrap="square" lIns="91440" tIns="45720" rIns="91440" bIns="45720">
            <a:spAutoFit/>
          </a:bodyPr>
          <a:lstStyle/>
          <a:p>
            <a:pPr algn="ctr"/>
            <a:r>
              <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p>
        </p:txBody>
      </p:sp>
    </p:spTree>
    <p:extLst>
      <p:ext uri="{BB962C8B-B14F-4D97-AF65-F5344CB8AC3E}">
        <p14:creationId xmlns:p14="http://schemas.microsoft.com/office/powerpoint/2010/main" val="41244938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00944" y="4389345"/>
            <a:ext cx="5526837" cy="907941"/>
          </a:xfrm>
          <a:prstGeom prst="rect">
            <a:avLst/>
          </a:prstGeom>
          <a:noFill/>
        </p:spPr>
        <p:txBody>
          <a:bodyPr wrap="square" rtlCol="0">
            <a:spAutoFit/>
          </a:bodyPr>
          <a:lstStyle/>
          <a:p>
            <a:pPr>
              <a:spcBef>
                <a:spcPts val="600"/>
              </a:spcBef>
            </a:pPr>
            <a:endParaRPr lang="en-US" sz="2400" dirty="0">
              <a:latin typeface="Arial" panose="020B0604020202020204" pitchFamily="34" charset="0"/>
              <a:cs typeface="Arial" panose="020B0604020202020204" pitchFamily="34" charset="0"/>
            </a:endParaRPr>
          </a:p>
          <a:p>
            <a:pPr>
              <a:spcBef>
                <a:spcPts val="600"/>
              </a:spcBef>
            </a:pPr>
            <a:r>
              <a:rPr lang="en-US" sz="2400" dirty="0">
                <a:latin typeface="Arial" panose="020B0604020202020204" pitchFamily="34" charset="0"/>
                <a:cs typeface="Arial" panose="020B0604020202020204" pitchFamily="34" charset="0"/>
              </a:rPr>
              <a:t>	</a:t>
            </a:r>
            <a:endParaRPr lang="en-US" dirty="0"/>
          </a:p>
        </p:txBody>
      </p:sp>
      <p:sp>
        <p:nvSpPr>
          <p:cNvPr id="2" name="Title 1"/>
          <p:cNvSpPr>
            <a:spLocks noGrp="1"/>
          </p:cNvSpPr>
          <p:nvPr>
            <p:ph type="title"/>
          </p:nvPr>
        </p:nvSpPr>
        <p:spPr>
          <a:xfrm>
            <a:off x="152400" y="152400"/>
            <a:ext cx="7620000" cy="838200"/>
          </a:xfrm>
        </p:spPr>
        <p:txBody>
          <a:bodyPr>
            <a:noAutofit/>
          </a:bodyPr>
          <a:lstStyle/>
          <a:p>
            <a:r>
              <a:rPr lang="en-US" b="1" dirty="0">
                <a:latin typeface="Arial" panose="020B0604020202020204" pitchFamily="34" charset="0"/>
                <a:cs typeface="Arial" panose="020B0604020202020204" pitchFamily="34" charset="0"/>
              </a:rPr>
              <a:t>Update on Perkins Loans 2018</a:t>
            </a:r>
          </a:p>
        </p:txBody>
      </p:sp>
      <p:sp>
        <p:nvSpPr>
          <p:cNvPr id="3" name="Content Placeholder 2"/>
          <p:cNvSpPr>
            <a:spLocks noGrp="1"/>
          </p:cNvSpPr>
          <p:nvPr>
            <p:ph idx="1"/>
          </p:nvPr>
        </p:nvSpPr>
        <p:spPr>
          <a:xfrm>
            <a:off x="228606" y="960333"/>
            <a:ext cx="7896413" cy="3429000"/>
          </a:xfrm>
        </p:spPr>
        <p:txBody>
          <a:bodyPr>
            <a:noAutofit/>
          </a:bodyPr>
          <a:lstStyle/>
          <a:p>
            <a:pPr marL="347472" lvl="0" indent="-347472">
              <a:spcBef>
                <a:spcPts val="1200"/>
              </a:spcBef>
              <a:buFont typeface="Wingdings" panose="05000000000000000000" pitchFamily="2" charset="2"/>
              <a:buChar char="§"/>
            </a:pPr>
            <a:r>
              <a:rPr lang="en-US" sz="2400" dirty="0">
                <a:solidFill>
                  <a:schemeClr val="tx1"/>
                </a:solidFill>
                <a:latin typeface="Arial" panose="020B0604020202020204" pitchFamily="34" charset="0"/>
                <a:cs typeface="Arial" panose="020B0604020202020204" pitchFamily="34" charset="0"/>
              </a:rPr>
              <a:t>Despite much support, Perkins remains expired</a:t>
            </a:r>
          </a:p>
          <a:p>
            <a:pPr marL="747522" lvl="1" indent="-347472">
              <a:spcBef>
                <a:spcPts val="300"/>
              </a:spcBef>
              <a:buFont typeface="Book Antiqua" panose="02040602050305030304" pitchFamily="18" charset="0"/>
              <a:buChar char="–"/>
            </a:pPr>
            <a:r>
              <a:rPr lang="en-US" sz="2200" dirty="0">
                <a:solidFill>
                  <a:schemeClr val="tx1"/>
                </a:solidFill>
                <a:latin typeface="Arial" panose="020B0604020202020204" pitchFamily="34" charset="0"/>
                <a:cs typeface="Arial" panose="020B0604020202020204" pitchFamily="34" charset="0"/>
              </a:rPr>
              <a:t>H.R. 2482 – Introduced on 5/17/17 – two year  extension through 9/30/19.</a:t>
            </a:r>
          </a:p>
          <a:p>
            <a:pPr lvl="1">
              <a:spcBef>
                <a:spcPts val="300"/>
              </a:spcBef>
              <a:buFont typeface="Book Antiqua" panose="02040602050305030304" pitchFamily="18" charset="0"/>
              <a:buChar char="–"/>
            </a:pPr>
            <a:r>
              <a:rPr lang="en-US" sz="2200" dirty="0">
                <a:solidFill>
                  <a:schemeClr val="tx1"/>
                </a:solidFill>
                <a:latin typeface="Arial" panose="020B0604020202020204" pitchFamily="34" charset="0"/>
                <a:cs typeface="Arial" panose="020B0604020202020204" pitchFamily="34" charset="0"/>
              </a:rPr>
              <a:t>253 cosponsors, a majority of the 435 members of the House of Representatives – 51 Rs and 192 Ds.</a:t>
            </a:r>
          </a:p>
          <a:p>
            <a:pPr>
              <a:spcBef>
                <a:spcPts val="600"/>
              </a:spcBef>
            </a:pPr>
            <a:r>
              <a:rPr lang="en-US" sz="2400" dirty="0">
                <a:solidFill>
                  <a:schemeClr val="tx1"/>
                </a:solidFill>
                <a:latin typeface="Arial" panose="020B0604020202020204" pitchFamily="34" charset="0"/>
                <a:cs typeface="Arial" panose="020B0604020202020204" pitchFamily="34" charset="0"/>
              </a:rPr>
              <a:t>S. 1808 – Introduced 9/14/17 – same as House bill.  22 cosponsors -- 4 Rs and 18 Ds.</a:t>
            </a:r>
          </a:p>
          <a:p>
            <a:pPr>
              <a:spcBef>
                <a:spcPts val="600"/>
              </a:spcBef>
            </a:pPr>
            <a:r>
              <a:rPr lang="en-US" sz="2400" b="1" u="sng" dirty="0">
                <a:solidFill>
                  <a:schemeClr val="tx1"/>
                </a:solidFill>
                <a:latin typeface="Arial" panose="020B0604020202020204" pitchFamily="34" charset="0"/>
                <a:cs typeface="Arial" panose="020B0604020202020204" pitchFamily="34" charset="0"/>
              </a:rPr>
              <a:t>Not sponsoring</a:t>
            </a:r>
            <a:r>
              <a:rPr lang="en-US" sz="2400" dirty="0">
                <a:solidFill>
                  <a:schemeClr val="tx1"/>
                </a:solidFill>
                <a:latin typeface="Arial" panose="020B0604020202020204" pitchFamily="34" charset="0"/>
                <a:cs typeface="Arial" panose="020B0604020202020204" pitchFamily="34" charset="0"/>
              </a:rPr>
              <a:t>: House Education and the Workforce Committee Chairwoman Virginia Foxx (R-NC); Senate HELP Committee Chairman Lamar Alexander (R-TN) This is most unfortunate!</a:t>
            </a:r>
          </a:p>
          <a:p>
            <a:pPr>
              <a:spcBef>
                <a:spcPts val="600"/>
              </a:spcBef>
            </a:pPr>
            <a:endParaRPr lang="en-US" sz="2400" dirty="0"/>
          </a:p>
        </p:txBody>
      </p:sp>
      <p:sp>
        <p:nvSpPr>
          <p:cNvPr id="10" name="Slide Number Placeholder 3"/>
          <p:cNvSpPr txBox="1"/>
          <p:nvPr/>
        </p:nvSpPr>
        <p:spPr>
          <a:xfrm>
            <a:off x="8648700" y="6468533"/>
            <a:ext cx="457200" cy="3576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fld id="{5C99F7B6-B6AC-4726-9291-5960819B7215}" type="slidenum">
              <a:rPr lang="en-US" sz="1400" b="1" smtClean="0">
                <a:solidFill>
                  <a:prstClr val="black">
                    <a:tint val="75000"/>
                  </a:prstClr>
                </a:solidFill>
              </a:rPr>
              <a:pPr marL="0" indent="0" algn="ctr">
                <a:buFont typeface="Arial" panose="020B0604020202020204" pitchFamily="34" charset="0"/>
                <a:buNone/>
              </a:pPr>
              <a:t>21</a:t>
            </a:fld>
            <a:endParaRPr lang="en-US" sz="1400" b="1">
              <a:solidFill>
                <a:prstClr val="black">
                  <a:tint val="75000"/>
                </a:prstClr>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54" t="-2125" r="6424" b="27754"/>
          <a:stretch/>
        </p:blipFill>
        <p:spPr bwMode="auto">
          <a:xfrm>
            <a:off x="6407164" y="4742077"/>
            <a:ext cx="1429814" cy="1415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377" t="-640" r="9614" b="34184"/>
          <a:stretch/>
        </p:blipFill>
        <p:spPr bwMode="auto">
          <a:xfrm>
            <a:off x="4057540" y="4815553"/>
            <a:ext cx="1386812" cy="134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913963"/>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It’s Not Over!</a:t>
            </a:r>
          </a:p>
        </p:txBody>
      </p:sp>
      <p:sp>
        <p:nvSpPr>
          <p:cNvPr id="3" name="Content Placeholder 2"/>
          <p:cNvSpPr>
            <a:spLocks noGrp="1"/>
          </p:cNvSpPr>
          <p:nvPr>
            <p:ph idx="1"/>
          </p:nvPr>
        </p:nvSpPr>
        <p:spPr>
          <a:xfrm>
            <a:off x="304800" y="1447803"/>
            <a:ext cx="8229600" cy="4525963"/>
          </a:xfrm>
        </p:spPr>
        <p:txBody>
          <a:bodyPr>
            <a:normAutofit fontScale="92500" lnSpcReduction="10000"/>
          </a:bodyPr>
          <a:lstStyle/>
          <a:p>
            <a:pPr marL="514350" indent="-514350">
              <a:buFont typeface="+mj-lt"/>
              <a:buAutoNum type="arabicPeriod"/>
            </a:pPr>
            <a:r>
              <a:rPr lang="en-US" dirty="0">
                <a:latin typeface="Arial" panose="020B0604020202020204" pitchFamily="34" charset="0"/>
                <a:cs typeface="Arial" panose="020B0604020202020204" pitchFamily="34" charset="0"/>
              </a:rPr>
              <a:t>Just because the program has expired doesn’t mean it can’t be resurrected.</a:t>
            </a:r>
          </a:p>
          <a:p>
            <a:pPr marL="514350" indent="-514350">
              <a:buFont typeface="+mj-lt"/>
              <a:buAutoNum type="arabicPeriod"/>
            </a:pPr>
            <a:r>
              <a:rPr lang="en-US" dirty="0">
                <a:latin typeface="Arial" panose="020B0604020202020204" pitchFamily="34" charset="0"/>
                <a:cs typeface="Arial" panose="020B0604020202020204" pitchFamily="34" charset="0"/>
              </a:rPr>
              <a:t>A lot of campus money remains on the table.</a:t>
            </a:r>
          </a:p>
          <a:p>
            <a:pPr marL="514350" indent="-514350">
              <a:buFont typeface="+mj-lt"/>
              <a:buAutoNum type="arabicPeriod"/>
            </a:pPr>
            <a:r>
              <a:rPr lang="en-US" dirty="0">
                <a:latin typeface="Arial" panose="020B0604020202020204" pitchFamily="34" charset="0"/>
                <a:cs typeface="Arial" panose="020B0604020202020204" pitchFamily="34" charset="0"/>
              </a:rPr>
              <a:t>COHEAO will work to ensure institutions receive the money they are due.</a:t>
            </a:r>
          </a:p>
          <a:p>
            <a:pPr marL="514350" indent="-514350">
              <a:buFont typeface="+mj-lt"/>
              <a:buAutoNum type="arabicPeriod"/>
            </a:pPr>
            <a:r>
              <a:rPr lang="en-US" dirty="0">
                <a:latin typeface="Arial" panose="020B0604020202020204" pitchFamily="34" charset="0"/>
                <a:cs typeface="Arial" panose="020B0604020202020204" pitchFamily="34" charset="0"/>
              </a:rPr>
              <a:t>ED should permit campuses to retain their share of unreimbursed cancelled loans.</a:t>
            </a:r>
          </a:p>
          <a:p>
            <a:pPr marL="514350" indent="-514350">
              <a:buFont typeface="+mj-lt"/>
              <a:buAutoNum type="arabicPeriod"/>
            </a:pPr>
            <a:r>
              <a:rPr lang="en-US" dirty="0">
                <a:latin typeface="Arial" panose="020B0604020202020204" pitchFamily="34" charset="0"/>
                <a:cs typeface="Arial" panose="020B0604020202020204" pitchFamily="34" charset="0"/>
              </a:rPr>
              <a:t>Also, there is a need for ACA to be paid to support school servicing!</a:t>
            </a:r>
          </a:p>
        </p:txBody>
      </p:sp>
      <p:sp>
        <p:nvSpPr>
          <p:cNvPr id="4" name="Slide Number Placeholder 3"/>
          <p:cNvSpPr>
            <a:spLocks noGrp="1"/>
          </p:cNvSpPr>
          <p:nvPr>
            <p:ph type="sldNum" sz="quarter" idx="12"/>
          </p:nvPr>
        </p:nvSpPr>
        <p:spPr/>
        <p:txBody>
          <a:bodyPr/>
          <a:lstStyle/>
          <a:p>
            <a:fld id="{5C99F7B6-B6AC-4726-9291-5960819B7215}" type="slidenum">
              <a:rPr lang="en-US" smtClean="0">
                <a:solidFill>
                  <a:prstClr val="white"/>
                </a:solidFill>
              </a:rPr>
              <a:pPr/>
              <a:t>22</a:t>
            </a:fld>
            <a:endParaRPr lang="en-US" dirty="0">
              <a:solidFill>
                <a:prstClr val="white"/>
              </a:solidFill>
            </a:endParaRPr>
          </a:p>
        </p:txBody>
      </p:sp>
    </p:spTree>
    <p:extLst>
      <p:ext uri="{BB962C8B-B14F-4D97-AF65-F5344CB8AC3E}">
        <p14:creationId xmlns:p14="http://schemas.microsoft.com/office/powerpoint/2010/main" val="7227614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84456" y="381000"/>
            <a:ext cx="7587953" cy="566822"/>
          </a:xfrm>
          <a:prstGeom prst="rect">
            <a:avLst/>
          </a:prstGeom>
        </p:spPr>
        <p:txBody>
          <a:bodyPr vert="horz" wrap="square" lIns="0" tIns="12700" rIns="0" bIns="0" rtlCol="0">
            <a:spAutoFit/>
          </a:bodyPr>
          <a:lstStyle/>
          <a:p>
            <a:pPr marL="12700">
              <a:lnSpc>
                <a:spcPct val="100000"/>
              </a:lnSpc>
              <a:spcBef>
                <a:spcPts val="100"/>
              </a:spcBef>
            </a:pPr>
            <a:r>
              <a:rPr lang="en-US" sz="3600" b="1" spc="-5" dirty="0">
                <a:latin typeface="Arial" panose="020B0604020202020204" pitchFamily="34" charset="0"/>
                <a:cs typeface="Arial" panose="020B0604020202020204" pitchFamily="34" charset="0"/>
              </a:rPr>
              <a:t>Perkins 2.0 – 21</a:t>
            </a:r>
            <a:r>
              <a:rPr lang="en-US" sz="3600" b="1" spc="-5" baseline="30000" dirty="0">
                <a:latin typeface="Arial" panose="020B0604020202020204" pitchFamily="34" charset="0"/>
                <a:cs typeface="Arial" panose="020B0604020202020204" pitchFamily="34" charset="0"/>
              </a:rPr>
              <a:t>st</a:t>
            </a:r>
            <a:r>
              <a:rPr lang="en-US" sz="3600" b="1" spc="-5" dirty="0">
                <a:latin typeface="Arial" panose="020B0604020202020204" pitchFamily="34" charset="0"/>
                <a:cs typeface="Arial" panose="020B0604020202020204" pitchFamily="34" charset="0"/>
              </a:rPr>
              <a:t> Century Perkins</a:t>
            </a:r>
            <a:endParaRPr sz="3600" b="1" dirty="0">
              <a:latin typeface="Arial" panose="020B0604020202020204" pitchFamily="34" charset="0"/>
              <a:cs typeface="Arial" panose="020B0604020202020204" pitchFamily="34" charset="0"/>
            </a:endParaRPr>
          </a:p>
        </p:txBody>
      </p:sp>
      <p:sp>
        <p:nvSpPr>
          <p:cNvPr id="7" name="object 7"/>
          <p:cNvSpPr txBox="1">
            <a:spLocks noGrp="1"/>
          </p:cNvSpPr>
          <p:nvPr>
            <p:ph type="sldNum" sz="quarter" idx="4294967295"/>
          </p:nvPr>
        </p:nvSpPr>
        <p:spPr>
          <a:xfrm>
            <a:off x="8389873" y="6434337"/>
            <a:ext cx="231140" cy="205184"/>
          </a:xfrm>
          <a:prstGeom prst="rect">
            <a:avLst/>
          </a:prstGeom>
        </p:spPr>
        <p:txBody>
          <a:bodyPr vert="horz" wrap="square" lIns="0" tIns="0" rIns="0" bIns="0" rtlCol="0">
            <a:spAutoFit/>
          </a:bodyPr>
          <a:lstStyle/>
          <a:p>
            <a:pPr marL="25400">
              <a:lnSpc>
                <a:spcPts val="1630"/>
              </a:lnSpc>
            </a:pPr>
            <a:fld id="{81D60167-4931-47E6-BA6A-407CBD079E47}" type="slidenum">
              <a:rPr b="1">
                <a:solidFill>
                  <a:prstClr val="black">
                    <a:tint val="75000"/>
                  </a:prstClr>
                </a:solidFill>
              </a:rPr>
              <a:pPr marL="25400">
                <a:lnSpc>
                  <a:spcPts val="1630"/>
                </a:lnSpc>
              </a:pPr>
              <a:t>23</a:t>
            </a:fld>
            <a:endParaRPr b="1" dirty="0">
              <a:solidFill>
                <a:prstClr val="black">
                  <a:tint val="75000"/>
                </a:prstClr>
              </a:solidFill>
            </a:endParaRPr>
          </a:p>
        </p:txBody>
      </p:sp>
      <p:sp>
        <p:nvSpPr>
          <p:cNvPr id="6" name="object 3"/>
          <p:cNvSpPr txBox="1"/>
          <p:nvPr/>
        </p:nvSpPr>
        <p:spPr>
          <a:xfrm>
            <a:off x="228600" y="1143002"/>
            <a:ext cx="8407614" cy="4807085"/>
          </a:xfrm>
          <a:prstGeom prst="rect">
            <a:avLst/>
          </a:prstGeom>
        </p:spPr>
        <p:txBody>
          <a:bodyPr vert="horz" wrap="square" lIns="0" tIns="104775" rIns="0" bIns="0" rtlCol="0">
            <a:spAutoFit/>
          </a:bodyPr>
          <a:lstStyle/>
          <a:p>
            <a:pPr marL="12700">
              <a:spcBef>
                <a:spcPts val="300"/>
              </a:spcBef>
              <a:tabLst>
                <a:tab pos="354965" algn="l"/>
                <a:tab pos="355600" algn="l"/>
              </a:tabLst>
            </a:pPr>
            <a:r>
              <a:rPr lang="en-US" sz="3200" spc="-10" dirty="0">
                <a:solidFill>
                  <a:prstClr val="black"/>
                </a:solidFill>
                <a:latin typeface="Arial" panose="020B0604020202020204" pitchFamily="34" charset="0"/>
              </a:rPr>
              <a:t>COHEAO proposal for HEA Reauthorization includes a new Perkins Loan Program:</a:t>
            </a:r>
          </a:p>
          <a:p>
            <a:pPr marL="812800" lvl="1" indent="-342900">
              <a:spcBef>
                <a:spcPts val="300"/>
              </a:spcBef>
              <a:buFont typeface="Wingdings"/>
              <a:buChar char=""/>
              <a:tabLst>
                <a:tab pos="354965" algn="l"/>
                <a:tab pos="355600" algn="l"/>
              </a:tabLst>
            </a:pPr>
            <a:r>
              <a:rPr lang="en-US" sz="2800" spc="-10" dirty="0">
                <a:solidFill>
                  <a:prstClr val="black"/>
                </a:solidFill>
                <a:latin typeface="Arial" panose="020B0604020202020204" pitchFamily="34" charset="0"/>
              </a:rPr>
              <a:t>New federal funds replace revolving loan funds</a:t>
            </a:r>
          </a:p>
          <a:p>
            <a:pPr marL="812800" lvl="1" indent="-342900">
              <a:spcBef>
                <a:spcPts val="300"/>
              </a:spcBef>
              <a:buFont typeface="Wingdings" panose="05000000000000000000" pitchFamily="2" charset="2"/>
              <a:buChar char="§"/>
              <a:tabLst>
                <a:tab pos="756920" algn="l"/>
              </a:tabLst>
            </a:pPr>
            <a:r>
              <a:rPr lang="en-US" sz="2800" dirty="0">
                <a:solidFill>
                  <a:prstClr val="black"/>
                </a:solidFill>
                <a:latin typeface="Arial" panose="020B0604020202020204" pitchFamily="34" charset="0"/>
              </a:rPr>
              <a:t>School match – level to be determined</a:t>
            </a:r>
          </a:p>
          <a:p>
            <a:pPr marL="812800" lvl="1" indent="-342900">
              <a:spcBef>
                <a:spcPts val="300"/>
              </a:spcBef>
              <a:buFont typeface="Wingdings" panose="05000000000000000000" pitchFamily="2" charset="2"/>
              <a:buChar char="§"/>
              <a:tabLst>
                <a:tab pos="756920" algn="l"/>
              </a:tabLst>
            </a:pPr>
            <a:r>
              <a:rPr lang="en-US" sz="2800" dirty="0">
                <a:solidFill>
                  <a:prstClr val="black"/>
                </a:solidFill>
                <a:latin typeface="Arial" panose="020B0604020202020204" pitchFamily="34" charset="0"/>
              </a:rPr>
              <a:t>Updates the allocation formula, phases out the base guarantee</a:t>
            </a:r>
            <a:endParaRPr lang="en-US" sz="2800" spc="-10" dirty="0">
              <a:solidFill>
                <a:prstClr val="black"/>
              </a:solidFill>
              <a:latin typeface="Arial" panose="020B0604020202020204" pitchFamily="34" charset="0"/>
            </a:endParaRPr>
          </a:p>
          <a:p>
            <a:pPr marL="812800" lvl="1" indent="-342900">
              <a:spcBef>
                <a:spcPts val="300"/>
              </a:spcBef>
              <a:buFont typeface="Wingdings"/>
              <a:buChar char=""/>
              <a:tabLst>
                <a:tab pos="354965" algn="l"/>
                <a:tab pos="355600" algn="l"/>
              </a:tabLst>
            </a:pPr>
            <a:r>
              <a:rPr lang="en-US" sz="2800" spc="-10" dirty="0">
                <a:solidFill>
                  <a:prstClr val="black"/>
                </a:solidFill>
                <a:latin typeface="Arial" panose="020B0604020202020204" pitchFamily="34" charset="0"/>
              </a:rPr>
              <a:t>No in-school interest</a:t>
            </a:r>
            <a:endParaRPr lang="en-US" sz="2800" dirty="0">
              <a:solidFill>
                <a:prstClr val="black"/>
              </a:solidFill>
              <a:latin typeface="Arial" panose="020B0604020202020204" pitchFamily="34" charset="0"/>
            </a:endParaRPr>
          </a:p>
          <a:p>
            <a:pPr marL="812800" lvl="1" indent="-342900">
              <a:spcBef>
                <a:spcPts val="300"/>
              </a:spcBef>
              <a:buFont typeface="Wingdings" panose="05000000000000000000" pitchFamily="2" charset="2"/>
              <a:buChar char="§"/>
              <a:tabLst>
                <a:tab pos="756920" algn="l"/>
              </a:tabLst>
            </a:pPr>
            <a:r>
              <a:rPr lang="en-US" sz="2800" spc="-10" dirty="0">
                <a:solidFill>
                  <a:prstClr val="black"/>
                </a:solidFill>
                <a:latin typeface="Arial" panose="020B0604020202020204" pitchFamily="34" charset="0"/>
              </a:rPr>
              <a:t>No origination fees and low interest</a:t>
            </a:r>
          </a:p>
          <a:p>
            <a:pPr marL="812800" lvl="1" indent="-342900">
              <a:spcBef>
                <a:spcPts val="300"/>
              </a:spcBef>
              <a:buFont typeface="Wingdings" panose="05000000000000000000" pitchFamily="2" charset="2"/>
              <a:buChar char="§"/>
              <a:tabLst>
                <a:tab pos="756920" algn="l"/>
              </a:tabLst>
            </a:pPr>
            <a:r>
              <a:rPr lang="en-US" sz="2800" spc="-10" dirty="0">
                <a:solidFill>
                  <a:prstClr val="black"/>
                </a:solidFill>
                <a:latin typeface="Arial" panose="020B0604020202020204" pitchFamily="34" charset="0"/>
              </a:rPr>
              <a:t>Maintains cancellations for public service</a:t>
            </a:r>
          </a:p>
          <a:p>
            <a:pPr marL="812800" lvl="1" indent="-342900">
              <a:spcBef>
                <a:spcPts val="300"/>
              </a:spcBef>
              <a:buFont typeface="Wingdings" panose="05000000000000000000" pitchFamily="2" charset="2"/>
              <a:buChar char="§"/>
              <a:tabLst>
                <a:tab pos="756920" algn="l"/>
              </a:tabLst>
            </a:pPr>
            <a:r>
              <a:rPr lang="en-US" sz="2800" spc="-10" dirty="0">
                <a:solidFill>
                  <a:prstClr val="black"/>
                </a:solidFill>
                <a:latin typeface="Arial" panose="020B0604020202020204" pitchFamily="34" charset="0"/>
              </a:rPr>
              <a:t>Servicing remains school based</a:t>
            </a:r>
          </a:p>
        </p:txBody>
      </p:sp>
    </p:spTree>
    <p:extLst>
      <p:ext uri="{BB962C8B-B14F-4D97-AF65-F5344CB8AC3E}">
        <p14:creationId xmlns:p14="http://schemas.microsoft.com/office/powerpoint/2010/main" val="31108347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Perkins Wind Down Issues</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4692" y="1600206"/>
            <a:ext cx="6034617" cy="4525963"/>
          </a:xfrm>
        </p:spPr>
      </p:pic>
      <p:sp>
        <p:nvSpPr>
          <p:cNvPr id="4" name="Slide Number Placeholder 3"/>
          <p:cNvSpPr>
            <a:spLocks noGrp="1"/>
          </p:cNvSpPr>
          <p:nvPr>
            <p:ph type="sldNum" sz="quarter" idx="12"/>
          </p:nvPr>
        </p:nvSpPr>
        <p:spPr/>
        <p:txBody>
          <a:bodyPr/>
          <a:lstStyle/>
          <a:p>
            <a:fld id="{5C99F7B6-B6AC-4726-9291-5960819B7215}" type="slidenum">
              <a:rPr lang="en-US" smtClean="0">
                <a:solidFill>
                  <a:prstClr val="white"/>
                </a:solidFill>
              </a:rPr>
              <a:pPr/>
              <a:t>24</a:t>
            </a:fld>
            <a:endParaRPr lang="en-US" dirty="0">
              <a:solidFill>
                <a:prstClr val="white"/>
              </a:solidFill>
            </a:endParaRPr>
          </a:p>
        </p:txBody>
      </p:sp>
    </p:spTree>
    <p:extLst>
      <p:ext uri="{BB962C8B-B14F-4D97-AF65-F5344CB8AC3E}">
        <p14:creationId xmlns:p14="http://schemas.microsoft.com/office/powerpoint/2010/main" val="11446424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43000"/>
            <a:ext cx="7848600" cy="4800600"/>
          </a:xfrm>
        </p:spPr>
        <p:txBody>
          <a:bodyPr>
            <a:noAutofit/>
          </a:bodyPr>
          <a:lstStyle/>
          <a:p>
            <a:pPr>
              <a:spcBef>
                <a:spcPts val="1200"/>
              </a:spcBef>
              <a:buFont typeface="Wingdings" panose="05000000000000000000" pitchFamily="2" charset="2"/>
              <a:buChar char="§"/>
            </a:pPr>
            <a:r>
              <a:rPr lang="en-US" sz="2200" b="1" dirty="0">
                <a:latin typeface="Arial" panose="020B0604020202020204" pitchFamily="34" charset="0"/>
                <a:cs typeface="Arial" panose="020B0604020202020204" pitchFamily="34" charset="0"/>
              </a:rPr>
              <a:t>Institutions are not required to assign their Perkins  loans or liquidate their portfolio.</a:t>
            </a:r>
          </a:p>
          <a:p>
            <a:pPr>
              <a:buFont typeface="Wingdings" panose="05000000000000000000" pitchFamily="2" charset="2"/>
              <a:buChar char="§"/>
            </a:pPr>
            <a:r>
              <a:rPr lang="en-US" sz="2200" b="1" dirty="0">
                <a:latin typeface="Arial" panose="020B0604020202020204" pitchFamily="34" charset="0"/>
                <a:cs typeface="Arial" panose="020B0604020202020204" pitchFamily="34" charset="0"/>
              </a:rPr>
              <a:t>Institutions may continue servicing their Perkins Loans until all loans paid in full, retired or assigned</a:t>
            </a:r>
          </a:p>
          <a:p>
            <a:pPr>
              <a:buFont typeface="Wingdings" panose="05000000000000000000" pitchFamily="2" charset="2"/>
              <a:buChar char="§"/>
            </a:pPr>
            <a:r>
              <a:rPr lang="en-US" sz="2200" b="1" dirty="0">
                <a:solidFill>
                  <a:prstClr val="black"/>
                </a:solidFill>
                <a:latin typeface="Arial" panose="020B0604020202020204" pitchFamily="34" charset="0"/>
                <a:cs typeface="Arial" panose="020B0604020202020204" pitchFamily="34" charset="0"/>
              </a:rPr>
              <a:t>Institutions may liquidate at any time and may assign defaulted or non-defaulted Perkins loans at any time.</a:t>
            </a:r>
          </a:p>
          <a:p>
            <a:pPr>
              <a:buFont typeface="Wingdings" panose="05000000000000000000" pitchFamily="2" charset="2"/>
              <a:buChar char="§"/>
            </a:pPr>
            <a:r>
              <a:rPr lang="en-US" sz="2200" b="1" dirty="0">
                <a:latin typeface="Arial" panose="020B0604020202020204" pitchFamily="34" charset="0"/>
                <a:cs typeface="Arial" panose="020B0604020202020204" pitchFamily="34" charset="0"/>
              </a:rPr>
              <a:t>The institution loses all rights to assigned loans and will not receive any share of future funds collected.</a:t>
            </a:r>
          </a:p>
          <a:p>
            <a:pPr>
              <a:spcBef>
                <a:spcPts val="1200"/>
              </a:spcBef>
              <a:buFont typeface="Wingdings" charset="2"/>
              <a:buChar char="§"/>
            </a:pPr>
            <a:r>
              <a:rPr lang="en-US" sz="2200" dirty="0">
                <a:latin typeface="Arial" panose="020B0604020202020204" pitchFamily="34" charset="0"/>
                <a:cs typeface="Arial" panose="020B0604020202020204" pitchFamily="34" charset="0"/>
              </a:rPr>
              <a:t>Institutions that continue servicing their Perkins Loan portfolios must continue to service in accordance with the regulations and report the portfolio on the FISAP.</a:t>
            </a:r>
          </a:p>
          <a:p>
            <a:endParaRPr lang="en-US" sz="22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5C99F7B6-B6AC-4726-9291-5960819B7215}" type="slidenum">
              <a:rPr lang="en-US" smtClean="0">
                <a:solidFill>
                  <a:prstClr val="white"/>
                </a:solidFill>
              </a:rPr>
              <a:pPr/>
              <a:t>25</a:t>
            </a:fld>
            <a:endParaRPr lang="en-US" dirty="0">
              <a:solidFill>
                <a:prstClr val="white"/>
              </a:solidFill>
            </a:endParaRPr>
          </a:p>
        </p:txBody>
      </p:sp>
      <p:sp>
        <p:nvSpPr>
          <p:cNvPr id="2" name="Rectangle 1"/>
          <p:cNvSpPr/>
          <p:nvPr/>
        </p:nvSpPr>
        <p:spPr>
          <a:xfrm>
            <a:off x="304800" y="128833"/>
            <a:ext cx="7315200" cy="954107"/>
          </a:xfrm>
          <a:prstGeom prst="rect">
            <a:avLst/>
          </a:prstGeom>
        </p:spPr>
        <p:txBody>
          <a:bodyPr wrap="square">
            <a:spAutoFit/>
          </a:bodyPr>
          <a:lstStyle/>
          <a:p>
            <a:pPr algn="ctr">
              <a:spcBef>
                <a:spcPts val="1200"/>
              </a:spcBef>
            </a:pPr>
            <a:r>
              <a:rPr lang="en-US" sz="2800" b="1" dirty="0">
                <a:solidFill>
                  <a:srgbClr val="4C0000"/>
                </a:solidFill>
                <a:latin typeface="Arial" panose="020B0604020202020204" pitchFamily="34" charset="0"/>
                <a:cs typeface="Arial" panose="020B0604020202020204" pitchFamily="34" charset="0"/>
              </a:rPr>
              <a:t>DCL GEN-17-10: Perkins Wind-Down Instructions</a:t>
            </a:r>
          </a:p>
        </p:txBody>
      </p:sp>
      <p:sp>
        <p:nvSpPr>
          <p:cNvPr id="4" name="Left Arrow 3"/>
          <p:cNvSpPr/>
          <p:nvPr/>
        </p:nvSpPr>
        <p:spPr>
          <a:xfrm>
            <a:off x="7924800" y="3657600"/>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96142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66800"/>
            <a:ext cx="8001000" cy="4876800"/>
          </a:xfrm>
        </p:spPr>
        <p:txBody>
          <a:bodyPr>
            <a:noAutofit/>
          </a:bodyPr>
          <a:lstStyle/>
          <a:p>
            <a:pPr>
              <a:spcBef>
                <a:spcPts val="300"/>
              </a:spcBef>
              <a:buFont typeface="Wingdings" charset="2"/>
              <a:buChar char="§"/>
            </a:pPr>
            <a:r>
              <a:rPr lang="en-US" sz="2200" dirty="0">
                <a:latin typeface="Arial" panose="020B0604020202020204" pitchFamily="34" charset="0"/>
                <a:cs typeface="Arial" panose="020B0604020202020204" pitchFamily="34" charset="0"/>
              </a:rPr>
              <a:t>The Distribution of Assets process replaces the previous excess cash process. </a:t>
            </a:r>
          </a:p>
          <a:p>
            <a:pPr>
              <a:spcBef>
                <a:spcPts val="300"/>
              </a:spcBef>
              <a:buFont typeface="Wingdings" panose="05000000000000000000" pitchFamily="2" charset="2"/>
              <a:buChar char="§"/>
            </a:pPr>
            <a:r>
              <a:rPr lang="en-US" sz="2200" dirty="0">
                <a:latin typeface="Arial" panose="020B0604020202020204" pitchFamily="34" charset="0"/>
                <a:cs typeface="Arial" panose="020B0604020202020204" pitchFamily="34" charset="0"/>
              </a:rPr>
              <a:t>ED will require a capital distribution from institutions’ Perkins funds </a:t>
            </a:r>
            <a:r>
              <a:rPr lang="en-US" sz="2200" b="1" dirty="0">
                <a:latin typeface="Arial" panose="020B0604020202020204" pitchFamily="34" charset="0"/>
                <a:cs typeface="Arial" panose="020B0604020202020204" pitchFamily="34" charset="0"/>
              </a:rPr>
              <a:t>annually </a:t>
            </a:r>
            <a:r>
              <a:rPr lang="en-US" sz="2200" dirty="0">
                <a:latin typeface="Arial" panose="020B0604020202020204" pitchFamily="34" charset="0"/>
                <a:cs typeface="Arial" panose="020B0604020202020204" pitchFamily="34" charset="0"/>
              </a:rPr>
              <a:t>through G5 (or successor)</a:t>
            </a:r>
            <a:r>
              <a:rPr lang="en-US" sz="2200" b="1" dirty="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a:p>
            <a:pPr>
              <a:spcBef>
                <a:spcPts val="300"/>
              </a:spcBef>
              <a:buFont typeface="Wingdings" panose="05000000000000000000" pitchFamily="2" charset="2"/>
              <a:buChar char="§"/>
            </a:pPr>
            <a:r>
              <a:rPr lang="en-US" sz="2200" dirty="0">
                <a:latin typeface="Arial" panose="020B0604020202020204" pitchFamily="34" charset="0"/>
                <a:cs typeface="Arial" panose="020B0604020202020204" pitchFamily="34" charset="0"/>
              </a:rPr>
              <a:t>Institutions will receive a notification with the amount of federal and institutional share that must be returned/removed and the deadline for doing so.</a:t>
            </a:r>
          </a:p>
          <a:p>
            <a:pPr>
              <a:spcBef>
                <a:spcPts val="300"/>
              </a:spcBef>
              <a:buFont typeface="Wingdings" panose="05000000000000000000" pitchFamily="2" charset="2"/>
              <a:buChar char="§"/>
            </a:pPr>
            <a:r>
              <a:rPr lang="en-US" sz="2200" dirty="0">
                <a:latin typeface="Arial" panose="020B0604020202020204" pitchFamily="34" charset="0"/>
                <a:cs typeface="Arial" panose="020B0604020202020204" pitchFamily="34" charset="0"/>
              </a:rPr>
              <a:t>Notification to schools in December this year</a:t>
            </a:r>
          </a:p>
          <a:p>
            <a:pPr lvl="1">
              <a:spcBef>
                <a:spcPts val="300"/>
              </a:spcBef>
              <a:buFont typeface="Wingdings" panose="05000000000000000000" pitchFamily="2" charset="2"/>
              <a:buChar char="§"/>
            </a:pPr>
            <a:r>
              <a:rPr lang="en-US" sz="1800" b="1" dirty="0">
                <a:latin typeface="Arial" panose="020B0604020202020204" pitchFamily="34" charset="0"/>
                <a:cs typeface="Arial" panose="020B0604020202020204" pitchFamily="34" charset="0"/>
              </a:rPr>
              <a:t>Higher Ed Groups Asking For Delay</a:t>
            </a:r>
          </a:p>
          <a:p>
            <a:pPr>
              <a:spcBef>
                <a:spcPts val="300"/>
              </a:spcBef>
              <a:buFont typeface="Wingdings" panose="05000000000000000000" pitchFamily="2" charset="2"/>
              <a:buChar char="§"/>
            </a:pPr>
            <a:r>
              <a:rPr lang="en-US" sz="2200" b="1" dirty="0">
                <a:latin typeface="Arial" panose="020B0604020202020204" pitchFamily="34" charset="0"/>
                <a:cs typeface="Arial" panose="020B0604020202020204" pitchFamily="34" charset="0"/>
              </a:rPr>
              <a:t>Institutional share may be used for any purpose</a:t>
            </a:r>
          </a:p>
          <a:p>
            <a:pPr>
              <a:spcBef>
                <a:spcPts val="300"/>
              </a:spcBef>
              <a:buFont typeface="Wingdings" panose="05000000000000000000" pitchFamily="2" charset="2"/>
              <a:buChar char="§"/>
            </a:pPr>
            <a:r>
              <a:rPr lang="en-US" sz="2200" dirty="0">
                <a:latin typeface="Arial" panose="020B0604020202020204" pitchFamily="34" charset="0"/>
                <a:cs typeface="Arial" panose="020B0604020202020204" pitchFamily="34" charset="0"/>
              </a:rPr>
              <a:t>Schools may ask for adjustment if return creates a shortfall</a:t>
            </a:r>
          </a:p>
          <a:p>
            <a:pPr>
              <a:spcBef>
                <a:spcPts val="300"/>
              </a:spcBef>
              <a:buFont typeface="Wingdings" panose="05000000000000000000" pitchFamily="2" charset="2"/>
              <a:buChar char="§"/>
            </a:pPr>
            <a:r>
              <a:rPr lang="en-US" sz="2200" dirty="0">
                <a:latin typeface="Arial" panose="020B0604020202020204" pitchFamily="34" charset="0"/>
                <a:cs typeface="Arial" panose="020B0604020202020204" pitchFamily="34" charset="0"/>
              </a:rPr>
              <a:t>Proportional share calculation comes from recent </a:t>
            </a:r>
            <a:r>
              <a:rPr lang="en-US" sz="2200" dirty="0" err="1">
                <a:latin typeface="Arial" panose="020B0604020202020204" pitchFamily="34" charset="0"/>
                <a:cs typeface="Arial" panose="020B0604020202020204" pitchFamily="34" charset="0"/>
              </a:rPr>
              <a:t>FISAP</a:t>
            </a:r>
            <a:endParaRPr lang="en-US" sz="2200" dirty="0">
              <a:latin typeface="Arial" panose="020B0604020202020204" pitchFamily="34" charset="0"/>
              <a:cs typeface="Arial" panose="020B0604020202020204" pitchFamily="34" charset="0"/>
            </a:endParaRPr>
          </a:p>
          <a:p>
            <a:pPr marL="0" indent="0">
              <a:spcBef>
                <a:spcPts val="600"/>
              </a:spcBef>
              <a:buNone/>
            </a:pPr>
            <a:r>
              <a:rPr lang="en-US" sz="2200" dirty="0">
                <a:latin typeface="Arial" panose="020B0604020202020204" pitchFamily="34" charset="0"/>
                <a:cs typeface="Arial" panose="020B0604020202020204" pitchFamily="34" charset="0"/>
              </a:rPr>
              <a:t>	</a:t>
            </a:r>
          </a:p>
          <a:p>
            <a:pPr>
              <a:spcBef>
                <a:spcPts val="600"/>
              </a:spcBef>
              <a:buFont typeface="Wingdings" panose="05000000000000000000" pitchFamily="2" charset="2"/>
              <a:buChar char="§"/>
            </a:pPr>
            <a:endParaRPr lang="en-US" sz="2200" dirty="0">
              <a:latin typeface="Arial" panose="020B0604020202020204" pitchFamily="34" charset="0"/>
              <a:cs typeface="Arial" panose="020B0604020202020204" pitchFamily="34" charset="0"/>
            </a:endParaRPr>
          </a:p>
        </p:txBody>
      </p:sp>
      <p:sp>
        <p:nvSpPr>
          <p:cNvPr id="6" name="Title 1"/>
          <p:cNvSpPr txBox="1">
            <a:spLocks/>
          </p:cNvSpPr>
          <p:nvPr/>
        </p:nvSpPr>
        <p:spPr>
          <a:xfrm>
            <a:off x="304800" y="76200"/>
            <a:ext cx="8229600" cy="97532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a:solidFill>
                  <a:srgbClr val="4C0000"/>
                </a:solidFill>
                <a:latin typeface="Times New Roman" panose="02020603050405020304" pitchFamily="18" charset="0"/>
                <a:ea typeface="+mj-ea"/>
                <a:cs typeface="Times New Roman" panose="02020603050405020304" pitchFamily="18" charset="0"/>
              </a:defRPr>
            </a:lvl1pPr>
          </a:lstStyle>
          <a:p>
            <a:r>
              <a:rPr lang="en-US" sz="3200" b="1" dirty="0">
                <a:latin typeface="Arial" panose="020B0604020202020204" pitchFamily="34" charset="0"/>
                <a:cs typeface="Arial" panose="020B0604020202020204" pitchFamily="34" charset="0"/>
              </a:rPr>
              <a:t>July 11, 2018: Distribution of Assets</a:t>
            </a:r>
          </a:p>
        </p:txBody>
      </p:sp>
      <p:sp>
        <p:nvSpPr>
          <p:cNvPr id="8" name="Slide Number Placeholder 4"/>
          <p:cNvSpPr>
            <a:spLocks noGrp="1"/>
          </p:cNvSpPr>
          <p:nvPr>
            <p:ph type="sldNum" sz="quarter" idx="12"/>
          </p:nvPr>
        </p:nvSpPr>
        <p:spPr>
          <a:xfrm>
            <a:off x="6553200" y="6356364"/>
            <a:ext cx="2133600" cy="365125"/>
          </a:xfrm>
        </p:spPr>
        <p:txBody>
          <a:bodyPr/>
          <a:lstStyle/>
          <a:p>
            <a:fld id="{5C99F7B6-B6AC-4726-9291-5960819B7215}" type="slidenum">
              <a:rPr lang="en-US" smtClean="0">
                <a:solidFill>
                  <a:prstClr val="white"/>
                </a:solidFill>
              </a:rPr>
              <a:pPr/>
              <a:t>26</a:t>
            </a:fld>
            <a:endParaRPr lang="en-US" dirty="0">
              <a:solidFill>
                <a:prstClr val="white"/>
              </a:solidFill>
            </a:endParaRPr>
          </a:p>
        </p:txBody>
      </p:sp>
    </p:spTree>
    <p:extLst>
      <p:ext uri="{BB962C8B-B14F-4D97-AF65-F5344CB8AC3E}">
        <p14:creationId xmlns:p14="http://schemas.microsoft.com/office/powerpoint/2010/main" val="26239593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990600"/>
                <a:ext cx="8077200" cy="4968278"/>
              </a:xfrm>
            </p:spPr>
            <p:txBody>
              <a:bodyPr>
                <a:noAutofit/>
              </a:bodyPr>
              <a:lstStyle/>
              <a:p>
                <a:pPr>
                  <a:buFont typeface="+mj-lt"/>
                  <a:buAutoNum type="arabicPeriod"/>
                </a:pPr>
                <a:r>
                  <a:rPr lang="en-US" sz="1800" b="1" dirty="0">
                    <a:latin typeface="Arial" panose="020B0604020202020204" pitchFamily="34" charset="0"/>
                    <a:cs typeface="Arial" panose="020B0604020202020204" pitchFamily="34" charset="0"/>
                  </a:rPr>
                  <a:t>Cash on Hand</a:t>
                </a:r>
                <a:r>
                  <a:rPr lang="en-US" sz="1800" dirty="0">
                    <a:latin typeface="Arial" panose="020B0604020202020204" pitchFamily="34" charset="0"/>
                    <a:cs typeface="Arial" panose="020B0604020202020204" pitchFamily="34" charset="0"/>
                  </a:rPr>
                  <a:t> in the Perkins Fund (FISAP, Part III, Sec A, Line 1.1) </a:t>
                </a:r>
              </a:p>
              <a:p>
                <a:pPr>
                  <a:buFont typeface="+mj-lt"/>
                  <a:buAutoNum type="arabicPeriod"/>
                </a:pPr>
                <a:r>
                  <a:rPr lang="en-US" sz="1800" b="1" dirty="0">
                    <a:latin typeface="Arial" panose="020B0604020202020204" pitchFamily="34" charset="0"/>
                    <a:cs typeface="Arial" panose="020B0604020202020204" pitchFamily="34" charset="0"/>
                  </a:rPr>
                  <a:t>Proportional Share Percentage</a:t>
                </a:r>
                <a:r>
                  <a:rPr lang="en-US" sz="1800" dirty="0">
                    <a:latin typeface="Arial" panose="020B0604020202020204" pitchFamily="34" charset="0"/>
                    <a:cs typeface="Arial" panose="020B0604020202020204" pitchFamily="34" charset="0"/>
                  </a:rPr>
                  <a:t>:</a:t>
                </a:r>
              </a:p>
              <a:p>
                <a:pPr marL="822960" lvl="1" indent="-365760">
                  <a:spcBef>
                    <a:spcPts val="1200"/>
                  </a:spcBef>
                  <a:buFont typeface="+mj-lt"/>
                  <a:buAutoNum type="alphaLcPeriod"/>
                </a:pPr>
                <a:r>
                  <a:rPr lang="en-US" sz="2200" b="1" dirty="0">
                    <a:solidFill>
                      <a:prstClr val="black"/>
                    </a:solidFill>
                    <a:latin typeface="Calibri"/>
                  </a:rPr>
                  <a:t>Total Net FCC </a:t>
                </a:r>
                <a:r>
                  <a:rPr lang="en-US" sz="2200" dirty="0">
                    <a:solidFill>
                      <a:prstClr val="black"/>
                    </a:solidFill>
                    <a:latin typeface="Calibri"/>
                  </a:rPr>
                  <a:t>(Federal Capital Contribution) </a:t>
                </a:r>
              </a:p>
              <a:p>
                <a:pPr marL="822960" lvl="2" indent="0">
                  <a:spcBef>
                    <a:spcPts val="0"/>
                  </a:spcBef>
                  <a:buNone/>
                </a:pPr>
                <a:r>
                  <a:rPr lang="en-US" sz="2000" dirty="0">
                    <a:solidFill>
                      <a:prstClr val="black"/>
                    </a:solidFill>
                    <a:latin typeface="Calibri"/>
                  </a:rPr>
                  <a:t>Total FCC minus Repayments of FCC to the Department</a:t>
                </a:r>
                <a:endParaRPr lang="en-US" sz="1100" dirty="0">
                  <a:solidFill>
                    <a:prstClr val="black"/>
                  </a:solidFill>
                  <a:latin typeface="Calibri"/>
                </a:endParaRPr>
              </a:p>
              <a:p>
                <a:pPr marL="822960" lvl="1" indent="-365760">
                  <a:spcBef>
                    <a:spcPts val="1200"/>
                  </a:spcBef>
                  <a:buFont typeface="+mj-lt"/>
                  <a:buAutoNum type="alphaLcPeriod"/>
                </a:pPr>
                <a:r>
                  <a:rPr lang="en-US" sz="2200" b="1" dirty="0">
                    <a:solidFill>
                      <a:prstClr val="black"/>
                    </a:solidFill>
                    <a:latin typeface="Calibri"/>
                  </a:rPr>
                  <a:t>Total Net ICC </a:t>
                </a:r>
                <a:r>
                  <a:rPr lang="en-US" sz="2200" dirty="0">
                    <a:solidFill>
                      <a:prstClr val="black"/>
                    </a:solidFill>
                    <a:latin typeface="Calibri"/>
                  </a:rPr>
                  <a:t>(Institutional Capital Contribution) </a:t>
                </a:r>
              </a:p>
              <a:p>
                <a:pPr marL="822960" lvl="2" indent="0">
                  <a:spcBef>
                    <a:spcPts val="0"/>
                  </a:spcBef>
                  <a:buNone/>
                </a:pPr>
                <a:r>
                  <a:rPr lang="en-US" sz="2000" dirty="0">
                    <a:solidFill>
                      <a:prstClr val="black"/>
                    </a:solidFill>
                    <a:latin typeface="Calibri"/>
                  </a:rPr>
                  <a:t>Total ICC minus Repayments of ICC to the institution</a:t>
                </a:r>
                <a:endParaRPr lang="en-US" sz="1400" dirty="0">
                  <a:solidFill>
                    <a:prstClr val="black"/>
                  </a:solidFill>
                  <a:latin typeface="Calibri"/>
                </a:endParaRPr>
              </a:p>
              <a:p>
                <a:pPr marL="822960" lvl="1" indent="-365760">
                  <a:spcBef>
                    <a:spcPts val="1200"/>
                  </a:spcBef>
                  <a:buFont typeface="+mj-lt"/>
                  <a:buAutoNum type="alphaLcPeriod"/>
                </a:pPr>
                <a:r>
                  <a:rPr lang="en-US" sz="2200" b="1" dirty="0">
                    <a:solidFill>
                      <a:prstClr val="black"/>
                    </a:solidFill>
                    <a:latin typeface="Calibri"/>
                  </a:rPr>
                  <a:t>Federal Share Percentage</a:t>
                </a:r>
                <a:r>
                  <a:rPr lang="en-US" sz="2200" dirty="0">
                    <a:solidFill>
                      <a:prstClr val="black"/>
                    </a:solidFill>
                    <a:latin typeface="Calibri"/>
                  </a:rPr>
                  <a:t> = </a:t>
                </a:r>
                <a14:m>
                  <m:oMath xmlns:m="http://schemas.openxmlformats.org/officeDocument/2006/math">
                    <m:f>
                      <m:fPr>
                        <m:ctrlPr>
                          <a:rPr lang="en-US" sz="2200" b="1" i="1">
                            <a:solidFill>
                              <a:prstClr val="black"/>
                            </a:solidFill>
                            <a:latin typeface="Cambria Math" panose="02040503050406030204" pitchFamily="18" charset="0"/>
                          </a:rPr>
                        </m:ctrlPr>
                      </m:fPr>
                      <m:num>
                        <m:r>
                          <a:rPr lang="en-US" sz="2200" b="1">
                            <a:solidFill>
                              <a:prstClr val="black"/>
                            </a:solidFill>
                            <a:latin typeface="Cambria Math"/>
                          </a:rPr>
                          <m:t>𝐍𝐞𝐭</m:t>
                        </m:r>
                        <m:r>
                          <a:rPr lang="en-US" sz="2200" b="1">
                            <a:solidFill>
                              <a:prstClr val="black"/>
                            </a:solidFill>
                            <a:latin typeface="Cambria Math"/>
                          </a:rPr>
                          <m:t> </m:t>
                        </m:r>
                        <m:r>
                          <a:rPr lang="en-US" sz="2200" b="1">
                            <a:solidFill>
                              <a:prstClr val="black"/>
                            </a:solidFill>
                            <a:latin typeface="Cambria Math"/>
                          </a:rPr>
                          <m:t>𝐅𝐂𝐂</m:t>
                        </m:r>
                      </m:num>
                      <m:den>
                        <m:r>
                          <a:rPr lang="en-US" sz="2200" b="1">
                            <a:solidFill>
                              <a:prstClr val="black"/>
                            </a:solidFill>
                            <a:latin typeface="Cambria Math"/>
                          </a:rPr>
                          <m:t>𝐍𝐞𝐭</m:t>
                        </m:r>
                        <m:r>
                          <a:rPr lang="en-US" sz="2200" b="1">
                            <a:solidFill>
                              <a:prstClr val="black"/>
                            </a:solidFill>
                            <a:latin typeface="Cambria Math"/>
                          </a:rPr>
                          <m:t> </m:t>
                        </m:r>
                        <m:r>
                          <a:rPr lang="en-US" sz="2200" b="1">
                            <a:solidFill>
                              <a:prstClr val="black"/>
                            </a:solidFill>
                            <a:latin typeface="Cambria Math"/>
                          </a:rPr>
                          <m:t>𝐅𝐂𝐂</m:t>
                        </m:r>
                        <m:r>
                          <a:rPr lang="en-US" sz="2200" b="1">
                            <a:solidFill>
                              <a:prstClr val="black"/>
                            </a:solidFill>
                            <a:latin typeface="Cambria Math"/>
                          </a:rPr>
                          <m:t>+</m:t>
                        </m:r>
                        <m:r>
                          <a:rPr lang="en-US" sz="2200" b="1">
                            <a:solidFill>
                              <a:prstClr val="black"/>
                            </a:solidFill>
                            <a:latin typeface="Cambria Math"/>
                          </a:rPr>
                          <m:t>𝐍𝐞𝐭</m:t>
                        </m:r>
                        <m:r>
                          <a:rPr lang="en-US" sz="2200" b="1">
                            <a:solidFill>
                              <a:prstClr val="black"/>
                            </a:solidFill>
                            <a:latin typeface="Cambria Math"/>
                          </a:rPr>
                          <m:t> </m:t>
                        </m:r>
                        <m:r>
                          <a:rPr lang="en-US" sz="2200" b="1">
                            <a:solidFill>
                              <a:prstClr val="black"/>
                            </a:solidFill>
                            <a:latin typeface="Cambria Math"/>
                          </a:rPr>
                          <m:t>𝐈𝐂𝐂</m:t>
                        </m:r>
                      </m:den>
                    </m:f>
                  </m:oMath>
                </a14:m>
                <a:endParaRPr lang="en-US" sz="2200" dirty="0">
                  <a:solidFill>
                    <a:prstClr val="black"/>
                  </a:solidFill>
                  <a:latin typeface="Calibri"/>
                </a:endParaRPr>
              </a:p>
              <a:p>
                <a:pPr marL="822960" lvl="1" indent="-365760">
                  <a:spcBef>
                    <a:spcPts val="1800"/>
                  </a:spcBef>
                  <a:buFont typeface="+mj-lt"/>
                  <a:buAutoNum type="alphaLcPeriod"/>
                </a:pPr>
                <a:r>
                  <a:rPr lang="en-US" sz="2200" b="1" dirty="0">
                    <a:solidFill>
                      <a:prstClr val="black"/>
                    </a:solidFill>
                    <a:latin typeface="Calibri"/>
                  </a:rPr>
                  <a:t>Institutional Share Percentage </a:t>
                </a:r>
                <a:r>
                  <a:rPr lang="en-US" sz="2200" dirty="0">
                    <a:solidFill>
                      <a:prstClr val="black"/>
                    </a:solidFill>
                    <a:latin typeface="Calibri"/>
                  </a:rPr>
                  <a:t>= </a:t>
                </a:r>
                <a14:m>
                  <m:oMath xmlns:m="http://schemas.openxmlformats.org/officeDocument/2006/math">
                    <m:f>
                      <m:fPr>
                        <m:ctrlPr>
                          <a:rPr lang="en-US" sz="2200" b="1" i="1">
                            <a:solidFill>
                              <a:prstClr val="black"/>
                            </a:solidFill>
                            <a:latin typeface="Cambria Math" panose="02040503050406030204" pitchFamily="18" charset="0"/>
                          </a:rPr>
                        </m:ctrlPr>
                      </m:fPr>
                      <m:num>
                        <m:r>
                          <a:rPr lang="en-US" sz="2200" b="1">
                            <a:solidFill>
                              <a:prstClr val="black"/>
                            </a:solidFill>
                            <a:latin typeface="Cambria Math"/>
                          </a:rPr>
                          <m:t>𝐍𝐞𝐭</m:t>
                        </m:r>
                        <m:r>
                          <a:rPr lang="en-US" sz="2200" b="1">
                            <a:solidFill>
                              <a:prstClr val="black"/>
                            </a:solidFill>
                            <a:latin typeface="Cambria Math"/>
                          </a:rPr>
                          <m:t> </m:t>
                        </m:r>
                        <m:r>
                          <a:rPr lang="en-US" sz="2200" b="1">
                            <a:solidFill>
                              <a:prstClr val="black"/>
                            </a:solidFill>
                            <a:latin typeface="Cambria Math"/>
                          </a:rPr>
                          <m:t>𝐈𝐂𝐂</m:t>
                        </m:r>
                      </m:num>
                      <m:den>
                        <m:r>
                          <a:rPr lang="en-US" sz="2200" b="1">
                            <a:solidFill>
                              <a:prstClr val="black"/>
                            </a:solidFill>
                            <a:latin typeface="Cambria Math"/>
                          </a:rPr>
                          <m:t>𝐍𝐞𝐭</m:t>
                        </m:r>
                        <m:r>
                          <a:rPr lang="en-US" sz="2200" b="1">
                            <a:solidFill>
                              <a:prstClr val="black"/>
                            </a:solidFill>
                            <a:latin typeface="Cambria Math"/>
                          </a:rPr>
                          <m:t> </m:t>
                        </m:r>
                        <m:r>
                          <a:rPr lang="en-US" sz="2200" b="1">
                            <a:solidFill>
                              <a:prstClr val="black"/>
                            </a:solidFill>
                            <a:latin typeface="Cambria Math"/>
                          </a:rPr>
                          <m:t>𝐅𝐂𝐂</m:t>
                        </m:r>
                        <m:r>
                          <a:rPr lang="en-US" sz="2200" b="1">
                            <a:solidFill>
                              <a:prstClr val="black"/>
                            </a:solidFill>
                            <a:latin typeface="Cambria Math"/>
                          </a:rPr>
                          <m:t>+</m:t>
                        </m:r>
                        <m:r>
                          <a:rPr lang="en-US" sz="2200" b="1">
                            <a:solidFill>
                              <a:prstClr val="black"/>
                            </a:solidFill>
                            <a:latin typeface="Cambria Math"/>
                          </a:rPr>
                          <m:t>𝐍𝐞𝐭</m:t>
                        </m:r>
                        <m:r>
                          <a:rPr lang="en-US" sz="2200" b="1">
                            <a:solidFill>
                              <a:prstClr val="black"/>
                            </a:solidFill>
                            <a:latin typeface="Cambria Math"/>
                          </a:rPr>
                          <m:t> </m:t>
                        </m:r>
                        <m:r>
                          <a:rPr lang="en-US" sz="2200" b="1">
                            <a:solidFill>
                              <a:prstClr val="black"/>
                            </a:solidFill>
                            <a:latin typeface="Cambria Math"/>
                          </a:rPr>
                          <m:t>𝐈𝐂𝐂</m:t>
                        </m:r>
                      </m:den>
                    </m:f>
                  </m:oMath>
                </a14:m>
                <a:endParaRPr lang="en-US" sz="2200" b="1" dirty="0">
                  <a:solidFill>
                    <a:prstClr val="black"/>
                  </a:solidFill>
                  <a:latin typeface="Calibri"/>
                </a:endParaRPr>
              </a:p>
              <a:p>
                <a:pPr>
                  <a:spcBef>
                    <a:spcPts val="1200"/>
                  </a:spcBef>
                  <a:buFont typeface="+mj-lt"/>
                  <a:buAutoNum type="arabicPeriod"/>
                </a:pPr>
                <a:r>
                  <a:rPr lang="en-US" sz="1800" b="1" dirty="0">
                    <a:latin typeface="Arial" panose="020B0604020202020204" pitchFamily="34" charset="0"/>
                    <a:cs typeface="Arial" panose="020B0604020202020204" pitchFamily="34" charset="0"/>
                  </a:rPr>
                  <a:t>Federal Share to be Returned to the Department</a:t>
                </a:r>
                <a:r>
                  <a:rPr lang="en-US" sz="1800" dirty="0">
                    <a:latin typeface="Arial" panose="020B0604020202020204" pitchFamily="34" charset="0"/>
                    <a:cs typeface="Arial" panose="020B0604020202020204" pitchFamily="34" charset="0"/>
                  </a:rPr>
                  <a:t> is the total Cash on Hand multiplied by the Federal Share Percentage </a:t>
                </a:r>
              </a:p>
              <a:p>
                <a:pPr>
                  <a:spcBef>
                    <a:spcPts val="1200"/>
                  </a:spcBef>
                  <a:buFont typeface="+mj-lt"/>
                  <a:buAutoNum type="arabicPeriod"/>
                </a:pPr>
                <a:r>
                  <a:rPr lang="en-US" sz="1800" b="1" dirty="0">
                    <a:latin typeface="Arial" panose="020B0604020202020204" pitchFamily="34" charset="0"/>
                    <a:cs typeface="Arial" panose="020B0604020202020204" pitchFamily="34" charset="0"/>
                  </a:rPr>
                  <a:t>Institutional Share to Be Returned to the Institution</a:t>
                </a:r>
                <a:r>
                  <a:rPr lang="en-US" sz="1800" dirty="0">
                    <a:latin typeface="Arial" panose="020B0604020202020204" pitchFamily="34" charset="0"/>
                    <a:cs typeface="Arial" panose="020B0604020202020204" pitchFamily="34" charset="0"/>
                  </a:rPr>
                  <a:t> is the total Cash on Hand multiplied by the Institutional Share Percentage </a:t>
                </a:r>
              </a:p>
              <a:p>
                <a:pPr marL="0" indent="0">
                  <a:spcBef>
                    <a:spcPts val="1200"/>
                  </a:spcBef>
                  <a:buNone/>
                </a:pPr>
                <a:endParaRPr lang="en-US" sz="1400" b="1" dirty="0">
                  <a:latin typeface="Arial" panose="020B0604020202020204" pitchFamily="34" charset="0"/>
                  <a:cs typeface="Arial" panose="020B060402020202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990600"/>
                <a:ext cx="8077200" cy="4968278"/>
              </a:xfrm>
              <a:blipFill rotWithShape="1">
                <a:blip r:embed="rId3"/>
                <a:stretch>
                  <a:fillRect l="-528" t="-613" b="-3190"/>
                </a:stretch>
              </a:blipFill>
            </p:spPr>
            <p:txBody>
              <a:bodyPr/>
              <a:lstStyle/>
              <a:p>
                <a:r>
                  <a:rPr lang="en-US">
                    <a:noFill/>
                  </a:rPr>
                  <a:t> </a:t>
                </a:r>
              </a:p>
            </p:txBody>
          </p:sp>
        </mc:Fallback>
      </mc:AlternateContent>
      <p:sp>
        <p:nvSpPr>
          <p:cNvPr id="6" name="Title 1"/>
          <p:cNvSpPr txBox="1">
            <a:spLocks/>
          </p:cNvSpPr>
          <p:nvPr/>
        </p:nvSpPr>
        <p:spPr>
          <a:xfrm>
            <a:off x="457200" y="0"/>
            <a:ext cx="7162800" cy="97532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a:solidFill>
                  <a:srgbClr val="4C0000"/>
                </a:solidFill>
                <a:latin typeface="Times New Roman" panose="02020603050405020304" pitchFamily="18" charset="0"/>
                <a:ea typeface="+mj-ea"/>
                <a:cs typeface="Times New Roman" panose="02020603050405020304" pitchFamily="18" charset="0"/>
              </a:defRPr>
            </a:lvl1pPr>
          </a:lstStyle>
          <a:p>
            <a:pPr algn="ctr"/>
            <a:r>
              <a:rPr lang="en-US" sz="2800" b="1" dirty="0">
                <a:latin typeface="Arial" panose="020B0604020202020204" pitchFamily="34" charset="0"/>
                <a:cs typeface="Arial" panose="020B0604020202020204" pitchFamily="34" charset="0"/>
              </a:rPr>
              <a:t>Distribution of Assets Proportional Share Calculation</a:t>
            </a:r>
          </a:p>
        </p:txBody>
      </p:sp>
      <p:sp>
        <p:nvSpPr>
          <p:cNvPr id="8" name="Slide Number Placeholder 4"/>
          <p:cNvSpPr>
            <a:spLocks noGrp="1"/>
          </p:cNvSpPr>
          <p:nvPr>
            <p:ph type="sldNum" sz="quarter" idx="12"/>
          </p:nvPr>
        </p:nvSpPr>
        <p:spPr>
          <a:xfrm>
            <a:off x="6553200" y="6356364"/>
            <a:ext cx="2133600" cy="365125"/>
          </a:xfrm>
        </p:spPr>
        <p:txBody>
          <a:bodyPr/>
          <a:lstStyle/>
          <a:p>
            <a:fld id="{5C99F7B6-B6AC-4726-9291-5960819B7215}" type="slidenum">
              <a:rPr lang="en-US" smtClean="0">
                <a:solidFill>
                  <a:prstClr val="white"/>
                </a:solidFill>
              </a:rPr>
              <a:pPr/>
              <a:t>27</a:t>
            </a:fld>
            <a:endParaRPr lang="en-US" dirty="0">
              <a:solidFill>
                <a:prstClr val="white"/>
              </a:solidFill>
            </a:endParaRPr>
          </a:p>
        </p:txBody>
      </p:sp>
      <p:cxnSp>
        <p:nvCxnSpPr>
          <p:cNvPr id="5" name="Straight Connector 4"/>
          <p:cNvCxnSpPr/>
          <p:nvPr/>
        </p:nvCxnSpPr>
        <p:spPr>
          <a:xfrm>
            <a:off x="6172200" y="3505200"/>
            <a:ext cx="1546698" cy="350196"/>
          </a:xfrm>
          <a:prstGeom prst="line">
            <a:avLst/>
          </a:prstGeom>
          <a:ln w="31750">
            <a:solidFill>
              <a:srgbClr val="3F0000"/>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6687766" y="3855396"/>
            <a:ext cx="1031132" cy="505838"/>
          </a:xfrm>
          <a:prstGeom prst="line">
            <a:avLst/>
          </a:prstGeom>
          <a:ln w="31750">
            <a:solidFill>
              <a:srgbClr val="3F0000"/>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7802978" y="3650796"/>
            <a:ext cx="1051885" cy="400110"/>
          </a:xfrm>
          <a:prstGeom prst="rect">
            <a:avLst/>
          </a:prstGeom>
          <a:solidFill>
            <a:srgbClr val="4C0000"/>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000" b="1" dirty="0"/>
              <a:t>= 100%</a:t>
            </a:r>
          </a:p>
        </p:txBody>
      </p:sp>
    </p:spTree>
    <p:extLst>
      <p:ext uri="{BB962C8B-B14F-4D97-AF65-F5344CB8AC3E}">
        <p14:creationId xmlns:p14="http://schemas.microsoft.com/office/powerpoint/2010/main" val="7683467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7543800" cy="1143000"/>
          </a:xfrm>
        </p:spPr>
        <p:txBody>
          <a:bodyPr>
            <a:normAutofit/>
          </a:bodyPr>
          <a:lstStyle/>
          <a:p>
            <a:pPr algn="ctr"/>
            <a:r>
              <a:rPr lang="en-US" sz="2800" b="1" dirty="0">
                <a:latin typeface="Arial" panose="020B0604020202020204" pitchFamily="34" charset="0"/>
                <a:cs typeface="Arial" panose="020B0604020202020204" pitchFamily="34" charset="0"/>
              </a:rPr>
              <a:t>October 4, 2018: Perkins Administrative Responsibilities &amp; Reporting Requirements</a:t>
            </a:r>
          </a:p>
        </p:txBody>
      </p:sp>
      <p:sp>
        <p:nvSpPr>
          <p:cNvPr id="3" name="Content Placeholder 2"/>
          <p:cNvSpPr>
            <a:spLocks noGrp="1"/>
          </p:cNvSpPr>
          <p:nvPr>
            <p:ph idx="1"/>
          </p:nvPr>
        </p:nvSpPr>
        <p:spPr>
          <a:xfrm>
            <a:off x="381000" y="1143000"/>
            <a:ext cx="8001000" cy="4724400"/>
          </a:xfrm>
        </p:spPr>
        <p:txBody>
          <a:bodyPr>
            <a:noAutofit/>
          </a:bodyPr>
          <a:lstStyle/>
          <a:p>
            <a:pPr>
              <a:buFont typeface="Wingdings" panose="05000000000000000000" pitchFamily="2" charset="2"/>
              <a:buChar char="§"/>
            </a:pPr>
            <a:r>
              <a:rPr lang="en-US" sz="2400" dirty="0">
                <a:latin typeface="Arial" panose="020B0604020202020204" pitchFamily="34" charset="0"/>
                <a:cs typeface="Arial" panose="020B0604020202020204" pitchFamily="34" charset="0"/>
              </a:rPr>
              <a:t>Schools who service their Perkins portfolio </a:t>
            </a:r>
            <a:r>
              <a:rPr lang="en-US" sz="2400" b="1" i="1" dirty="0">
                <a:latin typeface="Arial" panose="020B0604020202020204" pitchFamily="34" charset="0"/>
                <a:cs typeface="Arial" panose="020B0604020202020204" pitchFamily="34" charset="0"/>
              </a:rPr>
              <a:t>must</a:t>
            </a:r>
            <a:r>
              <a:rPr lang="en-US" sz="2400" dirty="0">
                <a:latin typeface="Arial" panose="020B0604020202020204" pitchFamily="34" charset="0"/>
                <a:cs typeface="Arial" panose="020B0604020202020204" pitchFamily="34" charset="0"/>
              </a:rPr>
              <a:t> service the loans according to the program rules:</a:t>
            </a:r>
          </a:p>
          <a:p>
            <a:pPr marL="1005840" lvl="2" indent="-365760">
              <a:spcBef>
                <a:spcPts val="600"/>
              </a:spcBef>
              <a:buFont typeface="Book Antiqua" panose="02040602050305030304" pitchFamily="18" charset="0"/>
              <a:buChar char="–"/>
            </a:pPr>
            <a:r>
              <a:rPr lang="it-IT" sz="2000" dirty="0">
                <a:latin typeface="Arial" panose="020B0604020202020204" pitchFamily="34" charset="0"/>
                <a:cs typeface="Arial" panose="020B0604020202020204" pitchFamily="34" charset="0"/>
              </a:rPr>
              <a:t>Due Diligence (34 CFR 674.41(b))</a:t>
            </a:r>
          </a:p>
          <a:p>
            <a:pPr marL="1005840" lvl="2" indent="-365760">
              <a:spcBef>
                <a:spcPts val="600"/>
              </a:spcBef>
              <a:buFont typeface="Book Antiqua" panose="02040602050305030304" pitchFamily="18" charset="0"/>
              <a:buChar char="–"/>
            </a:pPr>
            <a:r>
              <a:rPr lang="en-US" sz="2000" dirty="0">
                <a:latin typeface="Arial" panose="020B0604020202020204" pitchFamily="34" charset="0"/>
                <a:cs typeface="Arial" panose="020B0604020202020204" pitchFamily="34" charset="0"/>
              </a:rPr>
              <a:t>Use of contractors for billing and collection (34 CFR 674.48)</a:t>
            </a:r>
          </a:p>
          <a:p>
            <a:pPr marL="1005840" lvl="2" indent="-365760">
              <a:spcBef>
                <a:spcPts val="600"/>
              </a:spcBef>
              <a:buFont typeface="Book Antiqua" panose="02040602050305030304" pitchFamily="18" charset="0"/>
              <a:buChar char="–"/>
            </a:pPr>
            <a:r>
              <a:rPr lang="en-US" sz="2000" dirty="0">
                <a:latin typeface="Arial" panose="020B0604020202020204" pitchFamily="34" charset="0"/>
                <a:cs typeface="Arial" panose="020B0604020202020204" pitchFamily="34" charset="0"/>
              </a:rPr>
              <a:t>Collection procedures (34 CFR 674.45)</a:t>
            </a:r>
          </a:p>
          <a:p>
            <a:pPr marL="1005840" lvl="2" indent="-365760">
              <a:spcBef>
                <a:spcPts val="600"/>
              </a:spcBef>
              <a:buFont typeface="Book Antiqua" panose="02040602050305030304" pitchFamily="18" charset="0"/>
              <a:buChar char="–"/>
            </a:pPr>
            <a:r>
              <a:rPr lang="en-US" sz="2000" dirty="0">
                <a:latin typeface="Arial" panose="020B0604020202020204" pitchFamily="34" charset="0"/>
                <a:cs typeface="Arial" panose="020B0604020202020204" pitchFamily="34" charset="0"/>
              </a:rPr>
              <a:t>Ceasing Collections (34 CFR 674.47)</a:t>
            </a:r>
          </a:p>
          <a:p>
            <a:pPr marL="1005840" lvl="2" indent="-365760">
              <a:spcBef>
                <a:spcPts val="600"/>
              </a:spcBef>
              <a:buFont typeface="Book Antiqua" panose="02040602050305030304" pitchFamily="18" charset="0"/>
              <a:buChar char="–"/>
            </a:pPr>
            <a:r>
              <a:rPr lang="en-US" sz="2000" dirty="0">
                <a:latin typeface="Arial" panose="020B0604020202020204" pitchFamily="34" charset="0"/>
                <a:cs typeface="Arial" panose="020B0604020202020204" pitchFamily="34" charset="0"/>
              </a:rPr>
              <a:t>NSLDS (34 CFR 674.16(j))</a:t>
            </a:r>
          </a:p>
          <a:p>
            <a:pPr marL="1371600" lvl="3" indent="-274320">
              <a:buFont typeface="Arial" panose="020B0604020202020204" pitchFamily="34" charset="0"/>
              <a:buChar char="•"/>
            </a:pPr>
            <a:r>
              <a:rPr lang="en-US" dirty="0">
                <a:latin typeface="Arial" panose="020B0604020202020204" pitchFamily="34" charset="0"/>
                <a:cs typeface="Arial" panose="020B0604020202020204" pitchFamily="34" charset="0"/>
              </a:rPr>
              <a:t>Report timely and accurately</a:t>
            </a:r>
          </a:p>
          <a:p>
            <a:pPr marL="1371600" lvl="3" indent="-274320">
              <a:buFont typeface="Arial" panose="020B0604020202020204" pitchFamily="34" charset="0"/>
              <a:buChar char="•"/>
            </a:pPr>
            <a:r>
              <a:rPr lang="en-US" dirty="0">
                <a:latin typeface="Arial" panose="020B0604020202020204" pitchFamily="34" charset="0"/>
                <a:cs typeface="Arial" panose="020B0604020202020204" pitchFamily="34" charset="0"/>
              </a:rPr>
              <a:t>Include enrollment data for each loan</a:t>
            </a:r>
          </a:p>
          <a:p>
            <a:pPr marL="1371600" lvl="3" indent="-274320">
              <a:buFont typeface="Arial" panose="020B0604020202020204" pitchFamily="34" charset="0"/>
              <a:buChar char="•"/>
            </a:pPr>
            <a:r>
              <a:rPr lang="en-US" dirty="0">
                <a:latin typeface="Arial" panose="020B0604020202020204" pitchFamily="34" charset="0"/>
                <a:cs typeface="Arial" panose="020B0604020202020204" pitchFamily="34" charset="0"/>
              </a:rPr>
              <a:t>Ensure borrower loan information is accurate and current; especially for Perkins assignment purposes</a:t>
            </a:r>
          </a:p>
          <a:p>
            <a:pPr marL="1371600" lvl="3" indent="-274320">
              <a:buFont typeface="Arial" panose="020B0604020202020204" pitchFamily="34" charset="0"/>
              <a:buChar char="•"/>
            </a:pPr>
            <a:r>
              <a:rPr lang="en-US" dirty="0">
                <a:latin typeface="Arial" panose="020B0604020202020204" pitchFamily="34" charset="0"/>
                <a:cs typeface="Arial" panose="020B0604020202020204" pitchFamily="34" charset="0"/>
              </a:rPr>
              <a:t>Request a reconciliation report from NSLDS - reconcile any discrepancies</a:t>
            </a:r>
          </a:p>
        </p:txBody>
      </p:sp>
      <p:sp>
        <p:nvSpPr>
          <p:cNvPr id="4" name="Slide Number Placeholder 3"/>
          <p:cNvSpPr>
            <a:spLocks noGrp="1"/>
          </p:cNvSpPr>
          <p:nvPr>
            <p:ph type="sldNum" sz="quarter" idx="12"/>
          </p:nvPr>
        </p:nvSpPr>
        <p:spPr/>
        <p:txBody>
          <a:bodyPr/>
          <a:lstStyle/>
          <a:p>
            <a:fld id="{5C99F7B6-B6AC-4726-9291-5960819B7215}" type="slidenum">
              <a:rPr lang="en-US" smtClean="0">
                <a:solidFill>
                  <a:prstClr val="white"/>
                </a:solidFill>
              </a:rPr>
              <a:pPr/>
              <a:t>28</a:t>
            </a:fld>
            <a:endParaRPr lang="en-US" dirty="0">
              <a:solidFill>
                <a:prstClr val="white"/>
              </a:solidFill>
            </a:endParaRPr>
          </a:p>
        </p:txBody>
      </p:sp>
    </p:spTree>
    <p:extLst>
      <p:ext uri="{BB962C8B-B14F-4D97-AF65-F5344CB8AC3E}">
        <p14:creationId xmlns:p14="http://schemas.microsoft.com/office/powerpoint/2010/main" val="12591482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0" y="2395538"/>
            <a:ext cx="9144000" cy="1143000"/>
          </a:xfrm>
        </p:spPr>
        <p:txBody>
          <a:bodyPr>
            <a:normAutofit/>
          </a:bodyPr>
          <a:lstStyle/>
          <a:p>
            <a:pPr algn="ctr"/>
            <a:r>
              <a:rPr lang="en-US" altLang="en-US" sz="4400" b="1" dirty="0">
                <a:latin typeface="Arial" charset="0"/>
              </a:rPr>
              <a:t>Administrative Cost Allowance</a:t>
            </a:r>
            <a:endParaRPr lang="en-US" altLang="en-US" b="1" dirty="0">
              <a:latin typeface="Arial" charset="0"/>
            </a:endParaRPr>
          </a:p>
        </p:txBody>
      </p:sp>
    </p:spTree>
    <p:extLst>
      <p:ext uri="{BB962C8B-B14F-4D97-AF65-F5344CB8AC3E}">
        <p14:creationId xmlns:p14="http://schemas.microsoft.com/office/powerpoint/2010/main" val="3248850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3"/>
          <p:cNvSpPr>
            <a:spLocks noGrp="1"/>
          </p:cNvSpPr>
          <p:nvPr>
            <p:ph type="title"/>
          </p:nvPr>
        </p:nvSpPr>
        <p:spPr>
          <a:xfrm>
            <a:off x="457200" y="274638"/>
            <a:ext cx="8153400" cy="1143000"/>
          </a:xfrm>
        </p:spPr>
        <p:txBody>
          <a:bodyPr>
            <a:normAutofit/>
          </a:bodyPr>
          <a:lstStyle/>
          <a:p>
            <a:r>
              <a:rPr lang="en-US" altLang="en-US" sz="4400" b="1" dirty="0">
                <a:latin typeface="Arial" charset="0"/>
              </a:rPr>
              <a:t>Agenda</a:t>
            </a:r>
          </a:p>
        </p:txBody>
      </p:sp>
      <p:sp>
        <p:nvSpPr>
          <p:cNvPr id="28675" name="Content Placeholder 4"/>
          <p:cNvSpPr>
            <a:spLocks noGrp="1"/>
          </p:cNvSpPr>
          <p:nvPr>
            <p:ph idx="1"/>
          </p:nvPr>
        </p:nvSpPr>
        <p:spPr>
          <a:xfrm>
            <a:off x="609600" y="1371600"/>
            <a:ext cx="7391400" cy="4572000"/>
          </a:xfrm>
        </p:spPr>
        <p:txBody>
          <a:bodyPr>
            <a:normAutofit lnSpcReduction="10000"/>
          </a:bodyPr>
          <a:lstStyle/>
          <a:p>
            <a:pPr>
              <a:buFont typeface="Wingdings" panose="05000000000000000000" pitchFamily="2" charset="2"/>
              <a:buChar char="§"/>
            </a:pPr>
            <a:r>
              <a:rPr lang="en-US" altLang="en-US" sz="2800" dirty="0">
                <a:latin typeface="Arial" charset="0"/>
              </a:rPr>
              <a:t>Perkins Wind-Down Guidance</a:t>
            </a:r>
          </a:p>
          <a:p>
            <a:pPr>
              <a:buFont typeface="Wingdings" panose="05000000000000000000" pitchFamily="2" charset="2"/>
              <a:buChar char="§"/>
            </a:pPr>
            <a:r>
              <a:rPr lang="en-US" altLang="en-US" sz="2800" dirty="0">
                <a:latin typeface="Arial" charset="0"/>
              </a:rPr>
              <a:t>Administrative Cost Allowance</a:t>
            </a:r>
          </a:p>
          <a:p>
            <a:pPr>
              <a:buFont typeface="Wingdings" panose="05000000000000000000" pitchFamily="2" charset="2"/>
              <a:buChar char="§"/>
            </a:pPr>
            <a:r>
              <a:rPr lang="en-US" altLang="en-US" sz="2800" dirty="0">
                <a:latin typeface="Arial" charset="0"/>
              </a:rPr>
              <a:t>Perkins Cohort Default Rate</a:t>
            </a:r>
          </a:p>
          <a:p>
            <a:pPr>
              <a:buFont typeface="Wingdings" panose="05000000000000000000" pitchFamily="2" charset="2"/>
              <a:buChar char="§"/>
            </a:pPr>
            <a:r>
              <a:rPr lang="en-US" altLang="en-US" sz="2800" dirty="0">
                <a:latin typeface="Arial" charset="0"/>
              </a:rPr>
              <a:t>Key Factors to Assessing your Portfolio</a:t>
            </a:r>
          </a:p>
          <a:p>
            <a:pPr>
              <a:buFont typeface="Wingdings" panose="05000000000000000000" pitchFamily="2" charset="2"/>
              <a:buChar char="§"/>
            </a:pPr>
            <a:r>
              <a:rPr lang="en-US" altLang="en-US" sz="2800" dirty="0">
                <a:latin typeface="Arial" charset="0"/>
              </a:rPr>
              <a:t>Perkins Assignment &amp; Liquidation Process</a:t>
            </a:r>
          </a:p>
          <a:p>
            <a:pPr>
              <a:buFont typeface="Wingdings" panose="05000000000000000000" pitchFamily="2" charset="2"/>
              <a:buChar char="§"/>
            </a:pPr>
            <a:r>
              <a:rPr lang="en-US" altLang="en-US" sz="2800" dirty="0">
                <a:latin typeface="Arial" charset="0"/>
              </a:rPr>
              <a:t>Short-term Loan to the Fund</a:t>
            </a:r>
          </a:p>
          <a:p>
            <a:pPr>
              <a:buFont typeface="Wingdings" panose="05000000000000000000" pitchFamily="2" charset="2"/>
              <a:buChar char="§"/>
            </a:pPr>
            <a:r>
              <a:rPr lang="en-US" altLang="en-US" sz="2800" dirty="0">
                <a:latin typeface="Arial" charset="0"/>
              </a:rPr>
              <a:t>Summary and Recap</a:t>
            </a:r>
          </a:p>
          <a:p>
            <a:pPr>
              <a:buFont typeface="Wingdings" panose="05000000000000000000" pitchFamily="2" charset="2"/>
              <a:buChar char="§"/>
            </a:pPr>
            <a:r>
              <a:rPr lang="en-US" altLang="en-US" sz="2800" dirty="0">
                <a:latin typeface="Arial" charset="0"/>
              </a:rPr>
              <a:t>Resources </a:t>
            </a:r>
          </a:p>
          <a:p>
            <a:pPr>
              <a:buFont typeface="Wingdings" panose="05000000000000000000" pitchFamily="2" charset="2"/>
              <a:buChar char="§"/>
            </a:pPr>
            <a:r>
              <a:rPr lang="en-US" altLang="en-US" sz="2800" dirty="0">
                <a:latin typeface="Arial" charset="0"/>
              </a:rPr>
              <a:t>Questions</a:t>
            </a:r>
          </a:p>
          <a:p>
            <a:endParaRPr lang="en-US" altLang="en-US" dirty="0">
              <a:latin typeface="Arial" charset="0"/>
            </a:endParaRPr>
          </a:p>
          <a:p>
            <a:pPr lvl="1"/>
            <a:endParaRPr lang="en-US" altLang="en-US" dirty="0">
              <a:latin typeface="Arial" charset="0"/>
            </a:endParaRPr>
          </a:p>
        </p:txBody>
      </p:sp>
      <p:sp>
        <p:nvSpPr>
          <p:cNvPr id="3" name="Slide Number Placeholder 2"/>
          <p:cNvSpPr>
            <a:spLocks noGrp="1"/>
          </p:cNvSpPr>
          <p:nvPr>
            <p:ph type="sldNum" sz="quarter" idx="12"/>
          </p:nvPr>
        </p:nvSpPr>
        <p:spPr/>
        <p:txBody>
          <a:bodyPr/>
          <a:lstStyle/>
          <a:p>
            <a:fld id="{5C99F7B6-B6AC-4726-9291-5960819B7215}" type="slidenum">
              <a:rPr lang="en-US" smtClean="0">
                <a:solidFill>
                  <a:prstClr val="white"/>
                </a:solidFill>
              </a:rPr>
              <a:pPr/>
              <a:t>3</a:t>
            </a:fld>
            <a:endParaRPr lang="en-US" dirty="0">
              <a:solidFill>
                <a:prstClr val="white"/>
              </a:solidFill>
            </a:endParaRPr>
          </a:p>
        </p:txBody>
      </p:sp>
    </p:spTree>
    <p:extLst>
      <p:ext uri="{BB962C8B-B14F-4D97-AF65-F5344CB8AC3E}">
        <p14:creationId xmlns:p14="http://schemas.microsoft.com/office/powerpoint/2010/main" val="26759968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228608" y="76200"/>
            <a:ext cx="8153399" cy="1143000"/>
          </a:xfrm>
        </p:spPr>
        <p:txBody>
          <a:bodyPr>
            <a:normAutofit/>
          </a:bodyPr>
          <a:lstStyle/>
          <a:p>
            <a:r>
              <a:rPr lang="en-US" altLang="en-US" sz="3800" b="1" dirty="0">
                <a:latin typeface="Arial" charset="0"/>
              </a:rPr>
              <a:t>Administrative Cost Allowance </a:t>
            </a:r>
          </a:p>
        </p:txBody>
      </p:sp>
      <p:sp>
        <p:nvSpPr>
          <p:cNvPr id="34819" name="Content Placeholder 2"/>
          <p:cNvSpPr>
            <a:spLocks noGrp="1"/>
          </p:cNvSpPr>
          <p:nvPr>
            <p:ph idx="1"/>
          </p:nvPr>
        </p:nvSpPr>
        <p:spPr>
          <a:xfrm>
            <a:off x="390089" y="990602"/>
            <a:ext cx="8220513" cy="4970827"/>
          </a:xfrm>
        </p:spPr>
        <p:txBody>
          <a:bodyPr>
            <a:noAutofit/>
          </a:bodyPr>
          <a:lstStyle/>
          <a:p>
            <a:pPr>
              <a:buFont typeface="Wingdings" panose="05000000000000000000" pitchFamily="2" charset="2"/>
              <a:buChar char="§"/>
            </a:pPr>
            <a:r>
              <a:rPr lang="en-US" altLang="en-US" sz="2400" dirty="0">
                <a:latin typeface="Arial" panose="020B0604020202020204" pitchFamily="34" charset="0"/>
                <a:cs typeface="Arial" panose="020B0604020202020204" pitchFamily="34" charset="0"/>
              </a:rPr>
              <a:t>June 30, 2018 is last date for charging ACA to the Perkins fund</a:t>
            </a:r>
          </a:p>
          <a:p>
            <a:pPr>
              <a:buFont typeface="Wingdings" panose="05000000000000000000" pitchFamily="2" charset="2"/>
              <a:buChar char="§"/>
            </a:pPr>
            <a:r>
              <a:rPr lang="en-US" altLang="en-US" sz="2400" dirty="0">
                <a:latin typeface="Arial" panose="020B0604020202020204" pitchFamily="34" charset="0"/>
                <a:cs typeface="Arial" panose="020B0604020202020204" pitchFamily="34" charset="0"/>
              </a:rPr>
              <a:t>ACA is the key to sustaining quality campus-based servicing and institutions should be compensated. </a:t>
            </a:r>
          </a:p>
          <a:p>
            <a:pPr>
              <a:buFont typeface="Wingdings" panose="05000000000000000000" pitchFamily="2" charset="2"/>
              <a:buChar char="§"/>
            </a:pPr>
            <a:r>
              <a:rPr lang="en-US" altLang="en-US" sz="2400" dirty="0">
                <a:latin typeface="Arial" panose="020B0604020202020204" pitchFamily="34" charset="0"/>
                <a:cs typeface="Arial" panose="020B0604020202020204" pitchFamily="34" charset="0"/>
              </a:rPr>
              <a:t>The institution:</a:t>
            </a:r>
          </a:p>
          <a:p>
            <a:pPr marL="822960" lvl="1">
              <a:spcBef>
                <a:spcPts val="600"/>
              </a:spcBef>
            </a:pPr>
            <a:r>
              <a:rPr lang="en-US" altLang="en-US" sz="2400" dirty="0">
                <a:latin typeface="Arial" charset="0"/>
              </a:rPr>
              <a:t>has the incentive and ability to collect more </a:t>
            </a:r>
          </a:p>
          <a:p>
            <a:pPr marL="822960" lvl="1">
              <a:spcBef>
                <a:spcPts val="600"/>
              </a:spcBef>
            </a:pPr>
            <a:r>
              <a:rPr lang="en-US" altLang="en-US" sz="2400" dirty="0">
                <a:latin typeface="Arial" charset="0"/>
              </a:rPr>
              <a:t>has a vested interest in how the loans are serviced</a:t>
            </a:r>
          </a:p>
          <a:p>
            <a:pPr marL="822960" lvl="1"/>
            <a:r>
              <a:rPr lang="en-US" altLang="en-US" sz="2400" dirty="0">
                <a:latin typeface="Arial" charset="0"/>
              </a:rPr>
              <a:t>won’t be forced to liquidate due to administrative costs</a:t>
            </a:r>
          </a:p>
          <a:p>
            <a:pPr marL="822960" lvl="1"/>
            <a:r>
              <a:rPr lang="en-US" altLang="en-US" sz="2400" dirty="0">
                <a:latin typeface="Arial" charset="0"/>
              </a:rPr>
              <a:t>can maximize the recovery of its ICC investment</a:t>
            </a:r>
          </a:p>
          <a:p>
            <a:pPr marL="422910" lvl="1" indent="-342900">
              <a:buFont typeface="Wingdings" panose="05000000000000000000" pitchFamily="2" charset="2"/>
              <a:buChar char="§"/>
            </a:pPr>
            <a:r>
              <a:rPr lang="en-US" altLang="en-US" sz="2400" dirty="0">
                <a:latin typeface="Arial" charset="0"/>
              </a:rPr>
              <a:t>Mass assignments may result in delays, errors and harm to borrowers. Having schools service is a win-win!</a:t>
            </a:r>
            <a:endParaRPr lang="en-US" altLang="en-US" dirty="0">
              <a:latin typeface="Arial" charset="0"/>
            </a:endParaRPr>
          </a:p>
        </p:txBody>
      </p:sp>
      <p:sp>
        <p:nvSpPr>
          <p:cNvPr id="5" name="Slide Number Placeholder 4"/>
          <p:cNvSpPr>
            <a:spLocks noGrp="1"/>
          </p:cNvSpPr>
          <p:nvPr>
            <p:ph type="sldNum" sz="quarter" idx="12"/>
          </p:nvPr>
        </p:nvSpPr>
        <p:spPr>
          <a:xfrm>
            <a:off x="6553200" y="6356364"/>
            <a:ext cx="2133600" cy="365125"/>
          </a:xfrm>
        </p:spPr>
        <p:txBody>
          <a:bodyPr/>
          <a:lstStyle/>
          <a:p>
            <a:fld id="{5C99F7B6-B6AC-4726-9291-5960819B7215}" type="slidenum">
              <a:rPr lang="en-US" smtClean="0">
                <a:solidFill>
                  <a:prstClr val="white"/>
                </a:solidFill>
              </a:rPr>
              <a:pPr/>
              <a:t>30</a:t>
            </a:fld>
            <a:endParaRPr lang="en-US" dirty="0">
              <a:solidFill>
                <a:prstClr val="white"/>
              </a:solidFill>
            </a:endParaRPr>
          </a:p>
        </p:txBody>
      </p:sp>
    </p:spTree>
    <p:extLst>
      <p:ext uri="{BB962C8B-B14F-4D97-AF65-F5344CB8AC3E}">
        <p14:creationId xmlns:p14="http://schemas.microsoft.com/office/powerpoint/2010/main" val="8513250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4294967295"/>
          </p:nvPr>
        </p:nvSpPr>
        <p:spPr>
          <a:xfrm>
            <a:off x="8389873" y="6434337"/>
            <a:ext cx="231140" cy="205184"/>
          </a:xfrm>
          <a:prstGeom prst="rect">
            <a:avLst/>
          </a:prstGeom>
        </p:spPr>
        <p:txBody>
          <a:bodyPr vert="horz" wrap="square" lIns="0" tIns="0" rIns="0" bIns="0" rtlCol="0">
            <a:spAutoFit/>
          </a:bodyPr>
          <a:lstStyle/>
          <a:p>
            <a:pPr marL="25400">
              <a:lnSpc>
                <a:spcPts val="1630"/>
              </a:lnSpc>
            </a:pPr>
            <a:fld id="{81D60167-4931-47E6-BA6A-407CBD079E47}" type="slidenum">
              <a:rPr b="1">
                <a:solidFill>
                  <a:prstClr val="black">
                    <a:tint val="75000"/>
                  </a:prstClr>
                </a:solidFill>
              </a:rPr>
              <a:pPr marL="25400">
                <a:lnSpc>
                  <a:spcPts val="1630"/>
                </a:lnSpc>
              </a:pPr>
              <a:t>31</a:t>
            </a:fld>
            <a:endParaRPr b="1">
              <a:solidFill>
                <a:prstClr val="black">
                  <a:tint val="75000"/>
                </a:prstClr>
              </a:solidFill>
            </a:endParaRPr>
          </a:p>
        </p:txBody>
      </p:sp>
      <p:sp>
        <p:nvSpPr>
          <p:cNvPr id="4" name="object 4"/>
          <p:cNvSpPr txBox="1"/>
          <p:nvPr/>
        </p:nvSpPr>
        <p:spPr>
          <a:xfrm>
            <a:off x="304800" y="1066800"/>
            <a:ext cx="7315200" cy="4876800"/>
          </a:xfrm>
          <a:prstGeom prst="rect">
            <a:avLst/>
          </a:prstGeom>
        </p:spPr>
        <p:txBody>
          <a:bodyPr vert="horz" wrap="square" lIns="0" tIns="13335" rIns="0" bIns="0" rtlCol="0">
            <a:noAutofit/>
          </a:bodyPr>
          <a:lstStyle/>
          <a:p>
            <a:pPr marL="365760" marR="5080" indent="-365760">
              <a:spcBef>
                <a:spcPts val="105"/>
              </a:spcBef>
              <a:buClr>
                <a:schemeClr val="tx1"/>
              </a:buClr>
              <a:buFont typeface="Wingdings" panose="05000000000000000000" pitchFamily="2" charset="2"/>
              <a:buChar char="§"/>
              <a:tabLst>
                <a:tab pos="354965" algn="l"/>
                <a:tab pos="355600" algn="l"/>
              </a:tabLst>
            </a:pPr>
            <a:r>
              <a:rPr lang="en-US" sz="2500" spc="-5" dirty="0">
                <a:solidFill>
                  <a:prstClr val="black"/>
                </a:solidFill>
                <a:latin typeface="Arial" panose="020B0604020202020204" pitchFamily="34" charset="0"/>
              </a:rPr>
              <a:t>COHEAO advocated for a change in the law and   Congress recently passed a spending bill that provides ED with the authority to pay schools that service their Perkins loans:</a:t>
            </a:r>
          </a:p>
          <a:p>
            <a:pPr marR="5080" lvl="1">
              <a:spcBef>
                <a:spcPts val="1800"/>
              </a:spcBef>
              <a:buClr>
                <a:schemeClr val="tx1"/>
              </a:buClr>
              <a:tabLst>
                <a:tab pos="354965" algn="l"/>
                <a:tab pos="355600" algn="l"/>
              </a:tabLst>
            </a:pPr>
            <a:r>
              <a:rPr lang="en-US" sz="2500" i="1" spc="-5" dirty="0">
                <a:solidFill>
                  <a:prstClr val="black"/>
                </a:solidFill>
                <a:latin typeface="Arial" panose="020B0604020202020204" pitchFamily="34" charset="0"/>
              </a:rPr>
              <a:t>“…funds appropriated under this heading </a:t>
            </a:r>
            <a:r>
              <a:rPr lang="en-US" sz="2500" b="1" i="1" spc="-5" dirty="0">
                <a:solidFill>
                  <a:prstClr val="black"/>
                </a:solidFill>
                <a:latin typeface="Arial" panose="020B0604020202020204" pitchFamily="34" charset="0"/>
              </a:rPr>
              <a:t>may be available </a:t>
            </a:r>
            <a:r>
              <a:rPr lang="en-US" sz="2500" i="1" spc="-5" dirty="0">
                <a:solidFill>
                  <a:prstClr val="black"/>
                </a:solidFill>
                <a:latin typeface="Arial" panose="020B0604020202020204" pitchFamily="34" charset="0"/>
              </a:rPr>
              <a:t>for payments for student loan servicing to an institution of higher education that services outstanding Federal Perkins Loans under part E of title IV of the Higher Education Act of 1965…”</a:t>
            </a:r>
            <a:endParaRPr lang="en-US" sz="2500" spc="-5" dirty="0">
              <a:solidFill>
                <a:prstClr val="black"/>
              </a:solidFill>
              <a:latin typeface="Arial" panose="020B0604020202020204" pitchFamily="34" charset="0"/>
            </a:endParaRPr>
          </a:p>
        </p:txBody>
      </p:sp>
      <p:sp>
        <p:nvSpPr>
          <p:cNvPr id="7" name="object 2"/>
          <p:cNvSpPr txBox="1"/>
          <p:nvPr/>
        </p:nvSpPr>
        <p:spPr>
          <a:xfrm>
            <a:off x="304800" y="381014"/>
            <a:ext cx="7467600" cy="505267"/>
          </a:xfrm>
          <a:prstGeom prst="rect">
            <a:avLst/>
          </a:prstGeom>
        </p:spPr>
        <p:txBody>
          <a:bodyPr vert="horz" wrap="square" lIns="0" tIns="12700" rIns="0" bIns="0" rtlCol="0">
            <a:spAutoFit/>
          </a:bodyPr>
          <a:lstStyle/>
          <a:p>
            <a:pPr marL="12700" algn="ctr">
              <a:spcBef>
                <a:spcPts val="100"/>
              </a:spcBef>
              <a:spcAft>
                <a:spcPct val="0"/>
              </a:spcAft>
              <a:tabLst>
                <a:tab pos="6031865" algn="l"/>
              </a:tabLst>
              <a:defRPr/>
            </a:pPr>
            <a:r>
              <a:rPr lang="en-US" sz="3200" b="1" kern="0" spc="-15" dirty="0">
                <a:solidFill>
                  <a:srgbClr val="4B0000"/>
                </a:solidFill>
                <a:uFill>
                  <a:solidFill>
                    <a:srgbClr val="420000"/>
                  </a:solidFill>
                </a:uFill>
                <a:latin typeface="Arial" panose="020B0604020202020204" pitchFamily="34" charset="0"/>
                <a:ea typeface="+mj-ea"/>
              </a:rPr>
              <a:t>Replacement for ACA</a:t>
            </a:r>
            <a:endParaRPr lang="en-US" sz="3200" b="1" kern="0" dirty="0">
              <a:solidFill>
                <a:srgbClr val="4B0000"/>
              </a:solidFill>
              <a:latin typeface="Arial" panose="020B0604020202020204" pitchFamily="34" charset="0"/>
              <a:ea typeface="+mj-ea"/>
            </a:endParaRPr>
          </a:p>
        </p:txBody>
      </p:sp>
    </p:spTree>
    <p:extLst>
      <p:ext uri="{BB962C8B-B14F-4D97-AF65-F5344CB8AC3E}">
        <p14:creationId xmlns:p14="http://schemas.microsoft.com/office/powerpoint/2010/main" val="24795631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4294967295"/>
          </p:nvPr>
        </p:nvSpPr>
        <p:spPr>
          <a:xfrm>
            <a:off x="8389873" y="6434337"/>
            <a:ext cx="231140" cy="205184"/>
          </a:xfrm>
          <a:prstGeom prst="rect">
            <a:avLst/>
          </a:prstGeom>
        </p:spPr>
        <p:txBody>
          <a:bodyPr vert="horz" wrap="square" lIns="0" tIns="0" rIns="0" bIns="0" rtlCol="0">
            <a:spAutoFit/>
          </a:bodyPr>
          <a:lstStyle/>
          <a:p>
            <a:pPr marL="25400">
              <a:lnSpc>
                <a:spcPts val="1630"/>
              </a:lnSpc>
            </a:pPr>
            <a:fld id="{81D60167-4931-47E6-BA6A-407CBD079E47}" type="slidenum">
              <a:rPr b="1">
                <a:solidFill>
                  <a:prstClr val="black">
                    <a:tint val="75000"/>
                  </a:prstClr>
                </a:solidFill>
              </a:rPr>
              <a:pPr marL="25400">
                <a:lnSpc>
                  <a:spcPts val="1630"/>
                </a:lnSpc>
              </a:pPr>
              <a:t>32</a:t>
            </a:fld>
            <a:endParaRPr b="1">
              <a:solidFill>
                <a:prstClr val="black">
                  <a:tint val="75000"/>
                </a:prstClr>
              </a:solidFill>
            </a:endParaRPr>
          </a:p>
        </p:txBody>
      </p:sp>
      <p:sp>
        <p:nvSpPr>
          <p:cNvPr id="4" name="object 4"/>
          <p:cNvSpPr txBox="1"/>
          <p:nvPr/>
        </p:nvSpPr>
        <p:spPr>
          <a:xfrm>
            <a:off x="304800" y="990601"/>
            <a:ext cx="7848600" cy="4953001"/>
          </a:xfrm>
          <a:prstGeom prst="rect">
            <a:avLst/>
          </a:prstGeom>
        </p:spPr>
        <p:txBody>
          <a:bodyPr vert="horz" wrap="square" lIns="0" tIns="13335" rIns="0" bIns="0" rtlCol="0">
            <a:noAutofit/>
          </a:bodyPr>
          <a:lstStyle/>
          <a:p>
            <a:pPr marL="342900" marR="5080" indent="-342900">
              <a:buClr>
                <a:schemeClr val="tx1"/>
              </a:buClr>
              <a:buFont typeface="Wingdings" panose="05000000000000000000" pitchFamily="2" charset="2"/>
              <a:buChar char="§"/>
              <a:tabLst>
                <a:tab pos="354965" algn="l"/>
                <a:tab pos="355600" algn="l"/>
              </a:tabLst>
            </a:pPr>
            <a:r>
              <a:rPr lang="en-US" sz="2100" spc="-5" dirty="0">
                <a:solidFill>
                  <a:prstClr val="black"/>
                </a:solidFill>
                <a:latin typeface="Arial" panose="020B0604020202020204" pitchFamily="34" charset="0"/>
                <a:cs typeface="Arial" panose="020B0604020202020204" pitchFamily="34" charset="0"/>
              </a:rPr>
              <a:t>COHEAO, NASFAA, &amp; ACE are advocating on behalf of schools for ED to repay the institutional share of unreimbursed cancellations – as required by Higher Education Act.</a:t>
            </a:r>
          </a:p>
          <a:p>
            <a:pPr marL="342900" marR="5080" lvl="1" indent="-342900">
              <a:buClr>
                <a:schemeClr val="tx1"/>
              </a:buClr>
              <a:buFont typeface="Wingdings" panose="05000000000000000000" pitchFamily="2" charset="2"/>
              <a:buChar char="§"/>
              <a:tabLst>
                <a:tab pos="354965" algn="l"/>
                <a:tab pos="355600" algn="l"/>
              </a:tabLst>
            </a:pPr>
            <a:r>
              <a:rPr lang="en-US" sz="2100" spc="-5" dirty="0">
                <a:solidFill>
                  <a:prstClr val="black"/>
                </a:solidFill>
                <a:latin typeface="Arial" panose="020B0604020202020204" pitchFamily="34" charset="0"/>
                <a:cs typeface="Arial" panose="020B0604020202020204" pitchFamily="34" charset="0"/>
              </a:rPr>
              <a:t>ED has acknowledged its obligation to reimburse schools – but claims they have been unable to do so because of the lack of Congressional appropriations. </a:t>
            </a:r>
          </a:p>
          <a:p>
            <a:pPr marL="800100" marR="5080" lvl="2" indent="-342900">
              <a:buClr>
                <a:schemeClr val="tx1"/>
              </a:buClr>
              <a:buFont typeface="Wingdings" panose="05000000000000000000" pitchFamily="2" charset="2"/>
              <a:buChar char="§"/>
              <a:tabLst>
                <a:tab pos="354965" algn="l"/>
                <a:tab pos="355600" algn="l"/>
              </a:tabLst>
            </a:pPr>
            <a:r>
              <a:rPr lang="en-US" sz="2100" spc="-5" dirty="0">
                <a:solidFill>
                  <a:prstClr val="black"/>
                </a:solidFill>
                <a:latin typeface="Arial" panose="020B0604020202020204" pitchFamily="34" charset="0"/>
                <a:cs typeface="Arial" panose="020B0604020202020204" pitchFamily="34" charset="0"/>
              </a:rPr>
              <a:t>Congress Agrees – schools are owed cancellation share</a:t>
            </a:r>
          </a:p>
          <a:p>
            <a:pPr marL="342900" marR="5080" indent="-342900">
              <a:buClr>
                <a:schemeClr val="tx1"/>
              </a:buClr>
              <a:buFont typeface="Wingdings" panose="05000000000000000000" pitchFamily="2" charset="2"/>
              <a:buChar char="§"/>
              <a:tabLst>
                <a:tab pos="354965" algn="l"/>
                <a:tab pos="355600" algn="l"/>
              </a:tabLst>
            </a:pPr>
            <a:r>
              <a:rPr lang="en-US" sz="2100" dirty="0">
                <a:solidFill>
                  <a:prstClr val="black"/>
                </a:solidFill>
                <a:latin typeface="Arial" panose="020B0604020202020204" pitchFamily="34" charset="0"/>
                <a:cs typeface="Arial" panose="020B0604020202020204" pitchFamily="34" charset="0"/>
              </a:rPr>
              <a:t>NASFAA &amp; ACE wrote to ED urging them to reimburse institutions for cancelled Perkins Loans </a:t>
            </a:r>
          </a:p>
          <a:p>
            <a:pPr marL="800100" marR="5080" lvl="1" indent="-342900">
              <a:buClr>
                <a:schemeClr val="tx1"/>
              </a:buClr>
              <a:buFont typeface="Book Antiqua" panose="02040602050305030304" pitchFamily="18" charset="0"/>
              <a:buChar char="–"/>
              <a:tabLst>
                <a:tab pos="354965" algn="l"/>
                <a:tab pos="355600" algn="l"/>
              </a:tabLst>
            </a:pPr>
            <a:r>
              <a:rPr lang="en-US" sz="2100" dirty="0">
                <a:solidFill>
                  <a:prstClr val="black"/>
                </a:solidFill>
                <a:latin typeface="Arial" panose="020B0604020202020204" pitchFamily="34" charset="0"/>
                <a:cs typeface="Arial" panose="020B0604020202020204" pitchFamily="34" charset="0"/>
              </a:rPr>
              <a:t>Stated the failure of Congress to appropriate funds does not absolve ED from meeting its statutory obligation under the law. </a:t>
            </a:r>
          </a:p>
          <a:p>
            <a:pPr marL="800100" marR="5080" lvl="1" indent="-342900">
              <a:buClr>
                <a:schemeClr val="tx1"/>
              </a:buClr>
              <a:buFont typeface="Book Antiqua" panose="02040602050305030304" pitchFamily="18" charset="0"/>
              <a:buChar char="–"/>
              <a:tabLst>
                <a:tab pos="354965" algn="l"/>
                <a:tab pos="355600" algn="l"/>
              </a:tabLst>
            </a:pPr>
            <a:r>
              <a:rPr lang="en-US" sz="2100" dirty="0">
                <a:latin typeface="Arial" panose="020B0604020202020204" pitchFamily="34" charset="0"/>
                <a:cs typeface="Arial" panose="020B0604020202020204" pitchFamily="34" charset="0"/>
              </a:rPr>
              <a:t>Suggested that ED delay upcoming notification to schools regarding the return of FCC until they resolve this issue.  </a:t>
            </a:r>
            <a:endParaRPr lang="en-US" sz="2100" dirty="0">
              <a:solidFill>
                <a:prstClr val="black"/>
              </a:solidFill>
              <a:latin typeface="Arial" panose="020B0604020202020204" pitchFamily="34" charset="0"/>
              <a:cs typeface="Arial" panose="020B0604020202020204" pitchFamily="34" charset="0"/>
            </a:endParaRPr>
          </a:p>
          <a:p>
            <a:pPr marL="342900" marR="5080" indent="-342900">
              <a:buClr>
                <a:schemeClr val="tx1"/>
              </a:buClr>
              <a:buFont typeface="Wingdings" panose="05000000000000000000" pitchFamily="2" charset="2"/>
              <a:buChar char="§"/>
              <a:tabLst>
                <a:tab pos="354965" algn="l"/>
                <a:tab pos="355600" algn="l"/>
              </a:tabLst>
            </a:pPr>
            <a:endParaRPr sz="2100" dirty="0">
              <a:solidFill>
                <a:prstClr val="black"/>
              </a:solidFill>
              <a:latin typeface="Arial" panose="020B0604020202020204" pitchFamily="34" charset="0"/>
              <a:cs typeface="Arial" panose="020B0604020202020204" pitchFamily="34" charset="0"/>
            </a:endParaRPr>
          </a:p>
        </p:txBody>
      </p:sp>
      <p:sp>
        <p:nvSpPr>
          <p:cNvPr id="7" name="object 2"/>
          <p:cNvSpPr txBox="1"/>
          <p:nvPr/>
        </p:nvSpPr>
        <p:spPr>
          <a:xfrm>
            <a:off x="609600" y="304814"/>
            <a:ext cx="7467600" cy="474489"/>
          </a:xfrm>
          <a:prstGeom prst="rect">
            <a:avLst/>
          </a:prstGeom>
        </p:spPr>
        <p:txBody>
          <a:bodyPr vert="horz" wrap="square" lIns="0" tIns="12700" rIns="0" bIns="0" rtlCol="0">
            <a:spAutoFit/>
          </a:bodyPr>
          <a:lstStyle/>
          <a:p>
            <a:pPr marL="12700">
              <a:spcBef>
                <a:spcPts val="100"/>
              </a:spcBef>
              <a:spcAft>
                <a:spcPct val="0"/>
              </a:spcAft>
              <a:tabLst>
                <a:tab pos="6031865" algn="l"/>
              </a:tabLst>
              <a:defRPr/>
            </a:pPr>
            <a:r>
              <a:rPr lang="en-US" sz="3000" b="1" kern="0" spc="-15" dirty="0">
                <a:solidFill>
                  <a:srgbClr val="4B0000"/>
                </a:solidFill>
                <a:uFill>
                  <a:solidFill>
                    <a:srgbClr val="420000"/>
                  </a:solidFill>
                </a:uFill>
                <a:latin typeface="Arial" panose="020B0604020202020204" pitchFamily="34" charset="0"/>
                <a:ea typeface="+mj-ea"/>
              </a:rPr>
              <a:t>Cancellation Reimbursement Efforts</a:t>
            </a:r>
            <a:endParaRPr lang="en-US" sz="3000" b="1" kern="0" dirty="0">
              <a:solidFill>
                <a:srgbClr val="4B0000"/>
              </a:solidFill>
              <a:latin typeface="Arial" panose="020B0604020202020204" pitchFamily="34" charset="0"/>
              <a:ea typeface="+mj-ea"/>
            </a:endParaRPr>
          </a:p>
        </p:txBody>
      </p:sp>
    </p:spTree>
    <p:extLst>
      <p:ext uri="{BB962C8B-B14F-4D97-AF65-F5344CB8AC3E}">
        <p14:creationId xmlns:p14="http://schemas.microsoft.com/office/powerpoint/2010/main" val="2735227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772400" cy="1143000"/>
          </a:xfrm>
        </p:spPr>
        <p:txBody>
          <a:bodyPr>
            <a:normAutofit fontScale="90000"/>
          </a:bodyPr>
          <a:lstStyle/>
          <a:p>
            <a:r>
              <a:rPr lang="en-US" b="1" dirty="0"/>
              <a:t>Senate Appropriations Committee:</a:t>
            </a:r>
          </a:p>
        </p:txBody>
      </p:sp>
      <p:sp>
        <p:nvSpPr>
          <p:cNvPr id="3" name="Content Placeholder 2"/>
          <p:cNvSpPr>
            <a:spLocks noGrp="1"/>
          </p:cNvSpPr>
          <p:nvPr>
            <p:ph idx="1"/>
          </p:nvPr>
        </p:nvSpPr>
        <p:spPr>
          <a:xfrm>
            <a:off x="381000" y="1066812"/>
            <a:ext cx="8229600" cy="4525963"/>
          </a:xfrm>
        </p:spPr>
        <p:txBody>
          <a:bodyPr>
            <a:noAutofit/>
          </a:bodyPr>
          <a:lstStyle/>
          <a:p>
            <a:pPr marL="0" indent="0">
              <a:buNone/>
            </a:pPr>
            <a:r>
              <a:rPr lang="en-US" sz="2000" dirty="0">
                <a:solidFill>
                  <a:schemeClr val="tx1"/>
                </a:solidFill>
              </a:rPr>
              <a:t>	“Colleges and universities participating in the Perkins Loan Program have provided loan cancellation to eligible borrowers under 20 U.S.C. 1087ee(a).  Given the wind-down of the program, the Secretary is set to outline the process for distributing assets from institutions’ student loan funds established under 20 U.S.C. 1087ff later this year.  The Committee encourages the Secretary to use any authority granted for reimbursing colleges and universities for cancelled loans for which no reimbursement has been provided and directs notification of the Committees on Appropriations of the House of Representatives and the Senate and Committee on Education and the Workforce of the House of Representatives and Senate Health, Education, Labor and Pensions Committee not late than 10 days prior to any such reimbursement.  </a:t>
            </a:r>
          </a:p>
          <a:p>
            <a:pPr marL="0" indent="0">
              <a:buNone/>
            </a:pPr>
            <a:r>
              <a:rPr lang="en-US" sz="2000" dirty="0"/>
              <a:t>	</a:t>
            </a:r>
            <a:r>
              <a:rPr lang="en-US" sz="2000" dirty="0">
                <a:solidFill>
                  <a:schemeClr val="tx1"/>
                </a:solidFill>
              </a:rPr>
              <a:t>The Committee recommendation also includes new bill language allowing funds appropriated under the Student Aid Administration account to be used for making payments to institutions of higher education for servicing Federal Perkins Loans.” </a:t>
            </a:r>
          </a:p>
        </p:txBody>
      </p:sp>
      <p:sp>
        <p:nvSpPr>
          <p:cNvPr id="4" name="Slide Number Placeholder 3"/>
          <p:cNvSpPr>
            <a:spLocks noGrp="1"/>
          </p:cNvSpPr>
          <p:nvPr>
            <p:ph type="sldNum" sz="quarter" idx="12"/>
          </p:nvPr>
        </p:nvSpPr>
        <p:spPr/>
        <p:txBody>
          <a:bodyPr/>
          <a:lstStyle/>
          <a:p>
            <a:fld id="{5B2B136B-C6C2-A846-B003-F2F7131A9CB3}" type="slidenum">
              <a:rPr lang="en-US" smtClean="0"/>
              <a:t>33</a:t>
            </a:fld>
            <a:endParaRPr lang="en-US"/>
          </a:p>
        </p:txBody>
      </p:sp>
    </p:spTree>
    <p:extLst>
      <p:ext uri="{BB962C8B-B14F-4D97-AF65-F5344CB8AC3E}">
        <p14:creationId xmlns:p14="http://schemas.microsoft.com/office/powerpoint/2010/main" val="2484826232"/>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Content Placeholder 2"/>
          <p:cNvSpPr>
            <a:spLocks noGrp="1"/>
          </p:cNvSpPr>
          <p:nvPr>
            <p:ph idx="1"/>
          </p:nvPr>
        </p:nvSpPr>
        <p:spPr>
          <a:xfrm>
            <a:off x="381001" y="1217802"/>
            <a:ext cx="7881458" cy="4878198"/>
          </a:xfrm>
        </p:spPr>
        <p:txBody>
          <a:bodyPr>
            <a:normAutofit/>
          </a:bodyPr>
          <a:lstStyle/>
          <a:p>
            <a:pPr>
              <a:buFont typeface="Wingdings" panose="05000000000000000000" pitchFamily="2" charset="2"/>
              <a:buChar char="§"/>
            </a:pPr>
            <a:r>
              <a:rPr lang="en-US" altLang="en-US" sz="2400" dirty="0">
                <a:latin typeface="Arial" charset="0"/>
              </a:rPr>
              <a:t>What you can do to help advocate for the ACA and cancellation reimbursement actions:</a:t>
            </a:r>
          </a:p>
          <a:p>
            <a:pPr marL="914400" lvl="1">
              <a:spcBef>
                <a:spcPts val="1200"/>
              </a:spcBef>
            </a:pPr>
            <a:r>
              <a:rPr lang="en-US" altLang="en-US" sz="2200" dirty="0">
                <a:latin typeface="Arial" charset="0"/>
              </a:rPr>
              <a:t>Calculate what is owed to your school using the </a:t>
            </a:r>
            <a:r>
              <a:rPr lang="en-US" altLang="en-US" sz="2200" dirty="0" err="1">
                <a:latin typeface="Arial" charset="0"/>
              </a:rPr>
              <a:t>FISAP</a:t>
            </a:r>
            <a:endParaRPr lang="en-US" altLang="en-US" sz="2200" dirty="0">
              <a:latin typeface="Arial" charset="0"/>
            </a:endParaRPr>
          </a:p>
          <a:p>
            <a:pPr marL="1314450" lvl="2">
              <a:spcBef>
                <a:spcPts val="1200"/>
              </a:spcBef>
            </a:pPr>
            <a:r>
              <a:rPr lang="en-US" altLang="en-US" sz="1800" dirty="0">
                <a:latin typeface="Arial" charset="0"/>
              </a:rPr>
              <a:t>If you have a plan for using ICC for student aid, write that up</a:t>
            </a:r>
          </a:p>
          <a:p>
            <a:pPr marL="914400" lvl="1"/>
            <a:r>
              <a:rPr lang="en-US" altLang="en-US" sz="2200" dirty="0">
                <a:latin typeface="Arial" charset="0"/>
              </a:rPr>
              <a:t>Educate your government relations and upper administration personnel about how much money is at stake.</a:t>
            </a:r>
          </a:p>
          <a:p>
            <a:pPr marL="914400" lvl="1"/>
            <a:r>
              <a:rPr lang="en-US" altLang="en-US" sz="2200" dirty="0">
                <a:latin typeface="Arial" charset="0"/>
              </a:rPr>
              <a:t>Reach out to Members of Congress</a:t>
            </a:r>
          </a:p>
          <a:p>
            <a:pPr marL="1314450" lvl="2"/>
            <a:r>
              <a:rPr lang="en-US" altLang="en-US" sz="1800" dirty="0">
                <a:latin typeface="Arial" charset="0"/>
              </a:rPr>
              <a:t>Let them know the plan for the money, if possible</a:t>
            </a:r>
          </a:p>
          <a:p>
            <a:pPr marL="914400" lvl="1"/>
            <a:r>
              <a:rPr lang="en-US" altLang="en-US" sz="2200" dirty="0">
                <a:latin typeface="Arial" charset="0"/>
              </a:rPr>
              <a:t>Share this information with colleagues! </a:t>
            </a:r>
          </a:p>
          <a:p>
            <a:endParaRPr lang="en-US" altLang="en-US" sz="3200" dirty="0">
              <a:latin typeface="Arial" charset="0"/>
            </a:endParaRPr>
          </a:p>
        </p:txBody>
      </p:sp>
      <p:sp>
        <p:nvSpPr>
          <p:cNvPr id="8" name="Slide Number Placeholder 4"/>
          <p:cNvSpPr txBox="1">
            <a:spLocks/>
          </p:cNvSpPr>
          <p:nvPr/>
        </p:nvSpPr>
        <p:spPr>
          <a:xfrm>
            <a:off x="6553200" y="635636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bg1"/>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C99F7B6-B6AC-4726-9291-5960819B7215}" type="slidenum">
              <a:rPr lang="en-US" smtClean="0">
                <a:solidFill>
                  <a:prstClr val="white"/>
                </a:solidFill>
              </a:rPr>
              <a:pPr/>
              <a:t>34</a:t>
            </a:fld>
            <a:endParaRPr lang="en-US" dirty="0">
              <a:solidFill>
                <a:prstClr val="white"/>
              </a:solidFill>
            </a:endParaRPr>
          </a:p>
        </p:txBody>
      </p:sp>
      <p:sp>
        <p:nvSpPr>
          <p:cNvPr id="5" name="object 2"/>
          <p:cNvSpPr txBox="1"/>
          <p:nvPr/>
        </p:nvSpPr>
        <p:spPr>
          <a:xfrm>
            <a:off x="228600" y="347592"/>
            <a:ext cx="7391400" cy="474489"/>
          </a:xfrm>
          <a:prstGeom prst="rect">
            <a:avLst/>
          </a:prstGeom>
        </p:spPr>
        <p:txBody>
          <a:bodyPr vert="horz" wrap="square" lIns="0" tIns="12700" rIns="0" bIns="0" rtlCol="0">
            <a:spAutoFit/>
          </a:bodyPr>
          <a:lstStyle/>
          <a:p>
            <a:pPr marL="12700">
              <a:spcBef>
                <a:spcPts val="100"/>
              </a:spcBef>
              <a:spcAft>
                <a:spcPct val="0"/>
              </a:spcAft>
              <a:tabLst>
                <a:tab pos="6031865" algn="l"/>
              </a:tabLst>
              <a:defRPr/>
            </a:pPr>
            <a:r>
              <a:rPr lang="en-US" sz="3000" b="1" kern="0" spc="-370" dirty="0">
                <a:solidFill>
                  <a:srgbClr val="4B0000"/>
                </a:solidFill>
                <a:uFill>
                  <a:solidFill>
                    <a:srgbClr val="420000"/>
                  </a:solidFill>
                </a:uFill>
                <a:latin typeface="Arial" panose="020B0604020202020204" pitchFamily="34" charset="0"/>
                <a:ea typeface="+mj-ea"/>
              </a:rPr>
              <a:t> </a:t>
            </a:r>
            <a:r>
              <a:rPr lang="en-US" sz="3000" b="1" kern="0" spc="-15" dirty="0">
                <a:solidFill>
                  <a:srgbClr val="4B0000"/>
                </a:solidFill>
                <a:uFill>
                  <a:solidFill>
                    <a:srgbClr val="420000"/>
                  </a:solidFill>
                </a:uFill>
                <a:latin typeface="Arial" panose="020B0604020202020204" pitchFamily="34" charset="0"/>
                <a:ea typeface="+mj-ea"/>
              </a:rPr>
              <a:t>ACA and Cancellation Reimbursement</a:t>
            </a:r>
            <a:r>
              <a:rPr lang="en-US" sz="3000" b="1" kern="0" spc="-20" dirty="0">
                <a:solidFill>
                  <a:srgbClr val="4B0000"/>
                </a:solidFill>
                <a:uFill>
                  <a:solidFill>
                    <a:srgbClr val="420000"/>
                  </a:solidFill>
                </a:uFill>
                <a:latin typeface="Arial" panose="020B0604020202020204" pitchFamily="34" charset="0"/>
                <a:ea typeface="+mj-ea"/>
              </a:rPr>
              <a:t>	</a:t>
            </a:r>
            <a:endParaRPr lang="en-US" sz="3000" b="1" kern="0" dirty="0">
              <a:solidFill>
                <a:srgbClr val="4B0000"/>
              </a:solidFill>
              <a:latin typeface="Arial" panose="020B0604020202020204" pitchFamily="34" charset="0"/>
              <a:ea typeface="+mj-ea"/>
            </a:endParaRPr>
          </a:p>
        </p:txBody>
      </p:sp>
    </p:spTree>
    <p:extLst>
      <p:ext uri="{BB962C8B-B14F-4D97-AF65-F5344CB8AC3E}">
        <p14:creationId xmlns:p14="http://schemas.microsoft.com/office/powerpoint/2010/main" val="26407400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1"/>
            <a:ext cx="8229600" cy="1143000"/>
          </a:xfrm>
        </p:spPr>
        <p:txBody>
          <a:bodyPr>
            <a:normAutofit/>
          </a:bodyPr>
          <a:lstStyle/>
          <a:p>
            <a:r>
              <a:rPr lang="en-US" sz="3800" b="1" dirty="0">
                <a:latin typeface="Arial" panose="020B0604020202020204" pitchFamily="34" charset="0"/>
                <a:cs typeface="Arial" panose="020B0604020202020204" pitchFamily="34" charset="0"/>
              </a:rPr>
              <a:t>Deciding What To Do Now</a:t>
            </a:r>
          </a:p>
        </p:txBody>
      </p:sp>
      <p:sp>
        <p:nvSpPr>
          <p:cNvPr id="3" name="Content Placeholder 2"/>
          <p:cNvSpPr>
            <a:spLocks noGrp="1"/>
          </p:cNvSpPr>
          <p:nvPr>
            <p:ph idx="1"/>
          </p:nvPr>
        </p:nvSpPr>
        <p:spPr>
          <a:xfrm>
            <a:off x="457200" y="1477967"/>
            <a:ext cx="8001000" cy="4008437"/>
          </a:xfrm>
        </p:spPr>
        <p:txBody>
          <a:bodyPr>
            <a:normAutofit/>
          </a:bodyPr>
          <a:lstStyle/>
          <a:p>
            <a:pPr marL="514350" indent="-514350">
              <a:buFont typeface="+mj-lt"/>
              <a:buAutoNum type="arabicPeriod"/>
            </a:pPr>
            <a:r>
              <a:rPr lang="en-US" sz="2800" dirty="0">
                <a:latin typeface="Arial" panose="020B0604020202020204" pitchFamily="34" charset="0"/>
                <a:cs typeface="Arial" panose="020B0604020202020204" pitchFamily="34" charset="0"/>
              </a:rPr>
              <a:t>What is the value of your Institution’s Investment in Perkins</a:t>
            </a:r>
          </a:p>
          <a:p>
            <a:pPr marL="514350" indent="-514350">
              <a:buFont typeface="+mj-lt"/>
              <a:buAutoNum type="arabicPeriod"/>
            </a:pPr>
            <a:r>
              <a:rPr lang="en-US" sz="2800" dirty="0">
                <a:latin typeface="Arial" panose="020B0604020202020204" pitchFamily="34" charset="0"/>
                <a:cs typeface="Arial" panose="020B0604020202020204" pitchFamily="34" charset="0"/>
              </a:rPr>
              <a:t>What are the benefits of servicing</a:t>
            </a:r>
          </a:p>
          <a:p>
            <a:pPr marL="514350" indent="-514350">
              <a:buFont typeface="+mj-lt"/>
              <a:buAutoNum type="arabicPeriod"/>
            </a:pPr>
            <a:r>
              <a:rPr lang="en-US" sz="2800" dirty="0">
                <a:latin typeface="Arial" panose="020B0604020202020204" pitchFamily="34" charset="0"/>
                <a:cs typeface="Arial" panose="020B0604020202020204" pitchFamily="34" charset="0"/>
              </a:rPr>
              <a:t>How to project future revenue</a:t>
            </a:r>
          </a:p>
          <a:p>
            <a:pPr marL="514350" indent="-514350">
              <a:buFont typeface="+mj-lt"/>
              <a:buAutoNum type="arabicPeriod"/>
            </a:pPr>
            <a:r>
              <a:rPr lang="en-US" sz="2800" dirty="0">
                <a:latin typeface="Arial" panose="020B0604020202020204" pitchFamily="34" charset="0"/>
                <a:cs typeface="Arial" panose="020B0604020202020204" pitchFamily="34" charset="0"/>
              </a:rPr>
              <a:t>Maximizing your recoveries</a:t>
            </a:r>
          </a:p>
          <a:p>
            <a:pPr marL="514350" indent="-514350">
              <a:buFont typeface="+mj-lt"/>
              <a:buAutoNum type="arabicPeriod"/>
            </a:pPr>
            <a:r>
              <a:rPr lang="en-US" sz="2800" dirty="0">
                <a:latin typeface="Arial" panose="020B0604020202020204" pitchFamily="34" charset="0"/>
                <a:cs typeface="Arial" panose="020B0604020202020204" pitchFamily="34" charset="0"/>
              </a:rPr>
              <a:t>Identifying the cost of servicing</a:t>
            </a:r>
          </a:p>
          <a:p>
            <a:pPr marL="514350" indent="-514350">
              <a:buFont typeface="+mj-lt"/>
              <a:buAutoNum type="arabicPeriod"/>
            </a:pPr>
            <a:r>
              <a:rPr lang="en-US" sz="2800" dirty="0">
                <a:latin typeface="Arial" panose="020B0604020202020204" pitchFamily="34" charset="0"/>
                <a:cs typeface="Arial" panose="020B0604020202020204" pitchFamily="34" charset="0"/>
              </a:rPr>
              <a:t>What are the costs and risks of liquidation</a:t>
            </a:r>
          </a:p>
          <a:p>
            <a:pPr>
              <a:buFont typeface="Wingdings" panose="05000000000000000000" pitchFamily="2" charset="2"/>
              <a:buChar char="§"/>
            </a:pPr>
            <a:endParaRPr lang="en-US" sz="2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5C99F7B6-B6AC-4726-9291-5960819B7215}" type="slidenum">
              <a:rPr lang="en-US" smtClean="0">
                <a:solidFill>
                  <a:prstClr val="white"/>
                </a:solidFill>
              </a:rPr>
              <a:pPr/>
              <a:t>35</a:t>
            </a:fld>
            <a:endParaRPr lang="en-US" dirty="0">
              <a:solidFill>
                <a:prstClr val="white"/>
              </a:solidFill>
            </a:endParaRPr>
          </a:p>
        </p:txBody>
      </p:sp>
    </p:spTree>
    <p:extLst>
      <p:ext uri="{BB962C8B-B14F-4D97-AF65-F5344CB8AC3E}">
        <p14:creationId xmlns:p14="http://schemas.microsoft.com/office/powerpoint/2010/main" val="38802015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152400"/>
            <a:ext cx="8229600" cy="1143000"/>
          </a:xfrm>
        </p:spPr>
        <p:txBody>
          <a:bodyPr/>
          <a:lstStyle/>
          <a:p>
            <a:r>
              <a:rPr lang="en-US" altLang="en-US" b="1" dirty="0">
                <a:latin typeface="Arial" charset="0"/>
              </a:rPr>
              <a:t>1. Calculate Your Investment	</a:t>
            </a:r>
          </a:p>
        </p:txBody>
      </p:sp>
      <mc:AlternateContent xmlns:mc="http://schemas.openxmlformats.org/markup-compatibility/2006" xmlns:a14="http://schemas.microsoft.com/office/drawing/2010/main">
        <mc:Choice Requires="a14">
          <p:sp>
            <p:nvSpPr>
              <p:cNvPr id="35843" name="Content Placeholder 2"/>
              <p:cNvSpPr>
                <a:spLocks noGrp="1"/>
              </p:cNvSpPr>
              <p:nvPr>
                <p:ph idx="1"/>
              </p:nvPr>
            </p:nvSpPr>
            <p:spPr>
              <a:xfrm>
                <a:off x="457200" y="1143000"/>
                <a:ext cx="7772400" cy="4823770"/>
              </a:xfrm>
            </p:spPr>
            <p:txBody>
              <a:bodyPr>
                <a:noAutofit/>
              </a:bodyPr>
              <a:lstStyle/>
              <a:p>
                <a:pPr marL="0" indent="0">
                  <a:buClr>
                    <a:schemeClr val="tx1"/>
                  </a:buClr>
                  <a:buNone/>
                </a:pPr>
                <a:r>
                  <a:rPr lang="en-US" altLang="en-US" sz="2400" dirty="0">
                    <a:latin typeface="Arial" panose="020B0604020202020204" pitchFamily="34" charset="0"/>
                    <a:cs typeface="Arial" panose="020B0604020202020204" pitchFamily="34" charset="0"/>
                  </a:rPr>
                  <a:t>Calculate your institution’s share of the Perkins  Fund</a:t>
                </a:r>
                <a:r>
                  <a:rPr lang="en-US" sz="2400" dirty="0">
                    <a:latin typeface="Arial" panose="020B0604020202020204" pitchFamily="34" charset="0"/>
                    <a:cs typeface="Arial" panose="020B0604020202020204" pitchFamily="34" charset="0"/>
                  </a:rPr>
                  <a:t> using the following 2017 FISAP data:</a:t>
                </a:r>
              </a:p>
              <a:p>
                <a:pPr marL="914400" lvl="1" indent="-342900">
                  <a:spcBef>
                    <a:spcPts val="1200"/>
                  </a:spcBef>
                  <a:buFont typeface="Book Antiqua" panose="02040602050305030304" pitchFamily="18" charset="0"/>
                  <a:buChar char="–"/>
                </a:pPr>
                <a:r>
                  <a:rPr lang="en-US" sz="2000" b="1" dirty="0">
                    <a:solidFill>
                      <a:schemeClr val="tx1">
                        <a:lumMod val="85000"/>
                        <a:lumOff val="15000"/>
                      </a:schemeClr>
                    </a:solidFill>
                    <a:latin typeface="Arial" panose="020B0604020202020204" pitchFamily="34" charset="0"/>
                    <a:cs typeface="Arial" panose="020B0604020202020204" pitchFamily="34" charset="0"/>
                  </a:rPr>
                  <a:t>Total Net FCC (Federal Capital Contribution) </a:t>
                </a:r>
              </a:p>
              <a:p>
                <a:pPr marL="914400" lvl="2" indent="0">
                  <a:spcBef>
                    <a:spcPts val="0"/>
                  </a:spcBef>
                  <a:buNone/>
                </a:pPr>
                <a:r>
                  <a:rPr lang="en-US" sz="2000" dirty="0">
                    <a:solidFill>
                      <a:schemeClr val="tx1">
                        <a:lumMod val="85000"/>
                        <a:lumOff val="15000"/>
                      </a:schemeClr>
                    </a:solidFill>
                    <a:latin typeface="Arial" panose="020B0604020202020204" pitchFamily="34" charset="0"/>
                    <a:cs typeface="Arial" panose="020B0604020202020204" pitchFamily="34" charset="0"/>
                  </a:rPr>
                  <a:t>Total FCC minus Repayments of FCC to the Department</a:t>
                </a:r>
              </a:p>
              <a:p>
                <a:pPr marL="914400" lvl="1" indent="-342900">
                  <a:spcBef>
                    <a:spcPts val="1200"/>
                  </a:spcBef>
                  <a:buFont typeface="Book Antiqua" panose="02040602050305030304" pitchFamily="18" charset="0"/>
                  <a:buChar char="–"/>
                </a:pPr>
                <a:r>
                  <a:rPr lang="en-US" sz="2000" b="1" dirty="0">
                    <a:solidFill>
                      <a:schemeClr val="tx1">
                        <a:lumMod val="85000"/>
                        <a:lumOff val="15000"/>
                      </a:schemeClr>
                    </a:solidFill>
                    <a:latin typeface="Arial" panose="020B0604020202020204" pitchFamily="34" charset="0"/>
                    <a:cs typeface="Arial" panose="020B0604020202020204" pitchFamily="34" charset="0"/>
                  </a:rPr>
                  <a:t>Total Net ICC (Institutional Capital Contribution) </a:t>
                </a:r>
              </a:p>
              <a:p>
                <a:pPr marL="914400" lvl="2" indent="0">
                  <a:spcBef>
                    <a:spcPts val="0"/>
                  </a:spcBef>
                  <a:buNone/>
                </a:pPr>
                <a:r>
                  <a:rPr lang="en-US" sz="2000" dirty="0">
                    <a:solidFill>
                      <a:schemeClr val="tx1">
                        <a:lumMod val="85000"/>
                        <a:lumOff val="15000"/>
                      </a:schemeClr>
                    </a:solidFill>
                    <a:latin typeface="Arial" panose="020B0604020202020204" pitchFamily="34" charset="0"/>
                    <a:cs typeface="Arial" panose="020B0604020202020204" pitchFamily="34" charset="0"/>
                  </a:rPr>
                  <a:t>Total ICC minus Repayments of ICC to the institution</a:t>
                </a:r>
              </a:p>
              <a:p>
                <a:pPr marL="914400" lvl="1" indent="-342900">
                  <a:spcBef>
                    <a:spcPts val="2400"/>
                  </a:spcBef>
                  <a:buFont typeface="Book Antiqua" panose="02040602050305030304" pitchFamily="18" charset="0"/>
                  <a:buChar char="–"/>
                </a:pPr>
                <a:r>
                  <a:rPr lang="en-US" sz="2000" b="1" dirty="0">
                    <a:solidFill>
                      <a:schemeClr val="tx1">
                        <a:lumMod val="85000"/>
                        <a:lumOff val="15000"/>
                      </a:schemeClr>
                    </a:solidFill>
                    <a:latin typeface="Arial" panose="020B0604020202020204" pitchFamily="34" charset="0"/>
                    <a:cs typeface="Arial" panose="020B0604020202020204" pitchFamily="34" charset="0"/>
                  </a:rPr>
                  <a:t>Federal Share Percentage</a:t>
                </a:r>
                <a:r>
                  <a:rPr lang="en-US" sz="2000" dirty="0">
                    <a:solidFill>
                      <a:schemeClr val="tx1">
                        <a:lumMod val="85000"/>
                        <a:lumOff val="15000"/>
                      </a:schemeClr>
                    </a:solidFill>
                    <a:latin typeface="Arial" panose="020B0604020202020204" pitchFamily="34" charset="0"/>
                    <a:cs typeface="Arial" panose="020B0604020202020204" pitchFamily="34" charset="0"/>
                  </a:rPr>
                  <a:t> = </a:t>
                </a:r>
                <a14:m>
                  <m:oMath xmlns:m="http://schemas.openxmlformats.org/officeDocument/2006/math">
                    <m:f>
                      <m:fPr>
                        <m:ctrlPr>
                          <a:rPr lang="en-US" sz="2000" b="1" i="1">
                            <a:solidFill>
                              <a:schemeClr val="tx1">
                                <a:lumMod val="85000"/>
                                <a:lumOff val="15000"/>
                              </a:schemeClr>
                            </a:solidFill>
                            <a:latin typeface="Cambria Math" panose="02040503050406030204" pitchFamily="18" charset="0"/>
                          </a:rPr>
                        </m:ctrlPr>
                      </m:fPr>
                      <m:num>
                        <m:r>
                          <a:rPr lang="en-US" sz="2000" b="1">
                            <a:solidFill>
                              <a:schemeClr val="tx1">
                                <a:lumMod val="85000"/>
                                <a:lumOff val="15000"/>
                              </a:schemeClr>
                            </a:solidFill>
                            <a:latin typeface="Cambria Math"/>
                          </a:rPr>
                          <m:t>𝐍𝐞𝐭</m:t>
                        </m:r>
                        <m:r>
                          <a:rPr lang="en-US" sz="2000" b="1">
                            <a:solidFill>
                              <a:schemeClr val="tx1">
                                <a:lumMod val="85000"/>
                                <a:lumOff val="15000"/>
                              </a:schemeClr>
                            </a:solidFill>
                            <a:latin typeface="Cambria Math"/>
                          </a:rPr>
                          <m:t> </m:t>
                        </m:r>
                        <m:r>
                          <a:rPr lang="en-US" sz="2000" b="1" i="0" smtClean="0">
                            <a:solidFill>
                              <a:schemeClr val="tx1">
                                <a:lumMod val="85000"/>
                                <a:lumOff val="15000"/>
                              </a:schemeClr>
                            </a:solidFill>
                            <a:latin typeface="Cambria Math"/>
                          </a:rPr>
                          <m:t>𝐅𝐂𝐂</m:t>
                        </m:r>
                      </m:num>
                      <m:den>
                        <m:r>
                          <a:rPr lang="en-US" sz="2000" b="1">
                            <a:solidFill>
                              <a:schemeClr val="tx1">
                                <a:lumMod val="85000"/>
                                <a:lumOff val="15000"/>
                              </a:schemeClr>
                            </a:solidFill>
                            <a:latin typeface="Cambria Math"/>
                          </a:rPr>
                          <m:t>𝐍𝐞𝐭</m:t>
                        </m:r>
                        <m:r>
                          <a:rPr lang="en-US" sz="2000" b="1">
                            <a:solidFill>
                              <a:schemeClr val="tx1">
                                <a:lumMod val="85000"/>
                                <a:lumOff val="15000"/>
                              </a:schemeClr>
                            </a:solidFill>
                            <a:latin typeface="Cambria Math"/>
                          </a:rPr>
                          <m:t> </m:t>
                        </m:r>
                        <m:r>
                          <a:rPr lang="en-US" sz="2000" b="1">
                            <a:solidFill>
                              <a:schemeClr val="tx1">
                                <a:lumMod val="85000"/>
                                <a:lumOff val="15000"/>
                              </a:schemeClr>
                            </a:solidFill>
                            <a:latin typeface="Cambria Math"/>
                          </a:rPr>
                          <m:t>𝐅𝐂𝐂</m:t>
                        </m:r>
                        <m:r>
                          <a:rPr lang="en-US" sz="2000" b="1">
                            <a:solidFill>
                              <a:schemeClr val="tx1">
                                <a:lumMod val="85000"/>
                                <a:lumOff val="15000"/>
                              </a:schemeClr>
                            </a:solidFill>
                            <a:latin typeface="Cambria Math"/>
                          </a:rPr>
                          <m:t>+</m:t>
                        </m:r>
                        <m:r>
                          <a:rPr lang="en-US" sz="2000" b="1">
                            <a:solidFill>
                              <a:schemeClr val="tx1">
                                <a:lumMod val="85000"/>
                                <a:lumOff val="15000"/>
                              </a:schemeClr>
                            </a:solidFill>
                            <a:latin typeface="Cambria Math"/>
                          </a:rPr>
                          <m:t>𝐍𝐞𝐭</m:t>
                        </m:r>
                        <m:r>
                          <a:rPr lang="en-US" sz="2000" b="1">
                            <a:solidFill>
                              <a:schemeClr val="tx1">
                                <a:lumMod val="85000"/>
                                <a:lumOff val="15000"/>
                              </a:schemeClr>
                            </a:solidFill>
                            <a:latin typeface="Cambria Math"/>
                          </a:rPr>
                          <m:t> </m:t>
                        </m:r>
                        <m:r>
                          <a:rPr lang="en-US" sz="2000" b="1">
                            <a:solidFill>
                              <a:schemeClr val="tx1">
                                <a:lumMod val="85000"/>
                                <a:lumOff val="15000"/>
                              </a:schemeClr>
                            </a:solidFill>
                            <a:latin typeface="Cambria Math"/>
                          </a:rPr>
                          <m:t>𝐈𝐂𝐂</m:t>
                        </m:r>
                      </m:den>
                    </m:f>
                  </m:oMath>
                </a14:m>
                <a:endParaRPr lang="en-US" sz="2000" dirty="0">
                  <a:solidFill>
                    <a:schemeClr val="tx1">
                      <a:lumMod val="85000"/>
                      <a:lumOff val="15000"/>
                    </a:schemeClr>
                  </a:solidFill>
                  <a:latin typeface="Arial" panose="020B0604020202020204" pitchFamily="34" charset="0"/>
                  <a:cs typeface="Arial" panose="020B0604020202020204" pitchFamily="34" charset="0"/>
                </a:endParaRPr>
              </a:p>
              <a:p>
                <a:pPr marL="914400" lvl="1" indent="-342900">
                  <a:spcBef>
                    <a:spcPts val="2400"/>
                  </a:spcBef>
                  <a:buFont typeface="Book Antiqua" panose="02040602050305030304" pitchFamily="18" charset="0"/>
                  <a:buChar char="–"/>
                </a:pPr>
                <a:r>
                  <a:rPr lang="en-US" sz="2000" b="1" dirty="0">
                    <a:solidFill>
                      <a:schemeClr val="tx1">
                        <a:lumMod val="85000"/>
                        <a:lumOff val="15000"/>
                      </a:schemeClr>
                    </a:solidFill>
                    <a:latin typeface="Arial" panose="020B0604020202020204" pitchFamily="34" charset="0"/>
                    <a:cs typeface="Arial" panose="020B0604020202020204" pitchFamily="34" charset="0"/>
                  </a:rPr>
                  <a:t>Institutional Share Percentage </a:t>
                </a:r>
                <a:r>
                  <a:rPr lang="en-US" sz="2000" dirty="0">
                    <a:solidFill>
                      <a:schemeClr val="tx1">
                        <a:lumMod val="85000"/>
                        <a:lumOff val="15000"/>
                      </a:schemeClr>
                    </a:solidFill>
                    <a:latin typeface="Arial" panose="020B0604020202020204" pitchFamily="34" charset="0"/>
                    <a:cs typeface="Arial" panose="020B0604020202020204" pitchFamily="34" charset="0"/>
                  </a:rPr>
                  <a:t>= </a:t>
                </a:r>
                <a14:m>
                  <m:oMath xmlns:m="http://schemas.openxmlformats.org/officeDocument/2006/math">
                    <m:f>
                      <m:fPr>
                        <m:ctrlPr>
                          <a:rPr lang="en-US" sz="2000" b="1" i="1" smtClean="0">
                            <a:solidFill>
                              <a:schemeClr val="tx1">
                                <a:lumMod val="85000"/>
                                <a:lumOff val="15000"/>
                              </a:schemeClr>
                            </a:solidFill>
                            <a:latin typeface="Cambria Math" panose="02040503050406030204" pitchFamily="18" charset="0"/>
                          </a:rPr>
                        </m:ctrlPr>
                      </m:fPr>
                      <m:num>
                        <m:r>
                          <a:rPr lang="en-US" sz="2000" b="1" i="0" smtClean="0">
                            <a:solidFill>
                              <a:schemeClr val="tx1">
                                <a:lumMod val="85000"/>
                                <a:lumOff val="15000"/>
                              </a:schemeClr>
                            </a:solidFill>
                            <a:latin typeface="Cambria Math"/>
                          </a:rPr>
                          <m:t>𝐍𝐞𝐭</m:t>
                        </m:r>
                        <m:r>
                          <a:rPr lang="en-US" sz="2000" b="1" i="0" smtClean="0">
                            <a:solidFill>
                              <a:schemeClr val="tx1">
                                <a:lumMod val="85000"/>
                                <a:lumOff val="15000"/>
                              </a:schemeClr>
                            </a:solidFill>
                            <a:latin typeface="Cambria Math"/>
                          </a:rPr>
                          <m:t> </m:t>
                        </m:r>
                        <m:r>
                          <a:rPr lang="en-US" sz="2000" b="1" i="0" smtClean="0">
                            <a:solidFill>
                              <a:schemeClr val="tx1">
                                <a:lumMod val="85000"/>
                                <a:lumOff val="15000"/>
                              </a:schemeClr>
                            </a:solidFill>
                            <a:latin typeface="Cambria Math"/>
                          </a:rPr>
                          <m:t>𝐈𝐂𝐂</m:t>
                        </m:r>
                      </m:num>
                      <m:den>
                        <m:r>
                          <a:rPr lang="en-US" sz="2000" b="1" i="0" smtClean="0">
                            <a:solidFill>
                              <a:schemeClr val="tx1">
                                <a:lumMod val="85000"/>
                                <a:lumOff val="15000"/>
                              </a:schemeClr>
                            </a:solidFill>
                            <a:latin typeface="Cambria Math"/>
                          </a:rPr>
                          <m:t>𝐍𝐞𝐭</m:t>
                        </m:r>
                        <m:r>
                          <a:rPr lang="en-US" sz="2000" b="1" i="0" smtClean="0">
                            <a:solidFill>
                              <a:schemeClr val="tx1">
                                <a:lumMod val="85000"/>
                                <a:lumOff val="15000"/>
                              </a:schemeClr>
                            </a:solidFill>
                            <a:latin typeface="Cambria Math"/>
                          </a:rPr>
                          <m:t> </m:t>
                        </m:r>
                        <m:r>
                          <a:rPr lang="en-US" sz="2000" b="1" i="0" smtClean="0">
                            <a:solidFill>
                              <a:schemeClr val="tx1">
                                <a:lumMod val="85000"/>
                                <a:lumOff val="15000"/>
                              </a:schemeClr>
                            </a:solidFill>
                            <a:latin typeface="Cambria Math"/>
                          </a:rPr>
                          <m:t>𝐅𝐂𝐂</m:t>
                        </m:r>
                        <m:r>
                          <a:rPr lang="en-US" sz="2000" b="1" i="0" smtClean="0">
                            <a:solidFill>
                              <a:schemeClr val="tx1">
                                <a:lumMod val="85000"/>
                                <a:lumOff val="15000"/>
                              </a:schemeClr>
                            </a:solidFill>
                            <a:latin typeface="Cambria Math"/>
                          </a:rPr>
                          <m:t>+</m:t>
                        </m:r>
                        <m:r>
                          <a:rPr lang="en-US" sz="2000" b="1" i="0" smtClean="0">
                            <a:solidFill>
                              <a:schemeClr val="tx1">
                                <a:lumMod val="85000"/>
                                <a:lumOff val="15000"/>
                              </a:schemeClr>
                            </a:solidFill>
                            <a:latin typeface="Cambria Math"/>
                          </a:rPr>
                          <m:t>𝐍𝐞𝐭</m:t>
                        </m:r>
                        <m:r>
                          <a:rPr lang="en-US" sz="2000" b="1" i="0" smtClean="0">
                            <a:solidFill>
                              <a:schemeClr val="tx1">
                                <a:lumMod val="85000"/>
                                <a:lumOff val="15000"/>
                              </a:schemeClr>
                            </a:solidFill>
                            <a:latin typeface="Cambria Math"/>
                          </a:rPr>
                          <m:t> </m:t>
                        </m:r>
                        <m:r>
                          <a:rPr lang="en-US" sz="2000" b="1" i="0" smtClean="0">
                            <a:solidFill>
                              <a:schemeClr val="tx1">
                                <a:lumMod val="85000"/>
                                <a:lumOff val="15000"/>
                              </a:schemeClr>
                            </a:solidFill>
                            <a:latin typeface="Cambria Math"/>
                          </a:rPr>
                          <m:t>𝐈𝐂𝐂</m:t>
                        </m:r>
                      </m:den>
                    </m:f>
                  </m:oMath>
                </a14:m>
                <a:endParaRPr lang="en-US" sz="2000" b="1" dirty="0">
                  <a:solidFill>
                    <a:schemeClr val="tx1">
                      <a:lumMod val="85000"/>
                      <a:lumOff val="15000"/>
                    </a:schemeClr>
                  </a:solidFill>
                  <a:latin typeface="Arial" panose="020B0604020202020204" pitchFamily="34" charset="0"/>
                  <a:cs typeface="Arial" panose="020B0604020202020204" pitchFamily="34" charset="0"/>
                </a:endParaRPr>
              </a:p>
              <a:p>
                <a:pPr marL="0" indent="0">
                  <a:spcBef>
                    <a:spcPts val="2400"/>
                  </a:spcBef>
                  <a:buNone/>
                </a:pPr>
                <a:r>
                  <a:rPr lang="en-US" sz="2200" dirty="0">
                    <a:solidFill>
                      <a:schemeClr val="tx1">
                        <a:lumMod val="85000"/>
                        <a:lumOff val="15000"/>
                      </a:schemeClr>
                    </a:solidFill>
                    <a:latin typeface="Arial" panose="020B0604020202020204" pitchFamily="34" charset="0"/>
                    <a:cs typeface="Arial" panose="020B0604020202020204" pitchFamily="34" charset="0"/>
                  </a:rPr>
                  <a:t>Apply the Institutional Share % to your cash on hand and outstanding loan balance to determine your share of the fund</a:t>
                </a:r>
              </a:p>
            </p:txBody>
          </p:sp>
        </mc:Choice>
        <mc:Fallback xmlns="">
          <p:sp>
            <p:nvSpPr>
              <p:cNvPr id="35843" name="Content Placeholder 2"/>
              <p:cNvSpPr>
                <a:spLocks noGrp="1" noRot="1" noChangeAspect="1" noMove="1" noResize="1" noEditPoints="1" noAdjustHandles="1" noChangeArrowheads="1" noChangeShapeType="1" noTextEdit="1"/>
              </p:cNvSpPr>
              <p:nvPr>
                <p:ph idx="1"/>
              </p:nvPr>
            </p:nvSpPr>
            <p:spPr>
              <a:xfrm>
                <a:off x="457200" y="1143000"/>
                <a:ext cx="7772400" cy="4823770"/>
              </a:xfrm>
              <a:blipFill rotWithShape="1">
                <a:blip r:embed="rId3"/>
                <a:stretch>
                  <a:fillRect l="-1176" t="-885" r="-627" b="-2276"/>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a:xfrm>
            <a:off x="6553200" y="6356364"/>
            <a:ext cx="2133600" cy="365125"/>
          </a:xfrm>
        </p:spPr>
        <p:txBody>
          <a:bodyPr/>
          <a:lstStyle/>
          <a:p>
            <a:fld id="{5C99F7B6-B6AC-4726-9291-5960819B7215}" type="slidenum">
              <a:rPr lang="en-US" smtClean="0">
                <a:solidFill>
                  <a:prstClr val="white"/>
                </a:solidFill>
              </a:rPr>
              <a:pPr/>
              <a:t>36</a:t>
            </a:fld>
            <a:endParaRPr lang="en-US" dirty="0">
              <a:solidFill>
                <a:prstClr val="white"/>
              </a:solidFill>
            </a:endParaRPr>
          </a:p>
        </p:txBody>
      </p:sp>
    </p:spTree>
    <p:extLst>
      <p:ext uri="{BB962C8B-B14F-4D97-AF65-F5344CB8AC3E}">
        <p14:creationId xmlns:p14="http://schemas.microsoft.com/office/powerpoint/2010/main" val="32946542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Content Placeholder 2"/>
          <p:cNvSpPr>
            <a:spLocks noGrp="1"/>
          </p:cNvSpPr>
          <p:nvPr>
            <p:ph idx="1"/>
          </p:nvPr>
        </p:nvSpPr>
        <p:spPr>
          <a:xfrm>
            <a:off x="457200" y="1143000"/>
            <a:ext cx="7762876" cy="4648200"/>
          </a:xfrm>
        </p:spPr>
        <p:txBody>
          <a:bodyPr>
            <a:noAutofit/>
          </a:bodyPr>
          <a:lstStyle/>
          <a:p>
            <a:pPr marL="0" indent="0">
              <a:buClr>
                <a:schemeClr val="tx1"/>
              </a:buClr>
              <a:buNone/>
            </a:pPr>
            <a:r>
              <a:rPr lang="en-US" altLang="en-US" sz="2500" dirty="0">
                <a:latin typeface="Arial" charset="0"/>
              </a:rPr>
              <a:t>Identify the Cost to Service your Perkins Loans:</a:t>
            </a:r>
          </a:p>
          <a:p>
            <a:pPr marL="914400" lvl="1"/>
            <a:r>
              <a:rPr lang="en-US" altLang="en-US" sz="2400" dirty="0">
                <a:latin typeface="Arial" charset="0"/>
              </a:rPr>
              <a:t>Fixed vs. variable costs</a:t>
            </a:r>
          </a:p>
          <a:p>
            <a:pPr marL="1188720" lvl="2">
              <a:spcBef>
                <a:spcPts val="600"/>
              </a:spcBef>
            </a:pPr>
            <a:r>
              <a:rPr lang="en-US" altLang="en-US" sz="2200" dirty="0">
                <a:latin typeface="Arial" charset="0"/>
              </a:rPr>
              <a:t>Fixed: salaries, maintenance fees, reporting fees to credit bureau, rent, NSLDS, etc.</a:t>
            </a:r>
          </a:p>
          <a:p>
            <a:pPr marL="1188720" lvl="2">
              <a:spcBef>
                <a:spcPts val="600"/>
              </a:spcBef>
            </a:pPr>
            <a:r>
              <a:rPr lang="en-US" altLang="en-US" sz="2200" dirty="0">
                <a:latin typeface="Arial" charset="0"/>
              </a:rPr>
              <a:t>Variable: per-borrower billing costs, postage, phone calls, skip-tracing, Clearinghouse</a:t>
            </a:r>
          </a:p>
          <a:p>
            <a:pPr marL="914400" lvl="1"/>
            <a:r>
              <a:rPr lang="en-US" altLang="en-US" sz="2400" dirty="0">
                <a:latin typeface="Arial" charset="0"/>
              </a:rPr>
              <a:t>Where can costs be reduced</a:t>
            </a:r>
          </a:p>
          <a:p>
            <a:pPr marL="1188720" lvl="2">
              <a:spcBef>
                <a:spcPts val="600"/>
              </a:spcBef>
            </a:pPr>
            <a:r>
              <a:rPr lang="en-US" altLang="en-US" sz="2200" dirty="0">
                <a:latin typeface="Arial" charset="0"/>
              </a:rPr>
              <a:t>Natural decline in billing costs, e-signature, postage</a:t>
            </a:r>
          </a:p>
          <a:p>
            <a:pPr marL="1188720" lvl="2">
              <a:spcBef>
                <a:spcPts val="600"/>
              </a:spcBef>
            </a:pPr>
            <a:r>
              <a:rPr lang="en-US" altLang="en-US" sz="2200" dirty="0">
                <a:latin typeface="Arial" charset="0"/>
              </a:rPr>
              <a:t>Utilize your recovery forecast and paid-in-full averages to estimate account volume</a:t>
            </a:r>
          </a:p>
          <a:p>
            <a:pPr marL="1188720" lvl="2">
              <a:spcBef>
                <a:spcPts val="600"/>
              </a:spcBef>
            </a:pPr>
            <a:r>
              <a:rPr lang="en-US" altLang="en-US" sz="2200" dirty="0">
                <a:latin typeface="Arial" charset="0"/>
              </a:rPr>
              <a:t>Salaries: staff attrition, cross training for other areas</a:t>
            </a:r>
          </a:p>
          <a:p>
            <a:pPr lvl="1"/>
            <a:endParaRPr lang="en-US" altLang="en-US" dirty="0">
              <a:latin typeface="Arial" charset="0"/>
            </a:endParaRPr>
          </a:p>
        </p:txBody>
      </p:sp>
      <p:sp>
        <p:nvSpPr>
          <p:cNvPr id="5" name="Title 1"/>
          <p:cNvSpPr>
            <a:spLocks noGrp="1"/>
          </p:cNvSpPr>
          <p:nvPr>
            <p:ph type="title"/>
          </p:nvPr>
        </p:nvSpPr>
        <p:spPr>
          <a:xfrm>
            <a:off x="457200" y="304800"/>
            <a:ext cx="8229600" cy="807208"/>
          </a:xfrm>
        </p:spPr>
        <p:txBody>
          <a:bodyPr/>
          <a:lstStyle/>
          <a:p>
            <a:r>
              <a:rPr lang="en-US" altLang="en-US" b="1" dirty="0">
                <a:latin typeface="Arial" charset="0"/>
              </a:rPr>
              <a:t>Cost Factors 	</a:t>
            </a:r>
          </a:p>
        </p:txBody>
      </p:sp>
      <p:sp>
        <p:nvSpPr>
          <p:cNvPr id="6" name="Slide Number Placeholder 4"/>
          <p:cNvSpPr>
            <a:spLocks noGrp="1"/>
          </p:cNvSpPr>
          <p:nvPr>
            <p:ph type="sldNum" sz="quarter" idx="12"/>
          </p:nvPr>
        </p:nvSpPr>
        <p:spPr>
          <a:xfrm>
            <a:off x="6553200" y="6356364"/>
            <a:ext cx="2133600" cy="365125"/>
          </a:xfrm>
        </p:spPr>
        <p:txBody>
          <a:bodyPr/>
          <a:lstStyle/>
          <a:p>
            <a:fld id="{5C99F7B6-B6AC-4726-9291-5960819B7215}" type="slidenum">
              <a:rPr lang="en-US" smtClean="0">
                <a:solidFill>
                  <a:prstClr val="white"/>
                </a:solidFill>
              </a:rPr>
              <a:pPr/>
              <a:t>37</a:t>
            </a:fld>
            <a:endParaRPr lang="en-US" dirty="0">
              <a:solidFill>
                <a:prstClr val="white"/>
              </a:solidFill>
            </a:endParaRPr>
          </a:p>
        </p:txBody>
      </p:sp>
    </p:spTree>
    <p:extLst>
      <p:ext uri="{BB962C8B-B14F-4D97-AF65-F5344CB8AC3E}">
        <p14:creationId xmlns:p14="http://schemas.microsoft.com/office/powerpoint/2010/main" val="30230089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Content Placeholder 2"/>
          <p:cNvSpPr>
            <a:spLocks noGrp="1"/>
          </p:cNvSpPr>
          <p:nvPr>
            <p:ph idx="1"/>
          </p:nvPr>
        </p:nvSpPr>
        <p:spPr>
          <a:xfrm>
            <a:off x="516622" y="1143000"/>
            <a:ext cx="7789178" cy="4724400"/>
          </a:xfrm>
        </p:spPr>
        <p:txBody>
          <a:bodyPr>
            <a:normAutofit lnSpcReduction="10000"/>
          </a:bodyPr>
          <a:lstStyle/>
          <a:p>
            <a:pPr marL="1085850" lvl="1" indent="-457200">
              <a:spcBef>
                <a:spcPts val="1200"/>
              </a:spcBef>
              <a:buFont typeface="+mj-lt"/>
              <a:buAutoNum type="arabicPeriod"/>
            </a:pPr>
            <a:r>
              <a:rPr lang="en-US" altLang="en-US" sz="2200" dirty="0">
                <a:latin typeface="Arial" charset="0"/>
              </a:rPr>
              <a:t>Recover your institution’s investment (ICC).</a:t>
            </a:r>
          </a:p>
          <a:p>
            <a:pPr marL="1085850" lvl="1" indent="-457200">
              <a:buFont typeface="+mj-lt"/>
              <a:buAutoNum type="arabicPeriod"/>
            </a:pPr>
            <a:r>
              <a:rPr lang="en-US" altLang="en-US" sz="2200" dirty="0">
                <a:latin typeface="Arial" charset="0"/>
              </a:rPr>
              <a:t>Utilize the ICC to fund an institutional loan program or provide additional aid to students.</a:t>
            </a:r>
          </a:p>
          <a:p>
            <a:pPr marL="1085850" lvl="1" indent="-457200">
              <a:buFont typeface="+mj-lt"/>
              <a:buAutoNum type="arabicPeriod"/>
            </a:pPr>
            <a:r>
              <a:rPr lang="en-US" altLang="en-US" sz="2200" dirty="0">
                <a:latin typeface="Arial" charset="0"/>
              </a:rPr>
              <a:t>Foster the borrower/alumni relationship.</a:t>
            </a:r>
          </a:p>
          <a:p>
            <a:pPr marL="1085850" lvl="1" indent="-457200">
              <a:buFont typeface="+mj-lt"/>
              <a:buAutoNum type="arabicPeriod"/>
            </a:pPr>
            <a:r>
              <a:rPr lang="en-US" altLang="en-US" sz="2200" dirty="0">
                <a:latin typeface="Arial" charset="0"/>
              </a:rPr>
              <a:t>Convert as many loans to paid-in-full as possible (fewer loans to assign in the future = less work and less liability).</a:t>
            </a:r>
          </a:p>
          <a:p>
            <a:pPr marL="1085850" lvl="1" indent="-457200">
              <a:buFont typeface="+mj-lt"/>
              <a:buAutoNum type="arabicPeriod"/>
            </a:pPr>
            <a:r>
              <a:rPr lang="en-US" altLang="en-US" sz="2200" dirty="0">
                <a:latin typeface="Arial" charset="0"/>
              </a:rPr>
              <a:t>Clean up and/or reconcile your Perkins portfolio first</a:t>
            </a:r>
          </a:p>
          <a:p>
            <a:pPr marL="1085850" lvl="1" indent="-457200">
              <a:buFont typeface="+mj-lt"/>
              <a:buAutoNum type="arabicPeriod"/>
            </a:pPr>
            <a:r>
              <a:rPr lang="en-US" altLang="en-US" sz="2200" dirty="0">
                <a:latin typeface="Arial" charset="0"/>
              </a:rPr>
              <a:t>Rejected loans in liquidation result in a cost to the campus – must buy the loan if you can’t resolve but r</a:t>
            </a:r>
            <a:r>
              <a:rPr lang="en-US" altLang="en-US" sz="2100" dirty="0">
                <a:latin typeface="Arial" charset="0"/>
              </a:rPr>
              <a:t>ejected loans in an assignment do not result in a cost – you can continue to service the loan.</a:t>
            </a:r>
          </a:p>
          <a:p>
            <a:pPr marL="1085850" lvl="1" indent="-457200">
              <a:buFont typeface="+mj-lt"/>
              <a:buAutoNum type="arabicPeriod"/>
            </a:pPr>
            <a:r>
              <a:rPr lang="en-US" altLang="en-US" sz="2100" dirty="0">
                <a:latin typeface="Arial" charset="0"/>
              </a:rPr>
              <a:t>Jobs retained.</a:t>
            </a:r>
          </a:p>
        </p:txBody>
      </p:sp>
      <p:sp>
        <p:nvSpPr>
          <p:cNvPr id="6" name="Title 1"/>
          <p:cNvSpPr>
            <a:spLocks noGrp="1"/>
          </p:cNvSpPr>
          <p:nvPr>
            <p:ph type="title"/>
          </p:nvPr>
        </p:nvSpPr>
        <p:spPr>
          <a:xfrm>
            <a:off x="457200" y="152400"/>
            <a:ext cx="8229600" cy="1143000"/>
          </a:xfrm>
        </p:spPr>
        <p:txBody>
          <a:bodyPr>
            <a:normAutofit fontScale="90000"/>
          </a:bodyPr>
          <a:lstStyle/>
          <a:p>
            <a:r>
              <a:rPr lang="en-US" altLang="en-US" b="1" dirty="0">
                <a:latin typeface="Arial" charset="0"/>
              </a:rPr>
              <a:t>7 Reasons to Continue Servicing….</a:t>
            </a:r>
          </a:p>
        </p:txBody>
      </p:sp>
      <p:sp>
        <p:nvSpPr>
          <p:cNvPr id="8" name="Slide Number Placeholder 4"/>
          <p:cNvSpPr>
            <a:spLocks noGrp="1"/>
          </p:cNvSpPr>
          <p:nvPr>
            <p:ph type="sldNum" sz="quarter" idx="12"/>
          </p:nvPr>
        </p:nvSpPr>
        <p:spPr>
          <a:xfrm>
            <a:off x="6553200" y="6356364"/>
            <a:ext cx="2133600" cy="365125"/>
          </a:xfrm>
        </p:spPr>
        <p:txBody>
          <a:bodyPr/>
          <a:lstStyle/>
          <a:p>
            <a:fld id="{5C99F7B6-B6AC-4726-9291-5960819B7215}" type="slidenum">
              <a:rPr lang="en-US" smtClean="0">
                <a:solidFill>
                  <a:prstClr val="white"/>
                </a:solidFill>
              </a:rPr>
              <a:pPr/>
              <a:t>38</a:t>
            </a:fld>
            <a:endParaRPr lang="en-US" dirty="0">
              <a:solidFill>
                <a:prstClr val="white"/>
              </a:solidFill>
            </a:endParaRPr>
          </a:p>
        </p:txBody>
      </p:sp>
    </p:spTree>
    <p:extLst>
      <p:ext uri="{BB962C8B-B14F-4D97-AF65-F5344CB8AC3E}">
        <p14:creationId xmlns:p14="http://schemas.microsoft.com/office/powerpoint/2010/main" val="14048392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78976" y="316593"/>
            <a:ext cx="4702631" cy="488950"/>
          </a:xfrm>
          <a:gradFill>
            <a:gsLst>
              <a:gs pos="0">
                <a:schemeClr val="accent1">
                  <a:tint val="50000"/>
                  <a:satMod val="300000"/>
                </a:schemeClr>
              </a:gs>
              <a:gs pos="52000">
                <a:schemeClr val="accent4">
                  <a:lumMod val="40000"/>
                  <a:lumOff val="60000"/>
                </a:schemeClr>
              </a:gs>
              <a:gs pos="100000">
                <a:schemeClr val="accent1">
                  <a:tint val="15000"/>
                  <a:satMod val="350000"/>
                </a:schemeClr>
              </a:gs>
            </a:gsLst>
          </a:gradFill>
        </p:spPr>
        <p:style>
          <a:lnRef idx="1">
            <a:schemeClr val="accent1"/>
          </a:lnRef>
          <a:fillRef idx="2">
            <a:schemeClr val="accent1"/>
          </a:fillRef>
          <a:effectRef idx="1">
            <a:schemeClr val="accent1"/>
          </a:effectRef>
          <a:fontRef idx="minor">
            <a:schemeClr val="dk1"/>
          </a:fontRef>
        </p:style>
        <p:txBody>
          <a:bodyPr anchor="ctr">
            <a:noAutofit/>
          </a:bodyPr>
          <a:lstStyle/>
          <a:p>
            <a:r>
              <a:rPr lang="en-US" sz="3200" dirty="0"/>
              <a:t>NACUBO White Paper</a:t>
            </a:r>
          </a:p>
        </p:txBody>
      </p:sp>
      <p:sp>
        <p:nvSpPr>
          <p:cNvPr id="4" name="Slide Number Placeholder 3"/>
          <p:cNvSpPr>
            <a:spLocks noGrp="1"/>
          </p:cNvSpPr>
          <p:nvPr>
            <p:ph type="sldNum" sz="quarter" idx="12"/>
          </p:nvPr>
        </p:nvSpPr>
        <p:spPr/>
        <p:txBody>
          <a:bodyPr/>
          <a:lstStyle/>
          <a:p>
            <a:fld id="{5C99F7B6-B6AC-4726-9291-5960819B7215}" type="slidenum">
              <a:rPr lang="en-US" smtClean="0"/>
              <a:pPr/>
              <a:t>39</a:t>
            </a:fld>
            <a:endParaRPr lang="en-US" dirty="0"/>
          </a:p>
        </p:txBody>
      </p:sp>
      <p:pic>
        <p:nvPicPr>
          <p:cNvPr id="7" name="Picture 6" descr="Screenshot_2018-09-07 AdvisoryGuidance182PerkinsLoanProgramwinddown81618 ashx.png - Windows Photo Viewer"/>
          <p:cNvPicPr>
            <a:picLocks noChangeAspect="1"/>
          </p:cNvPicPr>
          <p:nvPr/>
        </p:nvPicPr>
        <p:blipFill rotWithShape="1">
          <a:blip r:embed="rId2">
            <a:extLst>
              <a:ext uri="{28A0092B-C50C-407E-A947-70E740481C1C}">
                <a14:useLocalDpi xmlns:a14="http://schemas.microsoft.com/office/drawing/2010/main" val="0"/>
              </a:ext>
            </a:extLst>
          </a:blip>
          <a:srcRect l="22369" t="7936" r="22095" b="8889"/>
          <a:stretch/>
        </p:blipFill>
        <p:spPr>
          <a:xfrm>
            <a:off x="457202" y="914402"/>
            <a:ext cx="4140321" cy="5486401"/>
          </a:xfrm>
          <a:prstGeom prst="rect">
            <a:avLst/>
          </a:prstGeom>
          <a:ln>
            <a:noFill/>
          </a:ln>
          <a:effectLst>
            <a:outerShdw blurRad="292100" dist="139700" dir="2700000" algn="tl" rotWithShape="0">
              <a:srgbClr val="333333">
                <a:alpha val="65000"/>
              </a:srgbClr>
            </a:outerShdw>
          </a:effectLst>
        </p:spPr>
      </p:pic>
      <p:pic>
        <p:nvPicPr>
          <p:cNvPr id="11" name="Picture 10" descr="Screenshot: ⁨AdvisoryGuidance182PerkinsLoanProgramwinddown81618.ashx⁩ - Mozilla Firefox"/>
          <p:cNvPicPr>
            <a:picLocks noChangeAspect="1"/>
          </p:cNvPicPr>
          <p:nvPr/>
        </p:nvPicPr>
        <p:blipFill rotWithShape="1">
          <a:blip r:embed="rId3">
            <a:extLst>
              <a:ext uri="{28A0092B-C50C-407E-A947-70E740481C1C}">
                <a14:useLocalDpi xmlns:a14="http://schemas.microsoft.com/office/drawing/2010/main" val="0"/>
              </a:ext>
            </a:extLst>
          </a:blip>
          <a:srcRect l="31807" t="29590" r="32867" b="11375"/>
          <a:stretch/>
        </p:blipFill>
        <p:spPr>
          <a:xfrm>
            <a:off x="4645932" y="914400"/>
            <a:ext cx="4193275" cy="5486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89291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81002" y="495300"/>
            <a:ext cx="7064829" cy="571500"/>
          </a:xfrm>
        </p:spPr>
        <p:txBody>
          <a:bodyPr vert="horz" lIns="68574" tIns="34286" rIns="68574" bIns="34286" rtlCol="0" anchor="ctr">
            <a:normAutofit fontScale="90000"/>
          </a:bodyPr>
          <a:lstStyle/>
          <a:p>
            <a:r>
              <a:rPr lang="en-US" b="1" u="sng" dirty="0"/>
              <a:t>The 115</a:t>
            </a:r>
            <a:r>
              <a:rPr lang="en-US" b="1" u="sng" baseline="30000" dirty="0"/>
              <a:t>th</a:t>
            </a:r>
            <a:r>
              <a:rPr lang="en-US" b="1" u="sng" dirty="0"/>
              <a:t> Congress</a:t>
            </a:r>
          </a:p>
        </p:txBody>
      </p:sp>
      <p:sp>
        <p:nvSpPr>
          <p:cNvPr id="13316" name="Content Placeholder 3"/>
          <p:cNvSpPr>
            <a:spLocks noGrp="1"/>
          </p:cNvSpPr>
          <p:nvPr>
            <p:ph idx="1"/>
          </p:nvPr>
        </p:nvSpPr>
        <p:spPr>
          <a:xfrm>
            <a:off x="381006" y="1676400"/>
            <a:ext cx="4199767" cy="3562350"/>
          </a:xfrm>
        </p:spPr>
        <p:txBody>
          <a:bodyPr vert="horz" lIns="68574" tIns="34286" rIns="68574" bIns="34286" rtlCol="0">
            <a:noAutofit/>
          </a:bodyPr>
          <a:lstStyle/>
          <a:p>
            <a:pPr>
              <a:defRPr/>
            </a:pPr>
            <a:r>
              <a:rPr lang="en-US" sz="3200" dirty="0">
                <a:solidFill>
                  <a:schemeClr val="tx1"/>
                </a:solidFill>
                <a:latin typeface="Arial" panose="020B0604020202020204" pitchFamily="34" charset="0"/>
                <a:cs typeface="Arial" panose="020B0604020202020204" pitchFamily="34" charset="0"/>
              </a:rPr>
              <a:t>236 Republicans</a:t>
            </a:r>
          </a:p>
          <a:p>
            <a:pPr>
              <a:defRPr/>
            </a:pPr>
            <a:r>
              <a:rPr lang="en-US" sz="3200" dirty="0">
                <a:solidFill>
                  <a:schemeClr val="tx1"/>
                </a:solidFill>
                <a:latin typeface="Arial" panose="020B0604020202020204" pitchFamily="34" charset="0"/>
                <a:cs typeface="Arial" panose="020B0604020202020204" pitchFamily="34" charset="0"/>
              </a:rPr>
              <a:t>193 Democrats</a:t>
            </a:r>
          </a:p>
          <a:p>
            <a:pPr>
              <a:defRPr/>
            </a:pPr>
            <a:r>
              <a:rPr lang="en-US" sz="3200" dirty="0">
                <a:solidFill>
                  <a:schemeClr val="tx1"/>
                </a:solidFill>
                <a:latin typeface="Arial" panose="020B0604020202020204" pitchFamily="34" charset="0"/>
                <a:cs typeface="Arial" panose="020B0604020202020204" pitchFamily="34" charset="0"/>
              </a:rPr>
              <a:t>6 Vacancies</a:t>
            </a:r>
          </a:p>
          <a:p>
            <a:pPr>
              <a:defRPr/>
            </a:pPr>
            <a:r>
              <a:rPr lang="en-US" sz="3200" dirty="0">
                <a:solidFill>
                  <a:schemeClr val="tx1"/>
                </a:solidFill>
                <a:latin typeface="Arial" panose="020B0604020202020204" pitchFamily="34" charset="0"/>
                <a:cs typeface="Arial" panose="020B0604020202020204" pitchFamily="34" charset="0"/>
              </a:rPr>
              <a:t>Majority controls agenda</a:t>
            </a:r>
          </a:p>
          <a:p>
            <a:pPr lvl="1">
              <a:spcBef>
                <a:spcPct val="0"/>
              </a:spcBef>
              <a:defRPr/>
            </a:pPr>
            <a:r>
              <a:rPr lang="en-US" sz="2800" dirty="0">
                <a:solidFill>
                  <a:schemeClr val="tx1"/>
                </a:solidFill>
                <a:latin typeface="Arial" panose="020B0604020202020204" pitchFamily="34" charset="0"/>
                <a:cs typeface="Arial" panose="020B0604020202020204" pitchFamily="34" charset="0"/>
              </a:rPr>
              <a:t>Majority always rules unless it is divided</a:t>
            </a:r>
          </a:p>
          <a:p>
            <a:pPr lvl="1">
              <a:spcBef>
                <a:spcPct val="0"/>
              </a:spcBef>
              <a:defRPr/>
            </a:pPr>
            <a:r>
              <a:rPr lang="en-US" sz="2800" dirty="0">
                <a:solidFill>
                  <a:schemeClr val="tx1"/>
                </a:solidFill>
                <a:latin typeface="Arial" panose="020B0604020202020204" pitchFamily="34" charset="0"/>
                <a:cs typeface="Arial" panose="020B0604020202020204" pitchFamily="34" charset="0"/>
              </a:rPr>
              <a:t>Which it often is!</a:t>
            </a:r>
          </a:p>
        </p:txBody>
      </p:sp>
      <p:sp>
        <p:nvSpPr>
          <p:cNvPr id="8" name="Slide Number Placeholder 2"/>
          <p:cNvSpPr>
            <a:spLocks noGrp="1"/>
          </p:cNvSpPr>
          <p:nvPr>
            <p:ph type="sldNum" sz="quarter" idx="4294967295"/>
          </p:nvPr>
        </p:nvSpPr>
        <p:spPr>
          <a:xfrm>
            <a:off x="8305800" y="6324600"/>
            <a:ext cx="152400" cy="215444"/>
          </a:xfrm>
          <a:prstGeom prst="rect">
            <a:avLst/>
          </a:prstGeom>
        </p:spPr>
        <p:txBody>
          <a:bodyPr/>
          <a:lstStyle/>
          <a:p>
            <a:fld id="{BBF2A826-D9F4-4A2F-BBE8-58175F3E2984}" type="slidenum">
              <a:rPr lang="en-US" b="1" smtClean="0"/>
              <a:t>4</a:t>
            </a:fld>
            <a:endParaRPr lang="en-US" b="1"/>
          </a:p>
        </p:txBody>
      </p:sp>
      <p:sp>
        <p:nvSpPr>
          <p:cNvPr id="6147" name="Text Placeholder 2"/>
          <p:cNvSpPr>
            <a:spLocks noGrp="1"/>
          </p:cNvSpPr>
          <p:nvPr>
            <p:ph type="body" idx="4294967295"/>
          </p:nvPr>
        </p:nvSpPr>
        <p:spPr>
          <a:xfrm>
            <a:off x="228606" y="1219200"/>
            <a:ext cx="4041775" cy="479822"/>
          </a:xfrm>
        </p:spPr>
        <p:txBody>
          <a:bodyPr vert="horz" lIns="68574" tIns="34286" rIns="68574" bIns="34286" rtlCol="0" anchor="b">
            <a:normAutofit fontScale="85000" lnSpcReduction="20000"/>
          </a:bodyPr>
          <a:lstStyle/>
          <a:p>
            <a:pPr marL="0" indent="0">
              <a:buNone/>
            </a:pPr>
            <a:r>
              <a:rPr lang="en-US" u="sng" dirty="0">
                <a:latin typeface="Times New Roman" panose="02020603050405020304" pitchFamily="18" charset="0"/>
                <a:cs typeface="Times New Roman" panose="02020603050405020304" pitchFamily="18" charset="0"/>
              </a:rPr>
              <a:t>  </a:t>
            </a:r>
            <a:r>
              <a:rPr lang="en-US" sz="3900" u="sng" dirty="0">
                <a:solidFill>
                  <a:schemeClr val="tx1"/>
                </a:solidFill>
                <a:latin typeface="Arial" panose="020B0604020202020204" pitchFamily="34" charset="0"/>
                <a:cs typeface="Arial" panose="020B0604020202020204" pitchFamily="34" charset="0"/>
              </a:rPr>
              <a:t>House 	</a:t>
            </a:r>
            <a:r>
              <a:rPr lang="en-US" dirty="0">
                <a:solidFill>
                  <a:schemeClr val="tx1"/>
                </a:solidFill>
                <a:latin typeface="Times New Roman" panose="02020603050405020304" pitchFamily="18" charset="0"/>
                <a:cs typeface="Times New Roman" panose="02020603050405020304" pitchFamily="18" charset="0"/>
              </a:rPr>
              <a:t> </a:t>
            </a:r>
          </a:p>
        </p:txBody>
      </p:sp>
      <p:sp>
        <p:nvSpPr>
          <p:cNvPr id="6149" name="Text Placeholder 4"/>
          <p:cNvSpPr>
            <a:spLocks noGrp="1"/>
          </p:cNvSpPr>
          <p:nvPr>
            <p:ph type="body" sz="quarter" idx="4294967295"/>
          </p:nvPr>
        </p:nvSpPr>
        <p:spPr>
          <a:xfrm>
            <a:off x="4495802" y="1219200"/>
            <a:ext cx="3843867" cy="479822"/>
          </a:xfrm>
        </p:spPr>
        <p:txBody>
          <a:bodyPr vert="horz" lIns="68574" tIns="34286" rIns="68574" bIns="34286" rtlCol="0" anchor="b">
            <a:normAutofit fontScale="92500" lnSpcReduction="20000"/>
          </a:bodyPr>
          <a:lstStyle/>
          <a:p>
            <a:pPr marL="0" indent="0">
              <a:buNone/>
            </a:pPr>
            <a:r>
              <a:rPr lang="en-US" sz="3600" u="sng" dirty="0">
                <a:solidFill>
                  <a:schemeClr val="tx1"/>
                </a:solidFill>
                <a:latin typeface="Arial" panose="020B0604020202020204" pitchFamily="34" charset="0"/>
                <a:cs typeface="Arial" panose="020B0604020202020204" pitchFamily="34" charset="0"/>
              </a:rPr>
              <a:t>       Senate     </a:t>
            </a:r>
            <a:r>
              <a:rPr lang="en-US" u="sng" dirty="0">
                <a:solidFill>
                  <a:schemeClr val="tx1"/>
                </a:solidFill>
                <a:latin typeface="Times New Roman" panose="02020603050405020304" pitchFamily="18" charset="0"/>
                <a:cs typeface="Times New Roman" panose="02020603050405020304" pitchFamily="18" charset="0"/>
              </a:rPr>
              <a:t>		   </a:t>
            </a:r>
          </a:p>
        </p:txBody>
      </p:sp>
      <p:sp>
        <p:nvSpPr>
          <p:cNvPr id="13318" name="Content Placeholder 5"/>
          <p:cNvSpPr>
            <a:spLocks noGrp="1"/>
          </p:cNvSpPr>
          <p:nvPr>
            <p:ph sz="quarter" idx="4294967295"/>
          </p:nvPr>
        </p:nvSpPr>
        <p:spPr>
          <a:xfrm>
            <a:off x="4495800" y="1676407"/>
            <a:ext cx="4419600" cy="3790949"/>
          </a:xfrm>
        </p:spPr>
        <p:txBody>
          <a:bodyPr vert="horz" lIns="68574" tIns="34286" rIns="68574" bIns="34286" rtlCol="0">
            <a:noAutofit/>
          </a:bodyPr>
          <a:lstStyle/>
          <a:p>
            <a:pPr>
              <a:buClr>
                <a:srgbClr val="4C0000"/>
              </a:buClr>
              <a:defRPr/>
            </a:pPr>
            <a:r>
              <a:rPr lang="en-US" sz="3200" dirty="0">
                <a:solidFill>
                  <a:schemeClr val="tx1"/>
                </a:solidFill>
                <a:latin typeface="Arial" panose="020B0604020202020204" pitchFamily="34" charset="0"/>
                <a:cs typeface="Arial" panose="020B0604020202020204" pitchFamily="34" charset="0"/>
              </a:rPr>
              <a:t>51 Republicans</a:t>
            </a:r>
          </a:p>
          <a:p>
            <a:pPr>
              <a:buClr>
                <a:srgbClr val="4C0000"/>
              </a:buClr>
              <a:defRPr/>
            </a:pPr>
            <a:r>
              <a:rPr lang="en-US" sz="3200" dirty="0">
                <a:solidFill>
                  <a:schemeClr val="tx1"/>
                </a:solidFill>
                <a:latin typeface="Arial" panose="020B0604020202020204" pitchFamily="34" charset="0"/>
                <a:cs typeface="Arial" panose="020B0604020202020204" pitchFamily="34" charset="0"/>
              </a:rPr>
              <a:t>49 Democrats</a:t>
            </a:r>
          </a:p>
          <a:p>
            <a:pPr>
              <a:buClr>
                <a:srgbClr val="4C0000"/>
              </a:buClr>
              <a:defRPr/>
            </a:pPr>
            <a:r>
              <a:rPr lang="en-US" sz="3200" dirty="0">
                <a:solidFill>
                  <a:schemeClr val="tx1"/>
                </a:solidFill>
                <a:latin typeface="Arial" panose="020B0604020202020204" pitchFamily="34" charset="0"/>
                <a:cs typeface="Arial" panose="020B0604020202020204" pitchFamily="34" charset="0"/>
              </a:rPr>
              <a:t>Majority sets agenda </a:t>
            </a:r>
          </a:p>
          <a:p>
            <a:pPr lvl="1">
              <a:spcBef>
                <a:spcPct val="0"/>
              </a:spcBef>
              <a:buClr>
                <a:srgbClr val="4C0000"/>
              </a:buClr>
              <a:defRPr/>
            </a:pPr>
            <a:r>
              <a:rPr lang="en-US" sz="2800" dirty="0">
                <a:solidFill>
                  <a:schemeClr val="tx1"/>
                </a:solidFill>
                <a:latin typeface="Arial" panose="020B0604020202020204" pitchFamily="34" charset="0"/>
                <a:cs typeface="Arial" panose="020B0604020202020204" pitchFamily="34" charset="0"/>
              </a:rPr>
              <a:t>60 votes needed to move most legislation</a:t>
            </a:r>
          </a:p>
          <a:p>
            <a:pPr lvl="1">
              <a:spcBef>
                <a:spcPct val="0"/>
              </a:spcBef>
              <a:buClr>
                <a:srgbClr val="4C0000"/>
              </a:buClr>
              <a:defRPr/>
            </a:pPr>
            <a:r>
              <a:rPr lang="en-US" sz="2800" dirty="0">
                <a:solidFill>
                  <a:schemeClr val="tx1"/>
                </a:solidFill>
                <a:latin typeface="Arial" panose="020B0604020202020204" pitchFamily="34" charset="0"/>
                <a:cs typeface="Arial" panose="020B0604020202020204" pitchFamily="34" charset="0"/>
              </a:rPr>
              <a:t>Exception: </a:t>
            </a:r>
            <a:r>
              <a:rPr lang="en-US" sz="2800" b="1" dirty="0">
                <a:solidFill>
                  <a:schemeClr val="tx1"/>
                </a:solidFill>
                <a:latin typeface="Arial" panose="020B0604020202020204" pitchFamily="34" charset="0"/>
                <a:cs typeface="Arial" panose="020B0604020202020204" pitchFamily="34" charset="0"/>
              </a:rPr>
              <a:t>“Budget Reconciliation”</a:t>
            </a:r>
          </a:p>
        </p:txBody>
      </p:sp>
    </p:spTree>
    <p:extLst>
      <p:ext uri="{BB962C8B-B14F-4D97-AF65-F5344CB8AC3E}">
        <p14:creationId xmlns:p14="http://schemas.microsoft.com/office/powerpoint/2010/main" val="40998268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99F7B6-B6AC-4726-9291-5960819B7215}" type="slidenum">
              <a:rPr lang="en-US" smtClean="0"/>
              <a:pPr/>
              <a:t>40</a:t>
            </a:fld>
            <a:endParaRPr lang="en-US" dirty="0"/>
          </a:p>
        </p:txBody>
      </p:sp>
      <p:pic>
        <p:nvPicPr>
          <p:cNvPr id="5" name="Picture 4" descr="Screenshot: ⁨AdvisoryGuidance182PerkinsLoanProgramwinddown81618.ashx⁩ - Mozilla Firefox"/>
          <p:cNvPicPr>
            <a:picLocks noChangeAspect="1"/>
          </p:cNvPicPr>
          <p:nvPr/>
        </p:nvPicPr>
        <p:blipFill rotWithShape="1">
          <a:blip r:embed="rId2">
            <a:extLst>
              <a:ext uri="{28A0092B-C50C-407E-A947-70E740481C1C}">
                <a14:useLocalDpi xmlns:a14="http://schemas.microsoft.com/office/drawing/2010/main" val="0"/>
              </a:ext>
            </a:extLst>
          </a:blip>
          <a:srcRect l="30118" t="36116" r="30378" b="26947"/>
          <a:stretch/>
        </p:blipFill>
        <p:spPr>
          <a:xfrm>
            <a:off x="620703" y="931935"/>
            <a:ext cx="7913698" cy="5545065"/>
          </a:xfrm>
          <a:prstGeom prst="rect">
            <a:avLst/>
          </a:prstGeom>
        </p:spPr>
      </p:pic>
      <p:sp>
        <p:nvSpPr>
          <p:cNvPr id="6" name="TextBox 5"/>
          <p:cNvSpPr txBox="1"/>
          <p:nvPr/>
        </p:nvSpPr>
        <p:spPr>
          <a:xfrm>
            <a:off x="228601" y="304800"/>
            <a:ext cx="8763000" cy="553998"/>
          </a:xfrm>
          <a:prstGeom prst="rect">
            <a:avLst/>
          </a:prstGeom>
          <a:noFill/>
        </p:spPr>
        <p:txBody>
          <a:bodyPr wrap="square" rtlCol="0">
            <a:spAutoFit/>
          </a:bodyPr>
          <a:lstStyle/>
          <a:p>
            <a:pPr algn="ctr"/>
            <a:r>
              <a:rPr lang="en-US" sz="3000" b="1" dirty="0">
                <a:solidFill>
                  <a:srgbClr val="3F0000"/>
                </a:solidFill>
                <a:latin typeface="Arial" panose="020B0604020202020204" pitchFamily="34" charset="0"/>
                <a:cs typeface="Arial" panose="020B0604020202020204" pitchFamily="34" charset="0"/>
              </a:rPr>
              <a:t>Decision Tree for Assigning Individual Loans</a:t>
            </a:r>
          </a:p>
        </p:txBody>
      </p:sp>
      <p:sp>
        <p:nvSpPr>
          <p:cNvPr id="7" name="TextBox 6"/>
          <p:cNvSpPr txBox="1"/>
          <p:nvPr/>
        </p:nvSpPr>
        <p:spPr>
          <a:xfrm>
            <a:off x="381000" y="6260068"/>
            <a:ext cx="3733800" cy="369332"/>
          </a:xfrm>
          <a:prstGeom prst="rect">
            <a:avLst/>
          </a:prstGeom>
          <a:noFill/>
        </p:spPr>
        <p:txBody>
          <a:bodyPr wrap="square" rtlCol="0">
            <a:spAutoFit/>
          </a:bodyPr>
          <a:lstStyle/>
          <a:p>
            <a:r>
              <a:rPr lang="en-US" dirty="0"/>
              <a:t>From NACUBO Advisory Guidance</a:t>
            </a:r>
          </a:p>
        </p:txBody>
      </p:sp>
    </p:spTree>
    <p:extLst>
      <p:ext uri="{BB962C8B-B14F-4D97-AF65-F5344CB8AC3E}">
        <p14:creationId xmlns:p14="http://schemas.microsoft.com/office/powerpoint/2010/main" val="28398115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6781800" cy="944562"/>
          </a:xfrm>
        </p:spPr>
        <p:txBody>
          <a:bodyPr>
            <a:noAutofit/>
          </a:bodyPr>
          <a:lstStyle/>
          <a:p>
            <a:pPr algn="ctr"/>
            <a:r>
              <a:rPr lang="en-US" sz="3200" b="1" dirty="0">
                <a:latin typeface="Arial" panose="020B0604020202020204" pitchFamily="34" charset="0"/>
                <a:cs typeface="Arial" panose="020B0604020202020204" pitchFamily="34" charset="0"/>
              </a:rPr>
              <a:t>ED Guidance on Short-Term Loans to the Fund</a:t>
            </a:r>
          </a:p>
        </p:txBody>
      </p:sp>
      <p:sp>
        <p:nvSpPr>
          <p:cNvPr id="3" name="Content Placeholder 2"/>
          <p:cNvSpPr>
            <a:spLocks noGrp="1"/>
          </p:cNvSpPr>
          <p:nvPr>
            <p:ph idx="1"/>
          </p:nvPr>
        </p:nvSpPr>
        <p:spPr>
          <a:xfrm>
            <a:off x="228600" y="1524000"/>
            <a:ext cx="8229600" cy="4419600"/>
          </a:xfrm>
        </p:spPr>
        <p:txBody>
          <a:bodyPr>
            <a:noAutofit/>
          </a:bodyPr>
          <a:lstStyle/>
          <a:p>
            <a:pPr marL="365760" indent="-274320">
              <a:spcBef>
                <a:spcPts val="600"/>
              </a:spcBef>
              <a:buFont typeface="Wingdings" panose="05000000000000000000" pitchFamily="2" charset="2"/>
              <a:buChar char="§"/>
            </a:pPr>
            <a:r>
              <a:rPr lang="en-US" sz="2000" dirty="0">
                <a:latin typeface="Arial" panose="020B0604020202020204" pitchFamily="34" charset="0"/>
                <a:cs typeface="Arial" panose="020B0604020202020204" pitchFamily="34" charset="0"/>
              </a:rPr>
              <a:t>A school previously had the ability to deposit into its Perkins Fund as additional ICC, short-term, no interest loans to increase the Fund balance available for making Perkins Loans (often referred to as “overmatch”).</a:t>
            </a:r>
          </a:p>
          <a:p>
            <a:pPr marL="365760" indent="-274320">
              <a:spcBef>
                <a:spcPts val="600"/>
              </a:spcBef>
              <a:buFont typeface="Wingdings" panose="05000000000000000000" pitchFamily="2" charset="2"/>
              <a:buChar char="§"/>
            </a:pPr>
            <a:r>
              <a:rPr lang="en-US" sz="2000" dirty="0">
                <a:latin typeface="Arial" panose="020B0604020202020204" pitchFamily="34" charset="0"/>
                <a:cs typeface="Arial" panose="020B0604020202020204" pitchFamily="34" charset="0"/>
              </a:rPr>
              <a:t>Beginning with the 2008-09 FISAP, new lines were added for schools to report these loans.  </a:t>
            </a:r>
          </a:p>
          <a:p>
            <a:pPr marL="365760" indent="-274320">
              <a:spcBef>
                <a:spcPts val="600"/>
              </a:spcBef>
              <a:buFont typeface="Wingdings" panose="05000000000000000000" pitchFamily="2" charset="2"/>
              <a:buChar char="§"/>
            </a:pPr>
            <a:r>
              <a:rPr lang="en-US" sz="2000" dirty="0">
                <a:latin typeface="Arial" panose="020B0604020202020204" pitchFamily="34" charset="0"/>
                <a:cs typeface="Arial" panose="020B0604020202020204" pitchFamily="34" charset="0"/>
              </a:rPr>
              <a:t>For a school to reclaim the additional ICC that was deposited from 2008-09 forward, the </a:t>
            </a:r>
            <a:r>
              <a:rPr lang="en-US" sz="2000" b="1" dirty="0">
                <a:latin typeface="Arial" panose="020B0604020202020204" pitchFamily="34" charset="0"/>
                <a:cs typeface="Arial" panose="020B0604020202020204" pitchFamily="34" charset="0"/>
              </a:rPr>
              <a:t>ICC must have been entered as a short-term, no interest loan </a:t>
            </a:r>
            <a:r>
              <a:rPr lang="en-US" sz="2000" dirty="0">
                <a:latin typeface="Arial" panose="020B0604020202020204" pitchFamily="34" charset="0"/>
                <a:cs typeface="Arial" panose="020B0604020202020204" pitchFamily="34" charset="0"/>
              </a:rPr>
              <a:t>made to the Fund.</a:t>
            </a:r>
          </a:p>
          <a:p>
            <a:pPr marL="365760" indent="-274320">
              <a:spcBef>
                <a:spcPts val="600"/>
              </a:spcBef>
              <a:buFont typeface="Wingdings" panose="05000000000000000000" pitchFamily="2" charset="2"/>
              <a:buChar char="§"/>
            </a:pPr>
            <a:r>
              <a:rPr lang="en-US" sz="2000" b="1" dirty="0">
                <a:latin typeface="Arial" panose="020B0604020202020204" pitchFamily="34" charset="0"/>
                <a:cs typeface="Arial" panose="020B0604020202020204" pitchFamily="34" charset="0"/>
              </a:rPr>
              <a:t>A school may repay itself for a short-term loan </a:t>
            </a:r>
            <a:r>
              <a:rPr lang="en-US" sz="2000" dirty="0">
                <a:latin typeface="Arial" panose="020B0604020202020204" pitchFamily="34" charset="0"/>
                <a:cs typeface="Arial" panose="020B0604020202020204" pitchFamily="34" charset="0"/>
              </a:rPr>
              <a:t>to the Fund at any time using the lines that were added to the FISAP to reflect the repayment of such short-term, no interest loans. </a:t>
            </a:r>
          </a:p>
          <a:p>
            <a:pPr marL="365760" indent="-274320">
              <a:spcBef>
                <a:spcPts val="600"/>
              </a:spcBef>
              <a:buFont typeface="Wingdings" panose="05000000000000000000" pitchFamily="2" charset="2"/>
              <a:buChar char="§"/>
            </a:pPr>
            <a:r>
              <a:rPr lang="en-US" sz="2000" dirty="0">
                <a:latin typeface="Arial" panose="020B0604020202020204" pitchFamily="34" charset="0"/>
                <a:cs typeface="Arial" panose="020B0604020202020204" pitchFamily="34" charset="0"/>
              </a:rPr>
              <a:t>ED did not define what it considered as "short-term”.</a:t>
            </a:r>
          </a:p>
          <a:p>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5C99F7B6-B6AC-4726-9291-5960819B7215}" type="slidenum">
              <a:rPr lang="en-US" smtClean="0">
                <a:solidFill>
                  <a:prstClr val="white"/>
                </a:solidFill>
              </a:rPr>
              <a:pPr/>
              <a:t>41</a:t>
            </a:fld>
            <a:endParaRPr lang="en-US" dirty="0">
              <a:solidFill>
                <a:prstClr val="white"/>
              </a:solidFill>
            </a:endParaRPr>
          </a:p>
        </p:txBody>
      </p:sp>
    </p:spTree>
    <p:extLst>
      <p:ext uri="{BB962C8B-B14F-4D97-AF65-F5344CB8AC3E}">
        <p14:creationId xmlns:p14="http://schemas.microsoft.com/office/powerpoint/2010/main" val="35352713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99F7B6-B6AC-4726-9291-5960819B7215}" type="slidenum">
              <a:rPr lang="en-US" smtClean="0">
                <a:solidFill>
                  <a:prstClr val="white"/>
                </a:solidFill>
              </a:rPr>
              <a:pPr/>
              <a:t>42</a:t>
            </a:fld>
            <a:endParaRPr lang="en-US" dirty="0">
              <a:solidFill>
                <a:prstClr val="white"/>
              </a:solidFill>
            </a:endParaRPr>
          </a:p>
        </p:txBody>
      </p:sp>
      <p:sp>
        <p:nvSpPr>
          <p:cNvPr id="5" name="Title 1"/>
          <p:cNvSpPr>
            <a:spLocks noGrp="1"/>
          </p:cNvSpPr>
          <p:nvPr>
            <p:ph type="title" idx="4294967295"/>
          </p:nvPr>
        </p:nvSpPr>
        <p:spPr>
          <a:xfrm>
            <a:off x="670132" y="152400"/>
            <a:ext cx="6873668" cy="846582"/>
          </a:xfrm>
        </p:spPr>
        <p:txBody>
          <a:bodyPr>
            <a:noAutofit/>
          </a:bodyPr>
          <a:lstStyle/>
          <a:p>
            <a:r>
              <a:rPr lang="en-US" sz="3200" b="1" dirty="0">
                <a:solidFill>
                  <a:srgbClr val="4C0000"/>
                </a:solidFill>
                <a:latin typeface="Arial" panose="020B0604020202020204" pitchFamily="34" charset="0"/>
                <a:cs typeface="Arial" panose="020B0604020202020204" pitchFamily="34" charset="0"/>
              </a:rPr>
              <a:t>Short-Term Loans to the Fund</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207" y="76200"/>
            <a:ext cx="1322137" cy="1507236"/>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3144" t="3206" r="3871" b="27027"/>
          <a:stretch/>
        </p:blipFill>
        <p:spPr>
          <a:xfrm>
            <a:off x="685800" y="874567"/>
            <a:ext cx="6781800" cy="5797867"/>
          </a:xfrm>
          <a:prstGeom prst="rect">
            <a:avLst/>
          </a:prstGeom>
        </p:spPr>
      </p:pic>
    </p:spTree>
    <p:extLst>
      <p:ext uri="{BB962C8B-B14F-4D97-AF65-F5344CB8AC3E}">
        <p14:creationId xmlns:p14="http://schemas.microsoft.com/office/powerpoint/2010/main" val="42574524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99F7B6-B6AC-4726-9291-5960819B7215}" type="slidenum">
              <a:rPr lang="en-US" smtClean="0">
                <a:solidFill>
                  <a:prstClr val="white"/>
                </a:solidFill>
              </a:rPr>
              <a:pPr/>
              <a:t>43</a:t>
            </a:fld>
            <a:endParaRPr lang="en-US" dirty="0">
              <a:solidFill>
                <a:prstClr val="white"/>
              </a:solidFill>
            </a:endParaRPr>
          </a:p>
        </p:txBody>
      </p:sp>
      <p:sp>
        <p:nvSpPr>
          <p:cNvPr id="5" name="Title 1"/>
          <p:cNvSpPr>
            <a:spLocks noGrp="1"/>
          </p:cNvSpPr>
          <p:nvPr>
            <p:ph type="title" idx="4294967295"/>
          </p:nvPr>
        </p:nvSpPr>
        <p:spPr>
          <a:xfrm>
            <a:off x="670132" y="152400"/>
            <a:ext cx="6873668" cy="846582"/>
          </a:xfrm>
        </p:spPr>
        <p:txBody>
          <a:bodyPr>
            <a:noAutofit/>
          </a:bodyPr>
          <a:lstStyle/>
          <a:p>
            <a:r>
              <a:rPr lang="en-US" sz="3200" b="1" dirty="0">
                <a:solidFill>
                  <a:srgbClr val="4C0000"/>
                </a:solidFill>
                <a:latin typeface="Arial" panose="020B0604020202020204" pitchFamily="34" charset="0"/>
                <a:cs typeface="Arial" panose="020B0604020202020204" pitchFamily="34" charset="0"/>
              </a:rPr>
              <a:t>Short-Term Loans to the Fund</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207" y="76200"/>
            <a:ext cx="1322137" cy="1507236"/>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143" t="60174" r="17673" b="28360"/>
          <a:stretch/>
        </p:blipFill>
        <p:spPr>
          <a:xfrm>
            <a:off x="204276" y="1616107"/>
            <a:ext cx="8214960" cy="1016541"/>
          </a:xfrm>
          <a:prstGeom prst="rect">
            <a:avLst/>
          </a:prstGeom>
        </p:spPr>
      </p:pic>
      <p:sp>
        <p:nvSpPr>
          <p:cNvPr id="9" name="TextBox 8"/>
          <p:cNvSpPr txBox="1"/>
          <p:nvPr/>
        </p:nvSpPr>
        <p:spPr>
          <a:xfrm>
            <a:off x="381007" y="2971807"/>
            <a:ext cx="8561137" cy="2400657"/>
          </a:xfrm>
          <a:prstGeom prst="rect">
            <a:avLst/>
          </a:prstGeom>
          <a:noFill/>
        </p:spPr>
        <p:txBody>
          <a:bodyPr wrap="square" rtlCol="0">
            <a:spAutoFit/>
          </a:bodyPr>
          <a:lstStyle/>
          <a:p>
            <a:pPr marL="342900" indent="-342900">
              <a:buClr>
                <a:schemeClr val="tx1"/>
              </a:buClr>
              <a:buFont typeface="Wingdings" panose="05000000000000000000" pitchFamily="2" charset="2"/>
              <a:buChar char="§"/>
            </a:pPr>
            <a:r>
              <a:rPr lang="en-US" sz="2400" dirty="0">
                <a:solidFill>
                  <a:srgbClr val="333333"/>
                </a:solidFill>
                <a:latin typeface="Arial" panose="020B0604020202020204" pitchFamily="34" charset="0"/>
                <a:cs typeface="Arial" panose="020B0604020202020204" pitchFamily="34" charset="0"/>
              </a:rPr>
              <a:t>Calculate the difference between lines 30.1 and 29.1</a:t>
            </a:r>
          </a:p>
          <a:p>
            <a:pPr marL="342900" indent="-342900">
              <a:spcBef>
                <a:spcPts val="1200"/>
              </a:spcBef>
              <a:buClr>
                <a:schemeClr val="tx1"/>
              </a:buClr>
              <a:buFont typeface="Wingdings" panose="05000000000000000000" pitchFamily="2" charset="2"/>
              <a:buChar char="§"/>
            </a:pPr>
            <a:r>
              <a:rPr lang="en-US" sz="2400" dirty="0">
                <a:solidFill>
                  <a:srgbClr val="333333"/>
                </a:solidFill>
                <a:latin typeface="Arial" panose="020B0604020202020204" pitchFamily="34" charset="0"/>
                <a:cs typeface="Arial" panose="020B0604020202020204" pitchFamily="34" charset="0"/>
              </a:rPr>
              <a:t>Repay your institution in full by increasing the amount on line 30.1 by the difference.</a:t>
            </a:r>
          </a:p>
          <a:p>
            <a:pPr marL="342900" indent="-342900">
              <a:spcBef>
                <a:spcPts val="1200"/>
              </a:spcBef>
              <a:buClr>
                <a:schemeClr val="tx1"/>
              </a:buClr>
              <a:buFont typeface="Wingdings" panose="05000000000000000000" pitchFamily="2" charset="2"/>
              <a:buChar char="§"/>
            </a:pPr>
            <a:r>
              <a:rPr lang="en-US" sz="2400" dirty="0">
                <a:solidFill>
                  <a:srgbClr val="333333"/>
                </a:solidFill>
                <a:latin typeface="Arial" panose="020B0604020202020204" pitchFamily="34" charset="0"/>
                <a:cs typeface="Arial" panose="020B0604020202020204" pitchFamily="34" charset="0"/>
              </a:rPr>
              <a:t>Remove that amount from the fund – repay your institution.</a:t>
            </a:r>
          </a:p>
          <a:p>
            <a:pPr marL="342900" indent="-342900">
              <a:spcBef>
                <a:spcPts val="1200"/>
              </a:spcBef>
              <a:buClr>
                <a:schemeClr val="tx1"/>
              </a:buClr>
              <a:buFont typeface="Wingdings" panose="05000000000000000000" pitchFamily="2" charset="2"/>
              <a:buChar char="§"/>
            </a:pPr>
            <a:r>
              <a:rPr lang="en-US" sz="2400" dirty="0">
                <a:solidFill>
                  <a:srgbClr val="333333"/>
                </a:solidFill>
                <a:latin typeface="Arial" panose="020B0604020202020204" pitchFamily="34" charset="0"/>
                <a:cs typeface="Arial" panose="020B0604020202020204" pitchFamily="34" charset="0"/>
              </a:rPr>
              <a:t>Line 30.1 will then be the same as the amount on line 29.1.</a:t>
            </a:r>
          </a:p>
        </p:txBody>
      </p:sp>
    </p:spTree>
    <p:extLst>
      <p:ext uri="{BB962C8B-B14F-4D97-AF65-F5344CB8AC3E}">
        <p14:creationId xmlns:p14="http://schemas.microsoft.com/office/powerpoint/2010/main" val="329993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553200" cy="685800"/>
          </a:xfrm>
        </p:spPr>
        <p:txBody>
          <a:bodyPr>
            <a:noAutofit/>
          </a:bodyPr>
          <a:lstStyle/>
          <a:p>
            <a:r>
              <a:rPr lang="en-US" b="1" dirty="0">
                <a:latin typeface="Arial" panose="020B0604020202020204" pitchFamily="34" charset="0"/>
                <a:cs typeface="Arial" panose="020B0604020202020204" pitchFamily="34" charset="0"/>
              </a:rPr>
              <a:t>In Summary…</a:t>
            </a:r>
          </a:p>
        </p:txBody>
      </p:sp>
      <p:sp>
        <p:nvSpPr>
          <p:cNvPr id="3" name="Content Placeholder 2"/>
          <p:cNvSpPr>
            <a:spLocks noGrp="1"/>
          </p:cNvSpPr>
          <p:nvPr>
            <p:ph idx="1"/>
          </p:nvPr>
        </p:nvSpPr>
        <p:spPr>
          <a:xfrm>
            <a:off x="533400" y="914400"/>
            <a:ext cx="8077200" cy="5105400"/>
          </a:xfrm>
        </p:spPr>
        <p:txBody>
          <a:bodyPr>
            <a:noAutofit/>
          </a:bodyPr>
          <a:lstStyle/>
          <a:p>
            <a:pPr>
              <a:buFont typeface="Wingdings" panose="05000000000000000000" pitchFamily="2" charset="2"/>
              <a:buChar char="§"/>
            </a:pPr>
            <a:r>
              <a:rPr lang="en-US" sz="2400" dirty="0">
                <a:latin typeface="Arial" panose="020B0604020202020204" pitchFamily="34" charset="0"/>
                <a:cs typeface="Arial" panose="020B0604020202020204" pitchFamily="34" charset="0"/>
              </a:rPr>
              <a:t>Evaluate your Perkins Portfolio</a:t>
            </a:r>
          </a:p>
          <a:p>
            <a:pPr lvl="1">
              <a:spcBef>
                <a:spcPts val="300"/>
              </a:spcBef>
              <a:buFont typeface="Book Antiqua" panose="02040602050305030304" pitchFamily="18" charset="0"/>
              <a:buChar char="–"/>
            </a:pPr>
            <a:r>
              <a:rPr lang="en-US" sz="2000" dirty="0">
                <a:latin typeface="Arial" panose="020B0604020202020204" pitchFamily="34" charset="0"/>
                <a:cs typeface="Arial" panose="020B0604020202020204" pitchFamily="34" charset="0"/>
              </a:rPr>
              <a:t>What are the costs and benefits of servicing</a:t>
            </a:r>
          </a:p>
          <a:p>
            <a:pPr lvl="1">
              <a:spcBef>
                <a:spcPts val="300"/>
              </a:spcBef>
              <a:buFont typeface="Book Antiqua" panose="02040602050305030304" pitchFamily="18" charset="0"/>
              <a:buChar char="–"/>
            </a:pPr>
            <a:r>
              <a:rPr lang="en-US" sz="2000" dirty="0">
                <a:latin typeface="Arial" panose="020B0604020202020204" pitchFamily="34" charset="0"/>
                <a:cs typeface="Arial" panose="020B0604020202020204" pitchFamily="34" charset="0"/>
              </a:rPr>
              <a:t>What are the risks and benefits of liquidation</a:t>
            </a:r>
          </a:p>
          <a:p>
            <a:pPr lvl="1">
              <a:spcBef>
                <a:spcPts val="300"/>
              </a:spcBef>
              <a:buFont typeface="Book Antiqua" panose="02040602050305030304" pitchFamily="18" charset="0"/>
              <a:buChar char="–"/>
            </a:pPr>
            <a:r>
              <a:rPr lang="en-US" sz="2000" dirty="0">
                <a:latin typeface="Arial" panose="020B0604020202020204" pitchFamily="34" charset="0"/>
                <a:cs typeface="Arial" panose="020B0604020202020204" pitchFamily="34" charset="0"/>
              </a:rPr>
              <a:t>What is the long-term projection for return on investment</a:t>
            </a:r>
          </a:p>
          <a:p>
            <a:pPr>
              <a:spcBef>
                <a:spcPts val="900"/>
              </a:spcBef>
              <a:buFont typeface="Wingdings" panose="05000000000000000000" pitchFamily="2" charset="2"/>
              <a:buChar char="§"/>
            </a:pPr>
            <a:r>
              <a:rPr lang="en-US" sz="2400" dirty="0">
                <a:latin typeface="Arial" panose="020B0604020202020204" pitchFamily="34" charset="0"/>
                <a:cs typeface="Arial" panose="020B0604020202020204" pitchFamily="34" charset="0"/>
              </a:rPr>
              <a:t>Communicate with decision-makers on campus</a:t>
            </a:r>
          </a:p>
          <a:p>
            <a:pPr lvl="1">
              <a:buFont typeface="Book Antiqua" panose="02040602050305030304" pitchFamily="18" charset="0"/>
              <a:buChar char="–"/>
            </a:pPr>
            <a:r>
              <a:rPr lang="en-US" sz="2000" dirty="0">
                <a:latin typeface="Arial" panose="020B0604020202020204" pitchFamily="34" charset="0"/>
                <a:cs typeface="Arial" panose="020B0604020202020204" pitchFamily="34" charset="0"/>
              </a:rPr>
              <a:t>Discuss costs, benefits, risks and resources</a:t>
            </a:r>
          </a:p>
          <a:p>
            <a:pPr>
              <a:spcBef>
                <a:spcPts val="900"/>
              </a:spcBef>
              <a:buFont typeface="Wingdings" panose="05000000000000000000" pitchFamily="2" charset="2"/>
              <a:buChar char="§"/>
            </a:pPr>
            <a:r>
              <a:rPr lang="en-US" sz="2400" dirty="0">
                <a:latin typeface="Arial" panose="020B0604020202020204" pitchFamily="34" charset="0"/>
                <a:cs typeface="Arial" panose="020B0604020202020204" pitchFamily="34" charset="0"/>
              </a:rPr>
              <a:t>Maximize Returns and your ICC Recovery</a:t>
            </a:r>
          </a:p>
          <a:p>
            <a:pPr lvl="1">
              <a:spcBef>
                <a:spcPts val="300"/>
              </a:spcBef>
              <a:buFont typeface="Book Antiqua" panose="02040602050305030304" pitchFamily="18" charset="0"/>
              <a:buChar char="–"/>
            </a:pPr>
            <a:r>
              <a:rPr lang="en-US" sz="2000" dirty="0">
                <a:latin typeface="Arial" panose="020B0604020202020204" pitchFamily="34" charset="0"/>
                <a:cs typeface="Arial" panose="020B0604020202020204" pitchFamily="34" charset="0"/>
              </a:rPr>
              <a:t>Recirculate accounts to your collection agencies</a:t>
            </a:r>
          </a:p>
          <a:p>
            <a:pPr lvl="1">
              <a:spcBef>
                <a:spcPts val="300"/>
              </a:spcBef>
              <a:buFont typeface="Book Antiqua" panose="02040602050305030304" pitchFamily="18" charset="0"/>
              <a:buChar char="–"/>
            </a:pPr>
            <a:r>
              <a:rPr lang="en-US" sz="2000" dirty="0">
                <a:latin typeface="Arial" panose="020B0604020202020204" pitchFamily="34" charset="0"/>
                <a:cs typeface="Arial" panose="020B0604020202020204" pitchFamily="34" charset="0"/>
              </a:rPr>
              <a:t>Maximize the ability to reinvest into an Institutional Loan Program or 21</a:t>
            </a:r>
            <a:r>
              <a:rPr lang="en-US" sz="2000" baseline="30000" dirty="0">
                <a:latin typeface="Arial" panose="020B0604020202020204" pitchFamily="34" charset="0"/>
                <a:cs typeface="Arial" panose="020B0604020202020204" pitchFamily="34" charset="0"/>
              </a:rPr>
              <a:t>st</a:t>
            </a:r>
            <a:r>
              <a:rPr lang="en-US" sz="2000" dirty="0">
                <a:latin typeface="Arial" panose="020B0604020202020204" pitchFamily="34" charset="0"/>
                <a:cs typeface="Arial" panose="020B0604020202020204" pitchFamily="34" charset="0"/>
              </a:rPr>
              <a:t> Century Perkins Loan Program</a:t>
            </a:r>
          </a:p>
          <a:p>
            <a:pPr lvl="1">
              <a:spcBef>
                <a:spcPts val="300"/>
              </a:spcBef>
              <a:buFont typeface="Book Antiqua" panose="02040602050305030304" pitchFamily="18" charset="0"/>
              <a:buChar char="–"/>
            </a:pPr>
            <a:r>
              <a:rPr lang="en-US" sz="2000" dirty="0">
                <a:latin typeface="Arial" panose="020B0604020202020204" pitchFamily="34" charset="0"/>
                <a:cs typeface="Arial" panose="020B0604020202020204" pitchFamily="34" charset="0"/>
              </a:rPr>
              <a:t>Support the operational costs of servicing the program</a:t>
            </a:r>
          </a:p>
          <a:p>
            <a:pPr lvl="1">
              <a:spcBef>
                <a:spcPts val="300"/>
              </a:spcBef>
              <a:buFont typeface="Book Antiqua" panose="02040602050305030304" pitchFamily="18" charset="0"/>
              <a:buChar char="–"/>
            </a:pPr>
            <a:r>
              <a:rPr lang="en-US" sz="2000" dirty="0">
                <a:latin typeface="Arial" panose="020B0604020202020204" pitchFamily="34" charset="0"/>
                <a:cs typeface="Arial" panose="020B0604020202020204" pitchFamily="34" charset="0"/>
              </a:rPr>
              <a:t>Pay yourself back for any overmatch (</a:t>
            </a:r>
            <a:r>
              <a:rPr lang="en-US" sz="2000" dirty="0" err="1">
                <a:latin typeface="Arial" panose="020B0604020202020204" pitchFamily="34" charset="0"/>
                <a:cs typeface="Arial" panose="020B0604020202020204" pitchFamily="34" charset="0"/>
              </a:rPr>
              <a:t>i.e</a:t>
            </a:r>
            <a:r>
              <a:rPr lang="en-US" sz="2000" dirty="0">
                <a:latin typeface="Arial" panose="020B0604020202020204" pitchFamily="34" charset="0"/>
                <a:cs typeface="Arial" panose="020B0604020202020204" pitchFamily="34" charset="0"/>
              </a:rPr>
              <a:t> short-term loans to the fund).</a:t>
            </a:r>
          </a:p>
          <a:p>
            <a:pPr lvl="1">
              <a:spcBef>
                <a:spcPts val="300"/>
              </a:spcBef>
              <a:buFont typeface="Book Antiqua" panose="02040602050305030304" pitchFamily="18" charset="0"/>
              <a:buChar char="–"/>
            </a:pPr>
            <a:r>
              <a:rPr lang="en-US" sz="2000" dirty="0">
                <a:latin typeface="Arial" panose="020B0604020202020204" pitchFamily="34" charset="0"/>
                <a:cs typeface="Arial" panose="020B0604020202020204" pitchFamily="34" charset="0"/>
              </a:rPr>
              <a:t>Monitor your cohort default rate!</a:t>
            </a:r>
          </a:p>
        </p:txBody>
      </p:sp>
      <p:sp>
        <p:nvSpPr>
          <p:cNvPr id="4" name="Slide Number Placeholder 3"/>
          <p:cNvSpPr>
            <a:spLocks noGrp="1"/>
          </p:cNvSpPr>
          <p:nvPr>
            <p:ph type="sldNum" sz="quarter" idx="12"/>
          </p:nvPr>
        </p:nvSpPr>
        <p:spPr/>
        <p:txBody>
          <a:bodyPr/>
          <a:lstStyle/>
          <a:p>
            <a:fld id="{5C99F7B6-B6AC-4726-9291-5960819B7215}" type="slidenum">
              <a:rPr lang="en-US" smtClean="0">
                <a:solidFill>
                  <a:prstClr val="white"/>
                </a:solidFill>
              </a:rPr>
              <a:pPr/>
              <a:t>44</a:t>
            </a:fld>
            <a:endParaRPr lang="en-US" dirty="0">
              <a:solidFill>
                <a:prstClr val="white"/>
              </a:solidFill>
            </a:endParaRPr>
          </a:p>
        </p:txBody>
      </p:sp>
    </p:spTree>
    <p:extLst>
      <p:ext uri="{BB962C8B-B14F-4D97-AF65-F5344CB8AC3E}">
        <p14:creationId xmlns:p14="http://schemas.microsoft.com/office/powerpoint/2010/main" val="35798343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553200" cy="685800"/>
          </a:xfrm>
        </p:spPr>
        <p:txBody>
          <a:bodyPr>
            <a:noAutofit/>
          </a:bodyPr>
          <a:lstStyle/>
          <a:p>
            <a:r>
              <a:rPr lang="en-US" b="1" dirty="0">
                <a:latin typeface="Arial" panose="020B0604020202020204" pitchFamily="34" charset="0"/>
                <a:cs typeface="Arial" panose="020B0604020202020204" pitchFamily="34" charset="0"/>
              </a:rPr>
              <a:t>In Summary…</a:t>
            </a:r>
          </a:p>
        </p:txBody>
      </p:sp>
      <p:sp>
        <p:nvSpPr>
          <p:cNvPr id="3" name="Content Placeholder 2"/>
          <p:cNvSpPr>
            <a:spLocks noGrp="1"/>
          </p:cNvSpPr>
          <p:nvPr>
            <p:ph idx="1"/>
          </p:nvPr>
        </p:nvSpPr>
        <p:spPr>
          <a:xfrm>
            <a:off x="533400" y="990600"/>
            <a:ext cx="7696200" cy="4495800"/>
          </a:xfrm>
        </p:spPr>
        <p:txBody>
          <a:bodyPr>
            <a:noAutofit/>
          </a:bodyPr>
          <a:lstStyle/>
          <a:p>
            <a:pPr>
              <a:spcBef>
                <a:spcPts val="900"/>
              </a:spcBef>
              <a:buFont typeface="Wingdings" panose="05000000000000000000" pitchFamily="2" charset="2"/>
              <a:buChar char="§"/>
            </a:pPr>
            <a:r>
              <a:rPr lang="en-US" sz="2400" dirty="0">
                <a:latin typeface="Arial" panose="020B0604020202020204" pitchFamily="34" charset="0"/>
                <a:cs typeface="Arial" panose="020B0604020202020204" pitchFamily="34" charset="0"/>
              </a:rPr>
              <a:t>Minimize Risk: Clean up your Portfolio before Liquidation</a:t>
            </a:r>
          </a:p>
          <a:p>
            <a:pPr lvl="1">
              <a:spcBef>
                <a:spcPts val="300"/>
              </a:spcBef>
              <a:buFont typeface="Book Antiqua" panose="02040602050305030304" pitchFamily="18" charset="0"/>
              <a:buChar char="–"/>
            </a:pPr>
            <a:r>
              <a:rPr lang="en-US" sz="2000" dirty="0">
                <a:latin typeface="Arial" panose="020B0604020202020204" pitchFamily="34" charset="0"/>
                <a:cs typeface="Arial" panose="020B0604020202020204" pitchFamily="34" charset="0"/>
              </a:rPr>
              <a:t>Assign older uncollectible loans first</a:t>
            </a:r>
          </a:p>
          <a:p>
            <a:pPr lvl="1">
              <a:spcBef>
                <a:spcPts val="300"/>
              </a:spcBef>
              <a:buFont typeface="Book Antiqua" panose="02040602050305030304" pitchFamily="18" charset="0"/>
              <a:buChar char="–"/>
            </a:pPr>
            <a:r>
              <a:rPr lang="en-US" sz="2000" dirty="0">
                <a:latin typeface="Arial" panose="020B0604020202020204" pitchFamily="34" charset="0"/>
                <a:cs typeface="Arial" panose="020B0604020202020204" pitchFamily="34" charset="0"/>
              </a:rPr>
              <a:t>Review your due diligence procedures and documentation</a:t>
            </a:r>
          </a:p>
          <a:p>
            <a:pPr lvl="1">
              <a:spcBef>
                <a:spcPts val="300"/>
              </a:spcBef>
              <a:buFont typeface="Book Antiqua" panose="02040602050305030304" pitchFamily="18" charset="0"/>
              <a:buChar char="–"/>
            </a:pPr>
            <a:r>
              <a:rPr lang="en-US" sz="2000" dirty="0">
                <a:latin typeface="Arial" panose="020B0604020202020204" pitchFamily="34" charset="0"/>
                <a:cs typeface="Arial" panose="020B0604020202020204" pitchFamily="34" charset="0"/>
              </a:rPr>
              <a:t>Review and document your electronic signature process</a:t>
            </a:r>
          </a:p>
          <a:p>
            <a:pPr lvl="1">
              <a:spcBef>
                <a:spcPts val="300"/>
              </a:spcBef>
              <a:buFont typeface="Book Antiqua" panose="02040602050305030304" pitchFamily="18" charset="0"/>
              <a:buChar char="–"/>
            </a:pPr>
            <a:r>
              <a:rPr lang="en-US" sz="2000" dirty="0">
                <a:latin typeface="Arial" panose="020B0604020202020204" pitchFamily="34" charset="0"/>
                <a:cs typeface="Arial" panose="020B0604020202020204" pitchFamily="34" charset="0"/>
              </a:rPr>
              <a:t>Reconcile NSLDS</a:t>
            </a:r>
          </a:p>
          <a:p>
            <a:pPr>
              <a:spcBef>
                <a:spcPts val="1200"/>
              </a:spcBef>
              <a:buFont typeface="Wingdings" panose="05000000000000000000" pitchFamily="2" charset="2"/>
              <a:buChar char="§"/>
            </a:pPr>
            <a:r>
              <a:rPr lang="en-US" sz="2400" dirty="0">
                <a:latin typeface="Arial" panose="020B0604020202020204" pitchFamily="34" charset="0"/>
                <a:cs typeface="Arial" panose="020B0604020202020204" pitchFamily="34" charset="0"/>
              </a:rPr>
              <a:t>Communicate your Post-Perkins resource challenges to your Congressional Representatives and/or COHEAO – enrollment, retention, financing</a:t>
            </a:r>
          </a:p>
          <a:p>
            <a:pPr>
              <a:spcBef>
                <a:spcPts val="1200"/>
              </a:spcBef>
              <a:buFont typeface="Wingdings" panose="05000000000000000000" pitchFamily="2" charset="2"/>
              <a:buChar char="§"/>
            </a:pPr>
            <a:r>
              <a:rPr lang="en-US" sz="2400" dirty="0">
                <a:latin typeface="Arial" panose="020B0604020202020204" pitchFamily="34" charset="0"/>
                <a:cs typeface="Arial" panose="020B0604020202020204" pitchFamily="34" charset="0"/>
              </a:rPr>
              <a:t>Utilize COHEAO as a resource for your compliance and training needs – </a:t>
            </a:r>
            <a:r>
              <a:rPr lang="en-US" sz="2400" dirty="0">
                <a:latin typeface="Arial" panose="020B0604020202020204" pitchFamily="34" charset="0"/>
                <a:cs typeface="Arial" panose="020B0604020202020204" pitchFamily="34" charset="0"/>
                <a:hlinkClick r:id="rId3"/>
              </a:rPr>
              <a:t>http://www.coheao.org</a:t>
            </a:r>
            <a:endParaRPr lang="en-US" sz="2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5C99F7B6-B6AC-4726-9291-5960819B7215}" type="slidenum">
              <a:rPr lang="en-US" smtClean="0">
                <a:solidFill>
                  <a:prstClr val="white"/>
                </a:solidFill>
              </a:rPr>
              <a:pPr/>
              <a:t>45</a:t>
            </a:fld>
            <a:endParaRPr lang="en-US" dirty="0">
              <a:solidFill>
                <a:prstClr val="white"/>
              </a:solidFill>
            </a:endParaRPr>
          </a:p>
        </p:txBody>
      </p:sp>
    </p:spTree>
    <p:extLst>
      <p:ext uri="{BB962C8B-B14F-4D97-AF65-F5344CB8AC3E}">
        <p14:creationId xmlns:p14="http://schemas.microsoft.com/office/powerpoint/2010/main" val="9227586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Moving Forward Post-Perkins</a:t>
            </a:r>
          </a:p>
        </p:txBody>
      </p:sp>
      <p:sp>
        <p:nvSpPr>
          <p:cNvPr id="3" name="Content Placeholder 2"/>
          <p:cNvSpPr>
            <a:spLocks noGrp="1"/>
          </p:cNvSpPr>
          <p:nvPr>
            <p:ph idx="1"/>
          </p:nvPr>
        </p:nvSpPr>
        <p:spPr>
          <a:xfrm>
            <a:off x="457200" y="1600206"/>
            <a:ext cx="8423622" cy="4525963"/>
          </a:xfrm>
        </p:spPr>
        <p:txBody>
          <a:bodyPr>
            <a:normAutofit fontScale="77500" lnSpcReduction="20000"/>
          </a:bodyPr>
          <a:lstStyle/>
          <a:p>
            <a:r>
              <a:rPr lang="en-US" dirty="0">
                <a:solidFill>
                  <a:schemeClr val="tx1"/>
                </a:solidFill>
              </a:rPr>
              <a:t>There is bi-partisan support for restoring Perkins in Congress; </a:t>
            </a:r>
          </a:p>
          <a:p>
            <a:pPr lvl="1"/>
            <a:r>
              <a:rPr lang="en-US" dirty="0">
                <a:solidFill>
                  <a:schemeClr val="tx1"/>
                </a:solidFill>
              </a:rPr>
              <a:t>If Democrats win House, will propose it.</a:t>
            </a:r>
          </a:p>
          <a:p>
            <a:r>
              <a:rPr lang="en-US" dirty="0">
                <a:solidFill>
                  <a:schemeClr val="tx1"/>
                </a:solidFill>
              </a:rPr>
              <a:t>Until them: how to replace lost Perkins funds for students?</a:t>
            </a:r>
          </a:p>
          <a:p>
            <a:r>
              <a:rPr lang="en-US" sz="3000" spc="-5" dirty="0">
                <a:solidFill>
                  <a:prstClr val="black"/>
                </a:solidFill>
                <a:latin typeface="Arial" panose="020B0604020202020204" pitchFamily="34" charset="0"/>
                <a:cs typeface="+mn-cs"/>
              </a:rPr>
              <a:t>Institutional share of Perkins funds can be used for any purpose</a:t>
            </a:r>
          </a:p>
          <a:p>
            <a:r>
              <a:rPr lang="en-US" sz="3000" spc="-5" dirty="0">
                <a:solidFill>
                  <a:prstClr val="black"/>
                </a:solidFill>
                <a:latin typeface="Arial" panose="020B0604020202020204" pitchFamily="34" charset="0"/>
                <a:cs typeface="+mn-cs"/>
              </a:rPr>
              <a:t>Can at least partially replace Perkins with an institutional loan program using collected institutional share</a:t>
            </a:r>
          </a:p>
          <a:p>
            <a:r>
              <a:rPr lang="en-US" sz="3000" spc="-5" dirty="0">
                <a:solidFill>
                  <a:prstClr val="black"/>
                </a:solidFill>
                <a:latin typeface="Arial" panose="020B0604020202020204" pitchFamily="34" charset="0"/>
                <a:cs typeface="+mn-cs"/>
              </a:rPr>
              <a:t>Can also attract funds from donors or make arrangements with third-party lenders</a:t>
            </a:r>
          </a:p>
          <a:p>
            <a:r>
              <a:rPr lang="en-US" sz="3000" spc="-5" dirty="0">
                <a:solidFill>
                  <a:prstClr val="black"/>
                </a:solidFill>
                <a:latin typeface="Arial" panose="020B0604020202020204" pitchFamily="34" charset="0"/>
                <a:cs typeface="+mn-cs"/>
              </a:rPr>
              <a:t>COHEAO has new </a:t>
            </a:r>
            <a:r>
              <a:rPr lang="en-US" sz="3000" b="1" spc="-5" dirty="0">
                <a:solidFill>
                  <a:prstClr val="black"/>
                </a:solidFill>
                <a:latin typeface="Arial" panose="020B0604020202020204" pitchFamily="34" charset="0"/>
                <a:cs typeface="+mn-cs"/>
              </a:rPr>
              <a:t>Institutional Loan Task Force</a:t>
            </a:r>
            <a:r>
              <a:rPr lang="en-US" sz="3000" spc="-5" dirty="0">
                <a:solidFill>
                  <a:prstClr val="black"/>
                </a:solidFill>
                <a:latin typeface="Arial" panose="020B0604020202020204" pitchFamily="34" charset="0"/>
                <a:cs typeface="+mn-cs"/>
              </a:rPr>
              <a:t> to explore solutions and best practices</a:t>
            </a:r>
          </a:p>
          <a:p>
            <a:pPr marL="927100" marR="5080" lvl="1" indent="-457200">
              <a:spcBef>
                <a:spcPts val="105"/>
              </a:spcBef>
              <a:buFont typeface="Book Antiqua" panose="02040602050305030304" pitchFamily="18" charset="0"/>
              <a:buChar char="–"/>
              <a:tabLst>
                <a:tab pos="354965" algn="l"/>
                <a:tab pos="355600" algn="l"/>
              </a:tabLst>
            </a:pPr>
            <a:r>
              <a:rPr lang="en-US" sz="3000" spc="-5" dirty="0">
                <a:solidFill>
                  <a:prstClr val="black"/>
                </a:solidFill>
                <a:latin typeface="Arial" panose="020B0604020202020204" pitchFamily="34" charset="0"/>
                <a:cs typeface="+mn-cs"/>
              </a:rPr>
              <a:t>For more information contact Harrison Wadsworth</a:t>
            </a:r>
            <a:endParaRPr lang="en-US" sz="3000" dirty="0">
              <a:solidFill>
                <a:prstClr val="black"/>
              </a:solidFill>
              <a:latin typeface="Arial" panose="020B0604020202020204" pitchFamily="34" charset="0"/>
              <a:cs typeface="+mn-cs"/>
            </a:endParaRPr>
          </a:p>
          <a:p>
            <a:endParaRPr lang="en-US" dirty="0">
              <a:solidFill>
                <a:schemeClr val="tx1"/>
              </a:solidFill>
            </a:endParaRPr>
          </a:p>
        </p:txBody>
      </p:sp>
      <p:sp>
        <p:nvSpPr>
          <p:cNvPr id="4" name="Slide Number Placeholder 3"/>
          <p:cNvSpPr>
            <a:spLocks noGrp="1"/>
          </p:cNvSpPr>
          <p:nvPr>
            <p:ph type="sldNum" sz="quarter" idx="12"/>
          </p:nvPr>
        </p:nvSpPr>
        <p:spPr/>
        <p:txBody>
          <a:bodyPr/>
          <a:lstStyle/>
          <a:p>
            <a:fld id="{5B2B136B-C6C2-A846-B003-F2F7131A9CB3}" type="slidenum">
              <a:rPr lang="en-US" smtClean="0"/>
              <a:t>46</a:t>
            </a:fld>
            <a:endParaRPr lang="en-US"/>
          </a:p>
        </p:txBody>
      </p:sp>
    </p:spTree>
    <p:extLst>
      <p:ext uri="{BB962C8B-B14F-4D97-AF65-F5344CB8AC3E}">
        <p14:creationId xmlns:p14="http://schemas.microsoft.com/office/powerpoint/2010/main" val="35728130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99F7B6-B6AC-4726-9291-5960819B7215}" type="slidenum">
              <a:rPr lang="en-US" smtClean="0">
                <a:solidFill>
                  <a:prstClr val="white"/>
                </a:solidFill>
              </a:rPr>
              <a:pPr/>
              <a:t>47</a:t>
            </a:fld>
            <a:endParaRPr lang="en-US" dirty="0">
              <a:solidFill>
                <a:prstClr val="white"/>
              </a:solidFill>
            </a:endParaRPr>
          </a:p>
        </p:txBody>
      </p:sp>
      <p:pic>
        <p:nvPicPr>
          <p:cNvPr id="1026" name="Picture 2" descr="C:\Users\livolm\Dropbox\Screenshots\Screenshot 2018-09-11 13.47.57.png"/>
          <p:cNvPicPr>
            <a:picLocks noChangeAspect="1" noChangeArrowheads="1"/>
          </p:cNvPicPr>
          <p:nvPr/>
        </p:nvPicPr>
        <p:blipFill rotWithShape="1">
          <a:blip r:embed="rId2">
            <a:extLst>
              <a:ext uri="{28A0092B-C50C-407E-A947-70E740481C1C}">
                <a14:useLocalDpi xmlns:a14="http://schemas.microsoft.com/office/drawing/2010/main" val="0"/>
              </a:ext>
            </a:extLst>
          </a:blip>
          <a:srcRect l="14680" t="23572" r="17621" b="42000"/>
          <a:stretch/>
        </p:blipFill>
        <p:spPr bwMode="auto">
          <a:xfrm>
            <a:off x="283035" y="975717"/>
            <a:ext cx="8544833" cy="3581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529216" y="4328531"/>
            <a:ext cx="6096000" cy="1538883"/>
          </a:xfrm>
          <a:prstGeom prst="rect">
            <a:avLst/>
          </a:prstGeom>
        </p:spPr>
        <p:txBody>
          <a:bodyPr wrap="square">
            <a:spAutoFit/>
          </a:bodyPr>
          <a:lstStyle/>
          <a:p>
            <a:pPr marL="342900" lvl="0" indent="-342900" algn="ctr" defTabSz="457200" eaLnBrk="0" fontAlgn="base" hangingPunct="0">
              <a:spcBef>
                <a:spcPts val="600"/>
              </a:spcBef>
              <a:spcAft>
                <a:spcPct val="0"/>
              </a:spcAft>
              <a:buClr>
                <a:srgbClr val="0F56A6"/>
              </a:buClr>
              <a:defRPr/>
            </a:pPr>
            <a:r>
              <a:rPr lang="en-US" sz="2800" b="1" dirty="0">
                <a:solidFill>
                  <a:prstClr val="black"/>
                </a:solidFill>
                <a:latin typeface="Times New Roman" panose="02020603050405020304" pitchFamily="18" charset="0"/>
                <a:ea typeface="MS PGothic" pitchFamily="34" charset="-128"/>
                <a:cs typeface="Times New Roman" panose="02020603050405020304" pitchFamily="18" charset="0"/>
              </a:rPr>
              <a:t>2019 COHEAO Annual Conference</a:t>
            </a:r>
          </a:p>
          <a:p>
            <a:pPr marL="342900" lvl="0" indent="-342900" algn="ctr" defTabSz="457200" eaLnBrk="0" fontAlgn="base" hangingPunct="0">
              <a:spcBef>
                <a:spcPts val="600"/>
              </a:spcBef>
              <a:spcAft>
                <a:spcPct val="0"/>
              </a:spcAft>
              <a:buClr>
                <a:srgbClr val="0F56A6"/>
              </a:buClr>
              <a:defRPr/>
            </a:pPr>
            <a:r>
              <a:rPr lang="en-US" sz="2800" b="1" dirty="0">
                <a:solidFill>
                  <a:prstClr val="black"/>
                </a:solidFill>
                <a:latin typeface="Times New Roman" panose="02020603050405020304" pitchFamily="18" charset="0"/>
                <a:ea typeface="MS PGothic" pitchFamily="34" charset="-128"/>
                <a:cs typeface="Times New Roman" panose="02020603050405020304" pitchFamily="18" charset="0"/>
              </a:rPr>
              <a:t>Washington D.C.</a:t>
            </a:r>
          </a:p>
          <a:p>
            <a:pPr marL="342900" lvl="0" indent="-342900" algn="ctr" defTabSz="457200" eaLnBrk="0" fontAlgn="base" hangingPunct="0">
              <a:spcBef>
                <a:spcPts val="600"/>
              </a:spcBef>
              <a:spcAft>
                <a:spcPct val="0"/>
              </a:spcAft>
              <a:buClr>
                <a:srgbClr val="0F56A6"/>
              </a:buClr>
              <a:defRPr/>
            </a:pPr>
            <a:r>
              <a:rPr lang="en-US" sz="2800" b="1" dirty="0">
                <a:solidFill>
                  <a:prstClr val="black"/>
                </a:solidFill>
                <a:latin typeface="Times New Roman" panose="02020603050405020304" pitchFamily="18" charset="0"/>
                <a:ea typeface="MS PGothic" pitchFamily="34" charset="-128"/>
                <a:cs typeface="Times New Roman" panose="02020603050405020304" pitchFamily="18" charset="0"/>
              </a:rPr>
              <a:t>January 28 – 30, 2019</a:t>
            </a:r>
          </a:p>
        </p:txBody>
      </p:sp>
      <p:sp>
        <p:nvSpPr>
          <p:cNvPr id="11" name="Rectangle 10"/>
          <p:cNvSpPr/>
          <p:nvPr/>
        </p:nvSpPr>
        <p:spPr>
          <a:xfrm>
            <a:off x="2065372" y="435114"/>
            <a:ext cx="4372031" cy="707886"/>
          </a:xfrm>
          <a:prstGeom prst="rect">
            <a:avLst/>
          </a:prstGeom>
        </p:spPr>
        <p:txBody>
          <a:bodyPr wrap="none">
            <a:spAutoFit/>
          </a:bodyPr>
          <a:lstStyle/>
          <a:p>
            <a:pPr marL="342900" lvl="0" indent="-342900" algn="ctr" defTabSz="457200" eaLnBrk="0" fontAlgn="base" hangingPunct="0">
              <a:spcBef>
                <a:spcPts val="600"/>
              </a:spcBef>
              <a:spcAft>
                <a:spcPct val="0"/>
              </a:spcAft>
              <a:buClr>
                <a:srgbClr val="0F56A6"/>
              </a:buClr>
              <a:defRPr/>
            </a:pPr>
            <a:r>
              <a:rPr lang="en-US" sz="4000" b="1" dirty="0">
                <a:solidFill>
                  <a:prstClr val="black"/>
                </a:solidFill>
                <a:latin typeface="Times New Roman" panose="02020603050405020304" pitchFamily="18" charset="0"/>
                <a:ea typeface="MS PGothic" pitchFamily="34" charset="-128"/>
                <a:cs typeface="Times New Roman" panose="02020603050405020304" pitchFamily="18" charset="0"/>
              </a:rPr>
              <a:t>SAVE THE DATE!</a:t>
            </a:r>
          </a:p>
        </p:txBody>
      </p:sp>
    </p:spTree>
    <p:extLst>
      <p:ext uri="{BB962C8B-B14F-4D97-AF65-F5344CB8AC3E}">
        <p14:creationId xmlns:p14="http://schemas.microsoft.com/office/powerpoint/2010/main" val="12613043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391400" cy="914400"/>
          </a:xfrm>
        </p:spPr>
        <p:txBody>
          <a:bodyPr>
            <a:normAutofit fontScale="90000"/>
          </a:bodyPr>
          <a:lstStyle/>
          <a:p>
            <a:r>
              <a:rPr lang="en-US" b="1" dirty="0">
                <a:latin typeface="Arial" panose="020B0604020202020204" pitchFamily="34" charset="0"/>
                <a:cs typeface="Arial" panose="020B0604020202020204" pitchFamily="34" charset="0"/>
              </a:rPr>
              <a:t>Become a Member of COHEAO</a:t>
            </a:r>
          </a:p>
        </p:txBody>
      </p:sp>
      <p:sp>
        <p:nvSpPr>
          <p:cNvPr id="3" name="Content Placeholder 2"/>
          <p:cNvSpPr>
            <a:spLocks noGrp="1"/>
          </p:cNvSpPr>
          <p:nvPr>
            <p:ph idx="1"/>
          </p:nvPr>
        </p:nvSpPr>
        <p:spPr>
          <a:xfrm>
            <a:off x="381000" y="685800"/>
            <a:ext cx="8153400" cy="5257800"/>
          </a:xfrm>
        </p:spPr>
        <p:txBody>
          <a:bodyPr>
            <a:noAutofit/>
          </a:bodyPr>
          <a:lstStyle/>
          <a:p>
            <a:pPr>
              <a:buFont typeface="Wingdings" panose="05000000000000000000" pitchFamily="2" charset="2"/>
              <a:buChar char="§"/>
            </a:pPr>
            <a:r>
              <a:rPr lang="en-US" sz="2300" dirty="0">
                <a:latin typeface="Arial" panose="020B0604020202020204" pitchFamily="34" charset="0"/>
                <a:cs typeface="Arial" panose="020B0604020202020204" pitchFamily="34" charset="0"/>
              </a:rPr>
              <a:t>Membership Benefits:</a:t>
            </a:r>
          </a:p>
          <a:p>
            <a:pPr lvl="1"/>
            <a:r>
              <a:rPr lang="en-US" sz="2100" dirty="0">
                <a:latin typeface="Arial" panose="020B0604020202020204" pitchFamily="34" charset="0"/>
                <a:cs typeface="Arial" panose="020B0604020202020204" pitchFamily="34" charset="0"/>
              </a:rPr>
              <a:t>3 FREE Webinars per year</a:t>
            </a:r>
          </a:p>
          <a:p>
            <a:pPr lvl="1"/>
            <a:r>
              <a:rPr lang="en-US" sz="2100" dirty="0">
                <a:latin typeface="Arial" panose="020B0604020202020204" pitchFamily="34" charset="0"/>
                <a:cs typeface="Arial" panose="020B0604020202020204" pitchFamily="34" charset="0"/>
              </a:rPr>
              <a:t>Regulatory &amp; Legislative Updates – Torch &amp; Sparks</a:t>
            </a:r>
          </a:p>
          <a:p>
            <a:pPr lvl="1"/>
            <a:r>
              <a:rPr lang="en-US" sz="2100" dirty="0">
                <a:latin typeface="Arial" panose="020B0604020202020204" pitchFamily="34" charset="0"/>
                <a:cs typeface="Arial" panose="020B0604020202020204" pitchFamily="34" charset="0"/>
              </a:rPr>
              <a:t>Lead organization on Perkins advocacy</a:t>
            </a:r>
          </a:p>
          <a:p>
            <a:pPr lvl="1"/>
            <a:r>
              <a:rPr lang="en-US" sz="2100" dirty="0">
                <a:latin typeface="Arial" panose="020B0604020202020204" pitchFamily="34" charset="0"/>
                <a:cs typeface="Arial" panose="020B0604020202020204" pitchFamily="34" charset="0"/>
              </a:rPr>
              <a:t>A LOT More than Perkins:</a:t>
            </a:r>
          </a:p>
          <a:p>
            <a:pPr lvl="2"/>
            <a:r>
              <a:rPr lang="en-US" sz="1900" dirty="0">
                <a:latin typeface="Arial" panose="020B0604020202020204" pitchFamily="34" charset="0"/>
                <a:cs typeface="Arial" panose="020B0604020202020204" pitchFamily="34" charset="0"/>
              </a:rPr>
              <a:t>Advocacy and training on legal and compliance issues that impact you and your institution directly</a:t>
            </a:r>
          </a:p>
          <a:p>
            <a:pPr lvl="2"/>
            <a:r>
              <a:rPr lang="en-US" sz="1900" dirty="0">
                <a:latin typeface="Arial" panose="020B0604020202020204" pitchFamily="34" charset="0"/>
                <a:cs typeface="Arial" panose="020B0604020202020204" pitchFamily="34" charset="0"/>
              </a:rPr>
              <a:t>TCPA &amp; CFPB Compliance</a:t>
            </a:r>
          </a:p>
          <a:p>
            <a:pPr lvl="2"/>
            <a:r>
              <a:rPr lang="en-US" sz="1900" dirty="0">
                <a:latin typeface="Arial" panose="020B0604020202020204" pitchFamily="34" charset="0"/>
                <a:cs typeface="Arial" panose="020B0604020202020204" pitchFamily="34" charset="0"/>
              </a:rPr>
              <a:t>Student Tuition and Accounts Receivable (STAR), </a:t>
            </a:r>
          </a:p>
          <a:p>
            <a:pPr lvl="2"/>
            <a:r>
              <a:rPr lang="en-US" sz="1900" b="1" dirty="0">
                <a:latin typeface="Arial" panose="020B0604020202020204" pitchFamily="34" charset="0"/>
                <a:cs typeface="Arial" panose="020B0604020202020204" pitchFamily="34" charset="0"/>
              </a:rPr>
              <a:t>Institutional Loan Task Force</a:t>
            </a:r>
          </a:p>
          <a:p>
            <a:pPr lvl="2"/>
            <a:r>
              <a:rPr lang="en-US" sz="1900" dirty="0">
                <a:latin typeface="Arial" panose="020B0604020202020204" pitchFamily="34" charset="0"/>
                <a:cs typeface="Arial" panose="020B0604020202020204" pitchFamily="34" charset="0"/>
              </a:rPr>
              <a:t>Financial Wellness – Newsletters, Training, Whitepapers</a:t>
            </a:r>
          </a:p>
          <a:p>
            <a:pPr lvl="2"/>
            <a:r>
              <a:rPr lang="en-US" sz="1900" dirty="0">
                <a:latin typeface="Arial" panose="020B0604020202020204" pitchFamily="34" charset="0"/>
                <a:cs typeface="Arial" panose="020B0604020202020204" pitchFamily="34" charset="0"/>
              </a:rPr>
              <a:t>A Voice on Capitol Hill – Advocacy and Relationships</a:t>
            </a:r>
          </a:p>
          <a:p>
            <a:pPr lvl="1"/>
            <a:r>
              <a:rPr lang="en-US" sz="2100" dirty="0">
                <a:latin typeface="Arial" panose="020B0604020202020204" pitchFamily="34" charset="0"/>
                <a:cs typeface="Arial" panose="020B0604020202020204" pitchFamily="34" charset="0"/>
              </a:rPr>
              <a:t>Institutional membership rates are very affordable: $210 - $595 based on FTE </a:t>
            </a:r>
            <a:r>
              <a:rPr lang="en-US" sz="1800" dirty="0">
                <a:latin typeface="Arial" panose="020B0604020202020204" pitchFamily="34" charset="0"/>
                <a:cs typeface="Arial" panose="020B0604020202020204" pitchFamily="34" charset="0"/>
              </a:rPr>
              <a:t>(</a:t>
            </a:r>
            <a:r>
              <a:rPr lang="en-US" sz="1800" b="1" dirty="0">
                <a:latin typeface="Arial" panose="020B0604020202020204" pitchFamily="34" charset="0"/>
                <a:cs typeface="Arial" panose="020B0604020202020204" pitchFamily="34" charset="0"/>
              </a:rPr>
              <a:t>10% discount when you join within 30 days of this presentation</a:t>
            </a:r>
            <a:r>
              <a:rPr lang="en-US" sz="18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lvl="1"/>
            <a:endParaRPr lang="en-US" dirty="0"/>
          </a:p>
        </p:txBody>
      </p:sp>
      <p:sp>
        <p:nvSpPr>
          <p:cNvPr id="4" name="Slide Number Placeholder 3"/>
          <p:cNvSpPr>
            <a:spLocks noGrp="1"/>
          </p:cNvSpPr>
          <p:nvPr>
            <p:ph type="sldNum" sz="quarter" idx="12"/>
          </p:nvPr>
        </p:nvSpPr>
        <p:spPr/>
        <p:txBody>
          <a:bodyPr/>
          <a:lstStyle/>
          <a:p>
            <a:fld id="{5C99F7B6-B6AC-4726-9291-5960819B7215}" type="slidenum">
              <a:rPr lang="en-US" smtClean="0">
                <a:solidFill>
                  <a:prstClr val="white"/>
                </a:solidFill>
              </a:rPr>
              <a:pPr/>
              <a:t>48</a:t>
            </a:fld>
            <a:endParaRPr lang="en-US" dirty="0">
              <a:solidFill>
                <a:prstClr val="white"/>
              </a:solidFill>
            </a:endParaRPr>
          </a:p>
        </p:txBody>
      </p:sp>
      <p:pic>
        <p:nvPicPr>
          <p:cNvPr id="2053" name="Picture 5" descr="C:\Users\livolm\AppData\Local\Microsoft\Windows\Temporary Internet Files\Content.IE5\ZTT9XABJ\new-icon[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65982">
            <a:off x="790807" y="3847725"/>
            <a:ext cx="552985" cy="552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87906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5029200" cy="838200"/>
          </a:xfrm>
        </p:spPr>
        <p:txBody>
          <a:bodyPr/>
          <a:lstStyle/>
          <a:p>
            <a:r>
              <a:rPr lang="en-US" b="1" dirty="0">
                <a:latin typeface="Arial" panose="020B0604020202020204" pitchFamily="34" charset="0"/>
                <a:cs typeface="Arial" panose="020B0604020202020204" pitchFamily="34" charset="0"/>
              </a:rPr>
              <a:t>Resource Links</a:t>
            </a:r>
          </a:p>
        </p:txBody>
      </p:sp>
      <p:sp>
        <p:nvSpPr>
          <p:cNvPr id="3" name="Content Placeholder 2"/>
          <p:cNvSpPr>
            <a:spLocks noGrp="1"/>
          </p:cNvSpPr>
          <p:nvPr>
            <p:ph idx="1"/>
          </p:nvPr>
        </p:nvSpPr>
        <p:spPr>
          <a:xfrm>
            <a:off x="304800" y="914400"/>
            <a:ext cx="7772400" cy="5181600"/>
          </a:xfrm>
        </p:spPr>
        <p:txBody>
          <a:bodyPr>
            <a:noAutofit/>
          </a:bodyPr>
          <a:lstStyle/>
          <a:p>
            <a:pPr lvl="0">
              <a:spcBef>
                <a:spcPts val="1200"/>
              </a:spcBef>
              <a:buFont typeface="Wingdings" panose="05000000000000000000" pitchFamily="2" charset="2"/>
              <a:buChar char="§"/>
              <a:defRPr/>
            </a:pPr>
            <a:r>
              <a:rPr lang="en-US" sz="1600" dirty="0">
                <a:solidFill>
                  <a:srgbClr val="262626"/>
                </a:solidFill>
                <a:latin typeface="Arial" panose="020B0604020202020204" pitchFamily="34" charset="0"/>
                <a:cs typeface="Arial" panose="020B0604020202020204" pitchFamily="34" charset="0"/>
              </a:rPr>
              <a:t>IFAP Announcement 10/4/18: Federal Perkins Loan Program   Administrative Responsibilities and Reporting Requirements: </a:t>
            </a:r>
            <a:r>
              <a:rPr lang="en-US" sz="1600" dirty="0">
                <a:solidFill>
                  <a:srgbClr val="262626"/>
                </a:solidFill>
                <a:latin typeface="Arial" panose="020B0604020202020204" pitchFamily="34" charset="0"/>
                <a:cs typeface="Arial" panose="020B0604020202020204" pitchFamily="34" charset="0"/>
                <a:hlinkClick r:id="rId3"/>
              </a:rPr>
              <a:t>https://ifap.ed.gov/eannouncements/100418PerkinsLoanAdminiResponsibilitiesReportingRequirements.html</a:t>
            </a:r>
            <a:endParaRPr lang="en-US" sz="1600" dirty="0">
              <a:solidFill>
                <a:srgbClr val="262626"/>
              </a:solidFill>
              <a:latin typeface="Arial" panose="020B0604020202020204" pitchFamily="34" charset="0"/>
              <a:cs typeface="Arial" panose="020B0604020202020204" pitchFamily="34" charset="0"/>
            </a:endParaRPr>
          </a:p>
          <a:p>
            <a:pPr lvl="0">
              <a:spcBef>
                <a:spcPts val="1200"/>
              </a:spcBef>
              <a:buFont typeface="Wingdings" panose="05000000000000000000" pitchFamily="2" charset="2"/>
              <a:buChar char="§"/>
              <a:defRPr/>
            </a:pPr>
            <a:r>
              <a:rPr lang="en-US" sz="1600" dirty="0">
                <a:solidFill>
                  <a:srgbClr val="262626"/>
                </a:solidFill>
                <a:latin typeface="Arial" panose="020B0604020202020204" pitchFamily="34" charset="0"/>
                <a:cs typeface="Arial" panose="020B0604020202020204" pitchFamily="34" charset="0"/>
              </a:rPr>
              <a:t>IFAP Announcement – Federal Perkins Loan Revolving Fund Distribution of Assets and Timelines for 2018-19:</a:t>
            </a:r>
          </a:p>
          <a:p>
            <a:pPr marL="365760" lvl="1" indent="0">
              <a:spcBef>
                <a:spcPts val="0"/>
              </a:spcBef>
              <a:buNone/>
              <a:defRPr/>
            </a:pPr>
            <a:r>
              <a:rPr lang="en-US" sz="1600" dirty="0">
                <a:solidFill>
                  <a:srgbClr val="262626"/>
                </a:solidFill>
                <a:latin typeface="Arial" panose="020B0604020202020204" pitchFamily="34" charset="0"/>
                <a:cs typeface="Arial" panose="020B0604020202020204" pitchFamily="34" charset="0"/>
                <a:hlinkClick r:id="rId4"/>
              </a:rPr>
              <a:t>https://ifap.ed.gov/eannouncements/071118CBPerkinsLoanRevolFundDistributionOfAssets1819.html</a:t>
            </a:r>
            <a:endParaRPr lang="en-US" sz="1600" dirty="0">
              <a:solidFill>
                <a:srgbClr val="262626"/>
              </a:solidFill>
              <a:latin typeface="Arial" panose="020B0604020202020204" pitchFamily="34" charset="0"/>
              <a:cs typeface="Arial" panose="020B0604020202020204" pitchFamily="34" charset="0"/>
            </a:endParaRPr>
          </a:p>
          <a:p>
            <a:pPr lvl="0">
              <a:spcBef>
                <a:spcPts val="1200"/>
              </a:spcBef>
              <a:buFont typeface="Wingdings" panose="05000000000000000000" pitchFamily="2" charset="2"/>
              <a:buChar char="§"/>
              <a:defRPr/>
            </a:pPr>
            <a:r>
              <a:rPr lang="en-US" sz="1600" dirty="0">
                <a:solidFill>
                  <a:srgbClr val="262626"/>
                </a:solidFill>
                <a:latin typeface="Arial" panose="020B0604020202020204" pitchFamily="34" charset="0"/>
                <a:cs typeface="Arial" panose="020B0604020202020204" pitchFamily="34" charset="0"/>
              </a:rPr>
              <a:t>Dear Colleague Letter: GEN-17-10 Perkins Loan Extension Act of 2015: </a:t>
            </a:r>
            <a:r>
              <a:rPr lang="en-US" sz="1600" dirty="0">
                <a:solidFill>
                  <a:srgbClr val="262626"/>
                </a:solidFill>
                <a:latin typeface="Arial" panose="020B0604020202020204" pitchFamily="34" charset="0"/>
                <a:cs typeface="Arial" panose="020B0604020202020204" pitchFamily="34" charset="0"/>
                <a:hlinkClick r:id="rId5"/>
              </a:rPr>
              <a:t>https://ifap.ed.gov/dpcletters/GEN1710.html</a:t>
            </a:r>
            <a:endParaRPr lang="en-US" sz="1600" dirty="0">
              <a:solidFill>
                <a:srgbClr val="262626"/>
              </a:solidFill>
              <a:latin typeface="Arial" panose="020B0604020202020204" pitchFamily="34" charset="0"/>
              <a:cs typeface="Arial" panose="020B0604020202020204" pitchFamily="34" charset="0"/>
            </a:endParaRPr>
          </a:p>
          <a:p>
            <a:pPr>
              <a:spcBef>
                <a:spcPts val="1200"/>
              </a:spcBef>
              <a:buFont typeface="Wingdings" panose="05000000000000000000" pitchFamily="2" charset="2"/>
              <a:buChar char="§"/>
              <a:defRPr/>
            </a:pPr>
            <a:r>
              <a:rPr lang="en-US" sz="1600" dirty="0">
                <a:solidFill>
                  <a:srgbClr val="262626"/>
                </a:solidFill>
                <a:latin typeface="Arial" panose="020B0604020202020204" pitchFamily="34" charset="0"/>
                <a:cs typeface="Arial" panose="020B0604020202020204" pitchFamily="34" charset="0"/>
              </a:rPr>
              <a:t>Federal Perkins Loan - Assignment and Liquidation Guide: </a:t>
            </a:r>
            <a:r>
              <a:rPr lang="en-US" sz="1600" u="sng" dirty="0">
                <a:solidFill>
                  <a:prstClr val="black">
                    <a:tint val="75000"/>
                  </a:prstClr>
                </a:solidFill>
                <a:latin typeface="Arial" panose="020B0604020202020204" pitchFamily="34" charset="0"/>
                <a:cs typeface="Arial" panose="020B0604020202020204" pitchFamily="34" charset="0"/>
                <a:hlinkClick r:id="rId6"/>
              </a:rPr>
              <a:t>https://ifap.ed.gov/cbpmaterials/attachments/PerkinsAssignmentandLiquidationGuide.pdf</a:t>
            </a:r>
            <a:endParaRPr lang="en-US" sz="1600" dirty="0">
              <a:solidFill>
                <a:prstClr val="black">
                  <a:tint val="75000"/>
                </a:prstClr>
              </a:solidFill>
              <a:latin typeface="Arial" panose="020B0604020202020204" pitchFamily="34" charset="0"/>
              <a:cs typeface="Arial" panose="020B0604020202020204" pitchFamily="34" charset="0"/>
            </a:endParaRPr>
          </a:p>
          <a:p>
            <a:pPr lvl="0">
              <a:spcBef>
                <a:spcPts val="1200"/>
              </a:spcBef>
              <a:buFont typeface="Wingdings" panose="05000000000000000000" pitchFamily="2" charset="2"/>
              <a:buChar char="§"/>
              <a:defRPr/>
            </a:pPr>
            <a:r>
              <a:rPr lang="en-US" sz="1600" dirty="0">
                <a:solidFill>
                  <a:srgbClr val="262626"/>
                </a:solidFill>
                <a:latin typeface="Arial" panose="020B0604020202020204" pitchFamily="34" charset="0"/>
                <a:cs typeface="Arial" panose="020B0604020202020204" pitchFamily="34" charset="0"/>
              </a:rPr>
              <a:t>Perkins Loan Assignment System (PLAS): </a:t>
            </a:r>
            <a:r>
              <a:rPr lang="en-US" sz="1600" u="sng" dirty="0">
                <a:solidFill>
                  <a:prstClr val="black">
                    <a:tint val="75000"/>
                  </a:prstClr>
                </a:solidFill>
                <a:latin typeface="Arial" panose="020B0604020202020204" pitchFamily="34" charset="0"/>
                <a:cs typeface="Arial" panose="020B0604020202020204" pitchFamily="34" charset="0"/>
                <a:hlinkClick r:id="rId7"/>
              </a:rPr>
              <a:t>https://ifap.ed.gov/eannouncements/attachments/092115PerkinsLoanAssignmentSystemSystemAvailandUserAccessInfoAttach.pdf</a:t>
            </a:r>
          </a:p>
          <a:p>
            <a:pPr lvl="0">
              <a:spcBef>
                <a:spcPts val="1200"/>
              </a:spcBef>
              <a:buFont typeface="Wingdings" panose="05000000000000000000" pitchFamily="2" charset="2"/>
              <a:buChar char="§"/>
              <a:defRPr/>
            </a:pPr>
            <a:r>
              <a:rPr lang="en-US" sz="1600" dirty="0">
                <a:solidFill>
                  <a:srgbClr val="262626"/>
                </a:solidFill>
                <a:latin typeface="Arial" panose="020B0604020202020204" pitchFamily="34" charset="0"/>
                <a:cs typeface="Arial" panose="020B0604020202020204" pitchFamily="34" charset="0"/>
              </a:rPr>
              <a:t>Federal Perkins Loan FAQs h</a:t>
            </a:r>
            <a:r>
              <a:rPr lang="en-US" sz="1600" u="sng" dirty="0">
                <a:solidFill>
                  <a:prstClr val="black">
                    <a:tint val="75000"/>
                  </a:prstClr>
                </a:solidFill>
                <a:latin typeface="Arial" panose="020B0604020202020204" pitchFamily="34" charset="0"/>
                <a:cs typeface="Arial" panose="020B0604020202020204" pitchFamily="34" charset="0"/>
                <a:hlinkClick r:id="rId8"/>
              </a:rPr>
              <a:t>ttps://ifap.ed.gov/cbp/PerkinsFAQ.html</a:t>
            </a:r>
            <a:endParaRPr lang="en-US" sz="1600" u="sng" dirty="0">
              <a:solidFill>
                <a:prstClr val="black">
                  <a:tint val="75000"/>
                </a:prstClr>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a:xfrm>
            <a:off x="6553200" y="6356364"/>
            <a:ext cx="2133600" cy="365125"/>
          </a:xfrm>
        </p:spPr>
        <p:txBody>
          <a:bodyPr/>
          <a:lstStyle/>
          <a:p>
            <a:fld id="{5C99F7B6-B6AC-4726-9291-5960819B7215}" type="slidenum">
              <a:rPr lang="en-US" smtClean="0">
                <a:solidFill>
                  <a:prstClr val="white"/>
                </a:solidFill>
              </a:rPr>
              <a:pPr/>
              <a:t>49</a:t>
            </a:fld>
            <a:endParaRPr lang="en-US" dirty="0">
              <a:solidFill>
                <a:prstClr val="white"/>
              </a:solidFill>
            </a:endParaRPr>
          </a:p>
        </p:txBody>
      </p:sp>
    </p:spTree>
    <p:extLst>
      <p:ext uri="{BB962C8B-B14F-4D97-AF65-F5344CB8AC3E}">
        <p14:creationId xmlns:p14="http://schemas.microsoft.com/office/powerpoint/2010/main" val="2532125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Everyone’s Talking Elections</a:t>
            </a:r>
          </a:p>
        </p:txBody>
      </p:sp>
      <p:sp>
        <p:nvSpPr>
          <p:cNvPr id="3" name="Content Placeholder 2"/>
          <p:cNvSpPr>
            <a:spLocks noGrp="1"/>
          </p:cNvSpPr>
          <p:nvPr>
            <p:ph idx="1"/>
          </p:nvPr>
        </p:nvSpPr>
        <p:spPr/>
        <p:txBody>
          <a:bodyPr>
            <a:normAutofit lnSpcReduction="10000"/>
          </a:bodyPr>
          <a:lstStyle/>
          <a:p>
            <a:r>
              <a:rPr lang="en-US" sz="3200" dirty="0">
                <a:solidFill>
                  <a:schemeClr val="tx1"/>
                </a:solidFill>
                <a:latin typeface="Arial" panose="020B0604020202020204" pitchFamily="34" charset="0"/>
                <a:cs typeface="Arial" panose="020B0604020202020204" pitchFamily="34" charset="0"/>
              </a:rPr>
              <a:t>All 435 House seats up this year.</a:t>
            </a:r>
          </a:p>
          <a:p>
            <a:r>
              <a:rPr lang="en-US" sz="3200" dirty="0">
                <a:solidFill>
                  <a:schemeClr val="tx1"/>
                </a:solidFill>
                <a:latin typeface="Arial" panose="020B0604020202020204" pitchFamily="34" charset="0"/>
                <a:cs typeface="Arial" panose="020B0604020202020204" pitchFamily="34" charset="0"/>
              </a:rPr>
              <a:t>One-third of the 100 Senate seats up – 34 this year.</a:t>
            </a:r>
          </a:p>
          <a:p>
            <a:pPr lvl="1"/>
            <a:r>
              <a:rPr lang="en-US" sz="3200" dirty="0">
                <a:solidFill>
                  <a:schemeClr val="tx1"/>
                </a:solidFill>
                <a:latin typeface="Arial" panose="020B0604020202020204" pitchFamily="34" charset="0"/>
                <a:cs typeface="Arial" panose="020B0604020202020204" pitchFamily="34" charset="0"/>
              </a:rPr>
              <a:t>This year, 26 Democrats (including two left of center independents), only 8 Republicans.</a:t>
            </a:r>
          </a:p>
          <a:p>
            <a:r>
              <a:rPr lang="en-US" sz="3200" dirty="0">
                <a:solidFill>
                  <a:schemeClr val="tx1"/>
                </a:solidFill>
                <a:latin typeface="Arial" panose="020B0604020202020204" pitchFamily="34" charset="0"/>
                <a:cs typeface="Arial" panose="020B0604020202020204" pitchFamily="34" charset="0"/>
              </a:rPr>
              <a:t>January 2019: New Congress takes office.  House could change hands (55-45 it will), Senate probably not (30-70).</a:t>
            </a:r>
          </a:p>
        </p:txBody>
      </p:sp>
    </p:spTree>
    <p:extLst>
      <p:ext uri="{BB962C8B-B14F-4D97-AF65-F5344CB8AC3E}">
        <p14:creationId xmlns:p14="http://schemas.microsoft.com/office/powerpoint/2010/main" val="6678768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6477000" cy="685800"/>
          </a:xfrm>
        </p:spPr>
        <p:txBody>
          <a:bodyPr>
            <a:normAutofit/>
          </a:bodyPr>
          <a:lstStyle/>
          <a:p>
            <a:r>
              <a:rPr lang="en-US" sz="3600" b="1">
                <a:effectLst>
                  <a:outerShdw blurRad="38100" dist="38100" dir="2700000" algn="tl">
                    <a:srgbClr val="000000">
                      <a:alpha val="43137"/>
                    </a:srgbClr>
                  </a:outerShdw>
                </a:effectLst>
                <a:latin typeface="Book Antiqua" panose="02040602050305030304" pitchFamily="18" charset="0"/>
              </a:rPr>
              <a:t>Contact Information</a:t>
            </a:r>
            <a:endParaRPr lang="en-US" sz="3600"/>
          </a:p>
        </p:txBody>
      </p:sp>
      <p:sp>
        <p:nvSpPr>
          <p:cNvPr id="3" name="Content Placeholder 2"/>
          <p:cNvSpPr>
            <a:spLocks noGrp="1"/>
          </p:cNvSpPr>
          <p:nvPr>
            <p:ph idx="1"/>
          </p:nvPr>
        </p:nvSpPr>
        <p:spPr>
          <a:xfrm>
            <a:off x="541176" y="990600"/>
            <a:ext cx="6553200" cy="4830756"/>
          </a:xfrm>
        </p:spPr>
        <p:txBody>
          <a:bodyPr>
            <a:noAutofit/>
          </a:bodyPr>
          <a:lstStyle/>
          <a:p>
            <a:pPr lvl="0">
              <a:spcBef>
                <a:spcPts val="100"/>
              </a:spcBef>
              <a:buNone/>
            </a:pPr>
            <a:r>
              <a:rPr lang="en-US" sz="2000" b="1" dirty="0">
                <a:solidFill>
                  <a:prstClr val="black"/>
                </a:solidFill>
              </a:rPr>
              <a:t>Harrison Wadsworth</a:t>
            </a:r>
          </a:p>
          <a:p>
            <a:pPr lvl="0">
              <a:spcBef>
                <a:spcPts val="100"/>
              </a:spcBef>
              <a:buNone/>
            </a:pPr>
            <a:r>
              <a:rPr lang="en-US" sz="2000" dirty="0">
                <a:solidFill>
                  <a:prstClr val="black"/>
                </a:solidFill>
              </a:rPr>
              <a:t>Executive Director, COHEAO</a:t>
            </a:r>
            <a:endParaRPr lang="en-US" sz="2000" b="1" dirty="0">
              <a:solidFill>
                <a:prstClr val="black"/>
              </a:solidFill>
            </a:endParaRPr>
          </a:p>
          <a:p>
            <a:pPr lvl="0">
              <a:spcBef>
                <a:spcPts val="100"/>
              </a:spcBef>
              <a:buNone/>
            </a:pPr>
            <a:r>
              <a:rPr lang="en-US" sz="2000" dirty="0">
                <a:solidFill>
                  <a:prstClr val="black"/>
                </a:solidFill>
              </a:rPr>
              <a:t>Principal, Bose Washington Partners</a:t>
            </a:r>
          </a:p>
          <a:p>
            <a:pPr>
              <a:spcBef>
                <a:spcPts val="100"/>
              </a:spcBef>
              <a:buNone/>
            </a:pPr>
            <a:r>
              <a:rPr lang="en-US" sz="2000" dirty="0">
                <a:solidFill>
                  <a:prstClr val="black"/>
                </a:solidFill>
              </a:rPr>
              <a:t>202-349-2303    </a:t>
            </a:r>
            <a:r>
              <a:rPr lang="en-US" sz="2000" dirty="0">
                <a:solidFill>
                  <a:prstClr val="black"/>
                </a:solidFill>
                <a:hlinkClick r:id="rId3"/>
              </a:rPr>
              <a:t>hwadsworth@bosewashingtonpartners.com</a:t>
            </a:r>
            <a:endParaRPr lang="en-US" sz="2000" dirty="0">
              <a:solidFill>
                <a:prstClr val="black"/>
              </a:solidFill>
            </a:endParaRPr>
          </a:p>
          <a:p>
            <a:pPr lvl="0">
              <a:spcBef>
                <a:spcPct val="0"/>
              </a:spcBef>
              <a:buNone/>
            </a:pPr>
            <a:endParaRPr lang="en-US" sz="2000" b="1" dirty="0">
              <a:solidFill>
                <a:prstClr val="black"/>
              </a:solidFill>
            </a:endParaRPr>
          </a:p>
          <a:p>
            <a:pPr lvl="0">
              <a:spcBef>
                <a:spcPct val="0"/>
              </a:spcBef>
              <a:buNone/>
            </a:pPr>
            <a:r>
              <a:rPr lang="en-US" sz="2000" b="1" dirty="0">
                <a:solidFill>
                  <a:prstClr val="black"/>
                </a:solidFill>
              </a:rPr>
              <a:t>Jared Solomon</a:t>
            </a:r>
          </a:p>
          <a:p>
            <a:pPr lvl="0">
              <a:spcBef>
                <a:spcPct val="0"/>
              </a:spcBef>
              <a:buNone/>
            </a:pPr>
            <a:r>
              <a:rPr lang="en-US" sz="2000" dirty="0">
                <a:solidFill>
                  <a:prstClr val="black"/>
                </a:solidFill>
              </a:rPr>
              <a:t>Associate Director, COHEAO</a:t>
            </a:r>
          </a:p>
          <a:p>
            <a:pPr lvl="0">
              <a:spcBef>
                <a:spcPct val="0"/>
              </a:spcBef>
              <a:buNone/>
            </a:pPr>
            <a:r>
              <a:rPr lang="en-US" sz="2000" dirty="0">
                <a:solidFill>
                  <a:prstClr val="black"/>
                </a:solidFill>
              </a:rPr>
              <a:t>Assistant Vice President, Bose Washington Partners</a:t>
            </a:r>
          </a:p>
          <a:p>
            <a:pPr lvl="0">
              <a:spcBef>
                <a:spcPct val="0"/>
              </a:spcBef>
              <a:buNone/>
            </a:pPr>
            <a:r>
              <a:rPr lang="en-US" sz="2000" dirty="0">
                <a:solidFill>
                  <a:prstClr val="black"/>
                </a:solidFill>
              </a:rPr>
              <a:t>202-289-3910   </a:t>
            </a:r>
            <a:r>
              <a:rPr lang="en-US" sz="2000" dirty="0">
                <a:solidFill>
                  <a:prstClr val="black"/>
                </a:solidFill>
                <a:hlinkClick r:id="rId4"/>
              </a:rPr>
              <a:t>jsolomon@bosewashingtonpartners.com</a:t>
            </a:r>
            <a:endParaRPr lang="en-US" sz="2000" dirty="0">
              <a:solidFill>
                <a:prstClr val="black"/>
              </a:solidFill>
            </a:endParaRPr>
          </a:p>
          <a:p>
            <a:pPr lvl="0">
              <a:spcBef>
                <a:spcPct val="0"/>
              </a:spcBef>
              <a:buNone/>
            </a:pPr>
            <a:endParaRPr lang="en-US" sz="2000" dirty="0">
              <a:solidFill>
                <a:prstClr val="black"/>
              </a:solidFill>
            </a:endParaRPr>
          </a:p>
          <a:p>
            <a:pPr lvl="0">
              <a:spcBef>
                <a:spcPct val="0"/>
              </a:spcBef>
              <a:buNone/>
            </a:pPr>
            <a:r>
              <a:rPr lang="en-US" sz="2000" b="1" dirty="0">
                <a:solidFill>
                  <a:prstClr val="black"/>
                </a:solidFill>
              </a:rPr>
              <a:t>Greg </a:t>
            </a:r>
            <a:r>
              <a:rPr lang="en-US" sz="2000" b="1" dirty="0" err="1">
                <a:solidFill>
                  <a:prstClr val="black"/>
                </a:solidFill>
              </a:rPr>
              <a:t>Marak</a:t>
            </a:r>
            <a:endParaRPr lang="en-US" sz="2000" b="1" dirty="0">
              <a:solidFill>
                <a:prstClr val="black"/>
              </a:solidFill>
            </a:endParaRPr>
          </a:p>
          <a:p>
            <a:pPr lvl="0">
              <a:spcBef>
                <a:spcPct val="0"/>
              </a:spcBef>
              <a:buNone/>
            </a:pPr>
            <a:r>
              <a:rPr lang="en-US" sz="2000" dirty="0">
                <a:solidFill>
                  <a:prstClr val="black"/>
                </a:solidFill>
              </a:rPr>
              <a:t>Director of Publications and Membership, COHEAO </a:t>
            </a:r>
          </a:p>
          <a:p>
            <a:pPr lvl="0">
              <a:spcBef>
                <a:spcPct val="0"/>
              </a:spcBef>
              <a:buNone/>
            </a:pPr>
            <a:r>
              <a:rPr lang="en-US" sz="2000" dirty="0">
                <a:solidFill>
                  <a:prstClr val="black"/>
                </a:solidFill>
              </a:rPr>
              <a:t>Public Policy Specialist, Bose Washington Partners</a:t>
            </a:r>
          </a:p>
          <a:p>
            <a:pPr lvl="0">
              <a:spcBef>
                <a:spcPct val="0"/>
              </a:spcBef>
              <a:buNone/>
            </a:pPr>
            <a:r>
              <a:rPr lang="en-US" sz="2000" dirty="0">
                <a:solidFill>
                  <a:prstClr val="black"/>
                </a:solidFill>
              </a:rPr>
              <a:t>202-289-3910    </a:t>
            </a:r>
            <a:r>
              <a:rPr lang="en-US" sz="2000" dirty="0">
                <a:solidFill>
                  <a:prstClr val="black"/>
                </a:solidFill>
                <a:hlinkClick r:id="rId5"/>
              </a:rPr>
              <a:t>gmarak@bosewashingtonpartners.com</a:t>
            </a:r>
            <a:r>
              <a:rPr lang="en-US" sz="2000" dirty="0">
                <a:solidFill>
                  <a:prstClr val="black"/>
                </a:solidFill>
              </a:rPr>
              <a:t>  </a:t>
            </a:r>
          </a:p>
        </p:txBody>
      </p:sp>
      <p:cxnSp>
        <p:nvCxnSpPr>
          <p:cNvPr id="5" name="Straight Connector 4"/>
          <p:cNvCxnSpPr/>
          <p:nvPr/>
        </p:nvCxnSpPr>
        <p:spPr>
          <a:xfrm>
            <a:off x="533400" y="914400"/>
            <a:ext cx="6781800" cy="0"/>
          </a:xfrm>
          <a:prstGeom prst="line">
            <a:avLst/>
          </a:prstGeom>
          <a:ln w="38100">
            <a:solidFill>
              <a:srgbClr val="4C0000"/>
            </a:solidFill>
          </a:ln>
        </p:spPr>
        <p:style>
          <a:lnRef idx="1">
            <a:schemeClr val="accent1"/>
          </a:lnRef>
          <a:fillRef idx="0">
            <a:schemeClr val="accent1"/>
          </a:fillRef>
          <a:effectRef idx="0">
            <a:schemeClr val="accent1"/>
          </a:effectRef>
          <a:fontRef idx="minor">
            <a:schemeClr val="tx1"/>
          </a:fontRef>
        </p:style>
      </p:cxnSp>
      <p:sp>
        <p:nvSpPr>
          <p:cNvPr id="8" name="Slide Number Placeholder 3"/>
          <p:cNvSpPr>
            <a:spLocks noGrp="1"/>
          </p:cNvSpPr>
          <p:nvPr>
            <p:ph type="sldNum" sz="quarter" idx="12"/>
          </p:nvPr>
        </p:nvSpPr>
        <p:spPr>
          <a:xfrm>
            <a:off x="6553201" y="6356366"/>
            <a:ext cx="2133600" cy="365125"/>
          </a:xfrm>
        </p:spPr>
        <p:txBody>
          <a:bodyPr/>
          <a:lstStyle/>
          <a:p>
            <a:fld id="{BBF2A826-D9F4-4A2F-BBE8-58175F3E2984}" type="slidenum">
              <a:rPr lang="en-US" smtClean="0"/>
              <a:t>50</a:t>
            </a:fld>
            <a:endParaRPr lang="en-US"/>
          </a:p>
        </p:txBody>
      </p:sp>
    </p:spTree>
    <p:extLst>
      <p:ext uri="{BB962C8B-B14F-4D97-AF65-F5344CB8AC3E}">
        <p14:creationId xmlns:p14="http://schemas.microsoft.com/office/powerpoint/2010/main" val="13927625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446974" y="0"/>
            <a:ext cx="0" cy="685800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1359354"/>
            <a:ext cx="1928813" cy="257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8099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14"/>
            <a:ext cx="8229600" cy="663179"/>
          </a:xfrm>
        </p:spPr>
        <p:txBody>
          <a:bodyPr>
            <a:normAutofit/>
          </a:bodyPr>
          <a:lstStyle/>
          <a:p>
            <a:r>
              <a:rPr lang="en-US" sz="3600" b="1" u="sng" dirty="0"/>
              <a:t>Key People In Congress (Now, Later)</a:t>
            </a:r>
          </a:p>
        </p:txBody>
      </p:sp>
      <p:sp>
        <p:nvSpPr>
          <p:cNvPr id="3" name="Slide Number Placeholder 2"/>
          <p:cNvSpPr>
            <a:spLocks noGrp="1"/>
          </p:cNvSpPr>
          <p:nvPr>
            <p:ph type="sldNum" sz="quarter" idx="4294967295"/>
          </p:nvPr>
        </p:nvSpPr>
        <p:spPr>
          <a:xfrm>
            <a:off x="8229601" y="6324600"/>
            <a:ext cx="457200" cy="247196"/>
          </a:xfrm>
          <a:prstGeom prst="rect">
            <a:avLst/>
          </a:prstGeom>
        </p:spPr>
        <p:txBody>
          <a:bodyPr/>
          <a:lstStyle/>
          <a:p>
            <a:fld id="{BBF2A826-D9F4-4A2F-BBE8-58175F3E2984}" type="slidenum">
              <a:rPr lang="en-US" b="1" smtClean="0"/>
              <a:t>6</a:t>
            </a:fld>
            <a:endParaRPr lang="en-US" b="1"/>
          </a:p>
        </p:txBody>
      </p:sp>
      <p:sp>
        <p:nvSpPr>
          <p:cNvPr id="11" name="AutoShape 2" descr="Image result for bernie sanders"/>
          <p:cNvSpPr>
            <a:spLocks noChangeAspect="1" noChangeArrowheads="1"/>
          </p:cNvSpPr>
          <p:nvPr/>
        </p:nvSpPr>
        <p:spPr bwMode="auto">
          <a:xfrm>
            <a:off x="116711" y="748903"/>
            <a:ext cx="22866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4" name="Text Placeholder 3"/>
          <p:cNvSpPr>
            <a:spLocks noGrp="1"/>
          </p:cNvSpPr>
          <p:nvPr>
            <p:ph sz="half" idx="1"/>
          </p:nvPr>
        </p:nvSpPr>
        <p:spPr>
          <a:xfrm>
            <a:off x="304800" y="1253458"/>
            <a:ext cx="5486400" cy="571500"/>
          </a:xfrm>
        </p:spPr>
        <p:txBody>
          <a:bodyPr>
            <a:noAutofit/>
          </a:bodyPr>
          <a:lstStyle/>
          <a:p>
            <a:pPr marL="0" indent="0">
              <a:buNone/>
            </a:pPr>
            <a:r>
              <a:rPr lang="en-US" sz="2000" b="1" dirty="0"/>
              <a:t>Senate HELP Committee, 12 Republicans, 11 Democrats</a:t>
            </a:r>
          </a:p>
          <a:p>
            <a:pPr marL="0" indent="0">
              <a:spcBef>
                <a:spcPts val="225"/>
              </a:spcBef>
              <a:buNone/>
            </a:pPr>
            <a:r>
              <a:rPr lang="en-US" sz="2000" b="1" dirty="0"/>
              <a:t>(Health, Education, Labor and Pensions)  Controls Higher Education Act</a:t>
            </a:r>
          </a:p>
        </p:txBody>
      </p:sp>
      <p:sp>
        <p:nvSpPr>
          <p:cNvPr id="15" name="Content Placeholder 11"/>
          <p:cNvSpPr txBox="1"/>
          <p:nvPr/>
        </p:nvSpPr>
        <p:spPr>
          <a:xfrm>
            <a:off x="5791206" y="1120381"/>
            <a:ext cx="2895599" cy="4973058"/>
          </a:xfrm>
          <a:prstGeom prst="rect">
            <a:avLst/>
          </a:prstGeom>
        </p:spPr>
        <p:txBody>
          <a:bodyPr>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600" b="1" dirty="0">
                <a:latin typeface="Times New Roman" panose="02020603050405020304" pitchFamily="18" charset="0"/>
                <a:cs typeface="Times New Roman" panose="02020603050405020304" pitchFamily="18" charset="0"/>
              </a:rPr>
              <a:t>Key </a:t>
            </a:r>
            <a:r>
              <a:rPr lang="en-US" sz="2600" b="1" dirty="0" err="1">
                <a:latin typeface="Times New Roman" panose="02020603050405020304" pitchFamily="18" charset="0"/>
                <a:cs typeface="Times New Roman" panose="02020603050405020304" pitchFamily="18" charset="0"/>
              </a:rPr>
              <a:t>HELPers</a:t>
            </a:r>
            <a:r>
              <a:rPr lang="en-US" sz="2600" b="1" dirty="0">
                <a:latin typeface="Times New Roman" panose="02020603050405020304" pitchFamily="18" charset="0"/>
                <a:cs typeface="Times New Roman" panose="02020603050405020304" pitchFamily="18" charset="0"/>
              </a:rPr>
              <a:t>:</a:t>
            </a:r>
          </a:p>
          <a:p>
            <a:pPr>
              <a:spcBef>
                <a:spcPts val="300"/>
              </a:spcBef>
              <a:buClr>
                <a:srgbClr val="4C0000"/>
              </a:buClr>
              <a:buSzPct val="85000"/>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Sanders (I-VT)</a:t>
            </a:r>
          </a:p>
          <a:p>
            <a:pPr>
              <a:spcBef>
                <a:spcPts val="300"/>
              </a:spcBef>
              <a:buClr>
                <a:srgbClr val="4C0000"/>
              </a:buClr>
              <a:buSzPct val="85000"/>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Collins (R-ME)</a:t>
            </a:r>
          </a:p>
          <a:p>
            <a:pPr>
              <a:spcBef>
                <a:spcPts val="300"/>
              </a:spcBef>
              <a:buClr>
                <a:srgbClr val="4C0000"/>
              </a:buClr>
              <a:buSzPct val="85000"/>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Baldwin (D-WI)</a:t>
            </a:r>
          </a:p>
          <a:p>
            <a:pPr>
              <a:spcBef>
                <a:spcPts val="300"/>
              </a:spcBef>
              <a:buClr>
                <a:srgbClr val="4C0000"/>
              </a:buClr>
              <a:buSzPct val="85000"/>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Burr (R-NC)</a:t>
            </a:r>
          </a:p>
          <a:p>
            <a:pPr>
              <a:spcBef>
                <a:spcPts val="300"/>
              </a:spcBef>
              <a:buClr>
                <a:srgbClr val="4C0000"/>
              </a:buClr>
              <a:buSzPct val="85000"/>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Casey (D-PA)</a:t>
            </a:r>
          </a:p>
          <a:p>
            <a:pPr>
              <a:spcBef>
                <a:spcPts val="300"/>
              </a:spcBef>
              <a:buClr>
                <a:srgbClr val="4C0000"/>
              </a:buClr>
              <a:buSzPct val="85000"/>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Isakson (R-GA)</a:t>
            </a:r>
          </a:p>
          <a:p>
            <a:pPr>
              <a:spcBef>
                <a:spcPts val="300"/>
              </a:spcBef>
              <a:buClr>
                <a:srgbClr val="4C0000"/>
              </a:buClr>
              <a:buSzPct val="85000"/>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Bennet (D-CO)</a:t>
            </a:r>
          </a:p>
          <a:p>
            <a:pPr>
              <a:spcBef>
                <a:spcPts val="300"/>
              </a:spcBef>
              <a:buClr>
                <a:srgbClr val="4C0000"/>
              </a:buClr>
              <a:buSzPct val="85000"/>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Enzi (R-WY)</a:t>
            </a:r>
          </a:p>
          <a:p>
            <a:pPr>
              <a:spcBef>
                <a:spcPts val="300"/>
              </a:spcBef>
              <a:buClr>
                <a:srgbClr val="4C0000"/>
              </a:buClr>
              <a:buSzPct val="85000"/>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Kaine (D-VA)</a:t>
            </a:r>
          </a:p>
          <a:p>
            <a:pPr marL="0" indent="0">
              <a:buNone/>
            </a:pPr>
            <a:r>
              <a:rPr lang="en-US" sz="3000" b="1" dirty="0">
                <a:latin typeface="Times New Roman" panose="02020603050405020304" pitchFamily="18" charset="0"/>
                <a:cs typeface="Times New Roman" panose="02020603050405020304" pitchFamily="18" charset="0"/>
              </a:rPr>
              <a:t>New this Congress:</a:t>
            </a:r>
          </a:p>
          <a:p>
            <a:pPr>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Doug Jones (D-AL)</a:t>
            </a:r>
          </a:p>
          <a:p>
            <a:pPr>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Tina Smith (D-MN)</a:t>
            </a:r>
          </a:p>
          <a:p>
            <a:pPr>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Todd Young (R-IN)</a:t>
            </a:r>
          </a:p>
          <a:p>
            <a:pPr>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Maggie Hassan (D-NH)</a:t>
            </a:r>
          </a:p>
        </p:txBody>
      </p:sp>
      <p:sp>
        <p:nvSpPr>
          <p:cNvPr id="16" name="TextBox 15"/>
          <p:cNvSpPr txBox="1"/>
          <p:nvPr/>
        </p:nvSpPr>
        <p:spPr>
          <a:xfrm>
            <a:off x="231042" y="5257800"/>
            <a:ext cx="2863642"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Lamar Alexander </a:t>
            </a:r>
            <a:r>
              <a:rPr lang="en-US" sz="1600" b="1" dirty="0">
                <a:latin typeface="Times New Roman" panose="02020603050405020304" pitchFamily="18" charset="0"/>
                <a:cs typeface="Times New Roman" panose="02020603050405020304" pitchFamily="18" charset="0"/>
              </a:rPr>
              <a:t>(R-TN)</a:t>
            </a:r>
          </a:p>
        </p:txBody>
      </p:sp>
      <p:sp>
        <p:nvSpPr>
          <p:cNvPr id="21" name="TextBox 20"/>
          <p:cNvSpPr txBox="1"/>
          <p:nvPr/>
        </p:nvSpPr>
        <p:spPr>
          <a:xfrm>
            <a:off x="3196152" y="5253982"/>
            <a:ext cx="2518848" cy="338554"/>
          </a:xfrm>
          <a:prstGeom prst="rect">
            <a:avLst/>
          </a:prstGeom>
          <a:noFill/>
        </p:spPr>
        <p:txBody>
          <a:bodyPr wrap="square" rtlCol="0">
            <a:spAutoFit/>
          </a:bodyPr>
          <a:lstStyle/>
          <a:p>
            <a:r>
              <a:rPr lang="en-US" sz="1600" b="1" dirty="0">
                <a:latin typeface="Times New Roman" panose="02020603050405020304" pitchFamily="18" charset="0"/>
                <a:cs typeface="Times New Roman" panose="02020603050405020304" pitchFamily="18" charset="0"/>
              </a:rPr>
              <a:t>Patty Murray (D-WA)</a:t>
            </a:r>
          </a:p>
        </p:txBody>
      </p:sp>
      <p:pic>
        <p:nvPicPr>
          <p:cNvPr id="23"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2076" y="2892708"/>
            <a:ext cx="2061574" cy="2365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4"/>
          <p:cNvPicPr>
            <a:picLocks noChangeAspect="1" noChangeArrowheads="1"/>
          </p:cNvPicPr>
          <p:nvPr/>
        </p:nvPicPr>
        <p:blipFill>
          <a:blip r:embed="rId4">
            <a:extLst>
              <a:ext uri="{28A0092B-C50C-407E-A947-70E740481C1C}">
                <a14:useLocalDpi xmlns:a14="http://schemas.microsoft.com/office/drawing/2010/main" val="0"/>
              </a:ext>
            </a:extLst>
          </a:blip>
          <a:srcRect l="2248" r="8709"/>
          <a:stretch>
            <a:fillRect/>
          </a:stretch>
        </p:blipFill>
        <p:spPr bwMode="auto">
          <a:xfrm>
            <a:off x="3220647" y="2860100"/>
            <a:ext cx="2113354" cy="2365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TextBox 24"/>
          <p:cNvSpPr txBox="1"/>
          <p:nvPr/>
        </p:nvSpPr>
        <p:spPr>
          <a:xfrm>
            <a:off x="382699" y="5592548"/>
            <a:ext cx="1793279" cy="276999"/>
          </a:xfrm>
          <a:prstGeom prst="rect">
            <a:avLst/>
          </a:prstGeom>
          <a:noFill/>
        </p:spPr>
        <p:txBody>
          <a:bodyPr wrap="square" rtlCol="0">
            <a:spAutoFit/>
          </a:bodyPr>
          <a:lstStyle/>
          <a:p>
            <a:r>
              <a:rPr lang="en-US" sz="1200" b="1" dirty="0">
                <a:latin typeface="Times New Roman" panose="02020603050405020304" pitchFamily="18" charset="0"/>
                <a:cs typeface="Times New Roman" panose="02020603050405020304" pitchFamily="18" charset="0"/>
              </a:rPr>
              <a:t>Chairman</a:t>
            </a:r>
          </a:p>
        </p:txBody>
      </p:sp>
      <p:sp>
        <p:nvSpPr>
          <p:cNvPr id="26" name="TextBox 25"/>
          <p:cNvSpPr txBox="1"/>
          <p:nvPr/>
        </p:nvSpPr>
        <p:spPr>
          <a:xfrm>
            <a:off x="3268463" y="5519422"/>
            <a:ext cx="1863097" cy="276999"/>
          </a:xfrm>
          <a:prstGeom prst="rect">
            <a:avLst/>
          </a:prstGeom>
          <a:noFill/>
        </p:spPr>
        <p:txBody>
          <a:bodyPr wrap="square" rtlCol="0">
            <a:spAutoFit/>
          </a:bodyPr>
          <a:lstStyle/>
          <a:p>
            <a:r>
              <a:rPr lang="en-US" sz="1200" b="1" dirty="0">
                <a:latin typeface="Times New Roman" panose="02020603050405020304" pitchFamily="18" charset="0"/>
                <a:cs typeface="Times New Roman" panose="02020603050405020304" pitchFamily="18" charset="0"/>
              </a:rPr>
              <a:t>Ranking Democrat</a:t>
            </a:r>
          </a:p>
        </p:txBody>
      </p:sp>
    </p:spTree>
    <p:extLst>
      <p:ext uri="{BB962C8B-B14F-4D97-AF65-F5344CB8AC3E}">
        <p14:creationId xmlns:p14="http://schemas.microsoft.com/office/powerpoint/2010/main" val="2017628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idx="1"/>
          </p:nvPr>
        </p:nvSpPr>
        <p:spPr>
          <a:xfrm>
            <a:off x="443907" y="1371600"/>
            <a:ext cx="6781799" cy="394346"/>
          </a:xfrm>
        </p:spPr>
        <p:txBody>
          <a:bodyPr>
            <a:noAutofit/>
          </a:bodyPr>
          <a:lstStyle/>
          <a:p>
            <a:pPr marL="0" indent="0" algn="ctr">
              <a:buNone/>
            </a:pPr>
            <a:r>
              <a:rPr lang="en-US" sz="2400" b="1" dirty="0"/>
              <a:t>House Education &amp; Workforce Committee</a:t>
            </a:r>
          </a:p>
          <a:p>
            <a:pPr marL="0" indent="0" algn="ctr">
              <a:buNone/>
            </a:pPr>
            <a:r>
              <a:rPr lang="en-US" sz="2100" b="1" dirty="0"/>
              <a:t>Jurisdiction over Higher Education Act</a:t>
            </a:r>
          </a:p>
        </p:txBody>
      </p:sp>
      <p:sp>
        <p:nvSpPr>
          <p:cNvPr id="3" name="Slide Number Placeholder 2"/>
          <p:cNvSpPr>
            <a:spLocks noGrp="1"/>
          </p:cNvSpPr>
          <p:nvPr>
            <p:ph type="sldNum" sz="quarter" idx="4294967295"/>
          </p:nvPr>
        </p:nvSpPr>
        <p:spPr>
          <a:xfrm>
            <a:off x="8229606" y="6356352"/>
            <a:ext cx="457201" cy="215444"/>
          </a:xfrm>
          <a:prstGeom prst="rect">
            <a:avLst/>
          </a:prstGeom>
        </p:spPr>
        <p:txBody>
          <a:bodyPr/>
          <a:lstStyle/>
          <a:p>
            <a:fld id="{BBF2A826-D9F4-4A2F-BBE8-58175F3E2984}" type="slidenum">
              <a:rPr lang="en-US" b="1" smtClean="0"/>
              <a:t>7</a:t>
            </a:fld>
            <a:endParaRPr lang="en-US" b="1" dirty="0"/>
          </a:p>
        </p:txBody>
      </p:sp>
      <p:sp>
        <p:nvSpPr>
          <p:cNvPr id="11" name="AutoShape 2" descr="Image result for bernie sanders"/>
          <p:cNvSpPr>
            <a:spLocks noChangeAspect="1" noChangeArrowheads="1"/>
          </p:cNvSpPr>
          <p:nvPr/>
        </p:nvSpPr>
        <p:spPr bwMode="auto">
          <a:xfrm>
            <a:off x="116711" y="748903"/>
            <a:ext cx="22866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7" name="TextBox 16"/>
          <p:cNvSpPr txBox="1"/>
          <p:nvPr/>
        </p:nvSpPr>
        <p:spPr>
          <a:xfrm>
            <a:off x="484710" y="3640374"/>
            <a:ext cx="2310461" cy="461665"/>
          </a:xfrm>
          <a:prstGeom prst="rect">
            <a:avLst/>
          </a:prstGeom>
          <a:noFill/>
        </p:spPr>
        <p:txBody>
          <a:bodyPr wrap="square" rtlCol="0">
            <a:spAutoFit/>
          </a:bodyPr>
          <a:lstStyle/>
          <a:p>
            <a:pPr algn="ctr"/>
            <a:r>
              <a:rPr lang="en-US" sz="1200" b="1" dirty="0">
                <a:latin typeface="Times New Roman" panose="02020603050405020304" pitchFamily="18" charset="0"/>
                <a:cs typeface="Times New Roman" panose="02020603050405020304" pitchFamily="18" charset="0"/>
              </a:rPr>
              <a:t>Chairwoman</a:t>
            </a:r>
          </a:p>
          <a:p>
            <a:pPr algn="ctr"/>
            <a:r>
              <a:rPr lang="en-US" sz="1200" b="1" dirty="0">
                <a:latin typeface="Times New Roman" panose="02020603050405020304" pitchFamily="18" charset="0"/>
                <a:cs typeface="Times New Roman" panose="02020603050405020304" pitchFamily="18" charset="0"/>
              </a:rPr>
              <a:t>Virginia Foxx (R-NC)</a:t>
            </a:r>
          </a:p>
        </p:txBody>
      </p:sp>
      <p:sp>
        <p:nvSpPr>
          <p:cNvPr id="18" name="TextBox 17"/>
          <p:cNvSpPr txBox="1"/>
          <p:nvPr/>
        </p:nvSpPr>
        <p:spPr>
          <a:xfrm>
            <a:off x="2795172" y="3651914"/>
            <a:ext cx="2024815" cy="438582"/>
          </a:xfrm>
          <a:prstGeom prst="rect">
            <a:avLst/>
          </a:prstGeom>
          <a:noFill/>
        </p:spPr>
        <p:txBody>
          <a:bodyPr wrap="square" rtlCol="0">
            <a:spAutoFit/>
          </a:bodyPr>
          <a:lstStyle/>
          <a:p>
            <a:pPr algn="ctr"/>
            <a:r>
              <a:rPr lang="en-US" sz="1050" b="1">
                <a:latin typeface="Times New Roman" panose="02020603050405020304" pitchFamily="18" charset="0"/>
                <a:cs typeface="Times New Roman" panose="02020603050405020304" pitchFamily="18" charset="0"/>
              </a:rPr>
              <a:t>Ranking Member</a:t>
            </a:r>
          </a:p>
          <a:p>
            <a:pPr algn="ctr"/>
            <a:r>
              <a:rPr lang="en-US" sz="1200" b="1">
                <a:latin typeface="Times New Roman" panose="02020603050405020304" pitchFamily="18" charset="0"/>
                <a:cs typeface="Times New Roman" panose="02020603050405020304" pitchFamily="18" charset="0"/>
              </a:rPr>
              <a:t>Bobby Scott (D-VA)</a:t>
            </a:r>
          </a:p>
        </p:txBody>
      </p:sp>
      <p:sp>
        <p:nvSpPr>
          <p:cNvPr id="19" name="TextBox 18"/>
          <p:cNvSpPr txBox="1"/>
          <p:nvPr/>
        </p:nvSpPr>
        <p:spPr>
          <a:xfrm>
            <a:off x="5334000" y="2209526"/>
            <a:ext cx="3200400" cy="2031325"/>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22 R, 17 D</a:t>
            </a:r>
          </a:p>
          <a:p>
            <a:r>
              <a:rPr lang="en-US" b="1" dirty="0">
                <a:latin typeface="Times New Roman" panose="02020603050405020304" pitchFamily="18" charset="0"/>
                <a:cs typeface="Times New Roman" panose="02020603050405020304" pitchFamily="18" charset="0"/>
              </a:rPr>
              <a:t>Some Key Members:</a:t>
            </a:r>
          </a:p>
          <a:p>
            <a:pPr marL="214313" indent="-214313">
              <a:spcBef>
                <a:spcPts val="300"/>
              </a:spcBef>
              <a:buClr>
                <a:srgbClr val="4C0000"/>
              </a:buClr>
              <a:buFont typeface="Wingdings" panose="05000000000000000000" pitchFamily="2" charset="2"/>
              <a:buChar char="§"/>
            </a:pPr>
            <a:r>
              <a:rPr lang="en-US" sz="2000" dirty="0" err="1">
                <a:latin typeface="Times New Roman" panose="02020603050405020304" pitchFamily="18" charset="0"/>
                <a:cs typeface="Times New Roman" panose="02020603050405020304" pitchFamily="18" charset="0"/>
              </a:rPr>
              <a:t>G.T</a:t>
            </a:r>
            <a:r>
              <a:rPr lang="en-US" sz="2000" dirty="0">
                <a:latin typeface="Times New Roman" panose="02020603050405020304" pitchFamily="18" charset="0"/>
                <a:cs typeface="Times New Roman" panose="02020603050405020304" pitchFamily="18" charset="0"/>
              </a:rPr>
              <a:t>. Thompson (R-PA)</a:t>
            </a:r>
          </a:p>
          <a:p>
            <a:pPr marL="214313" indent="-214313">
              <a:spcBef>
                <a:spcPts val="300"/>
              </a:spcBef>
              <a:buClr>
                <a:srgbClr val="4C0000"/>
              </a:buClr>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Phil Roe (R-TN)</a:t>
            </a:r>
          </a:p>
          <a:p>
            <a:pPr marL="214313" indent="-214313">
              <a:spcBef>
                <a:spcPts val="300"/>
              </a:spcBef>
              <a:buClr>
                <a:srgbClr val="4C0000"/>
              </a:buClr>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Jared Polis (D-CO) </a:t>
            </a:r>
          </a:p>
          <a:p>
            <a:pPr marL="214313" indent="-214313">
              <a:spcBef>
                <a:spcPts val="300"/>
              </a:spcBef>
              <a:buClr>
                <a:srgbClr val="4C0000"/>
              </a:buClr>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Alma Adams (D-NC)</a:t>
            </a:r>
          </a:p>
        </p:txBody>
      </p: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124205" y="2251759"/>
            <a:ext cx="2078743" cy="2304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0023" y="2242091"/>
            <a:ext cx="1945583" cy="2314540"/>
          </a:xfrm>
          <a:prstGeom prst="rect">
            <a:avLst/>
          </a:prstGeom>
        </p:spPr>
      </p:pic>
      <p:sp>
        <p:nvSpPr>
          <p:cNvPr id="7" name="TextBox 6"/>
          <p:cNvSpPr txBox="1"/>
          <p:nvPr/>
        </p:nvSpPr>
        <p:spPr>
          <a:xfrm>
            <a:off x="5202943" y="6084834"/>
            <a:ext cx="3200400" cy="707886"/>
          </a:xfrm>
          <a:prstGeom prst="rect">
            <a:avLst/>
          </a:prstGeom>
          <a:noFill/>
        </p:spPr>
        <p:txBody>
          <a:bodyPr wrap="square" rtlCol="0">
            <a:spAutoFit/>
          </a:bodyPr>
          <a:lstStyle/>
          <a:p>
            <a:pPr>
              <a:buClr>
                <a:srgbClr val="4C0000"/>
              </a:buClr>
            </a:pPr>
            <a:r>
              <a:rPr lang="en-US" sz="2000" b="1" dirty="0">
                <a:latin typeface="Times New Roman" panose="02020603050405020304" pitchFamily="18" charset="0"/>
                <a:cs typeface="Times New Roman" panose="02020603050405020304" pitchFamily="18" charset="0"/>
              </a:rPr>
              <a:t>Changes likely to members, not most leaders.</a:t>
            </a:r>
          </a:p>
        </p:txBody>
      </p:sp>
      <p:sp>
        <p:nvSpPr>
          <p:cNvPr id="6" name="TextBox 5"/>
          <p:cNvSpPr txBox="1"/>
          <p:nvPr/>
        </p:nvSpPr>
        <p:spPr>
          <a:xfrm>
            <a:off x="762000" y="5233591"/>
            <a:ext cx="5105400" cy="738664"/>
          </a:xfrm>
          <a:prstGeom prst="rect">
            <a:avLst/>
          </a:prstGeom>
          <a:noFill/>
        </p:spPr>
        <p:txBody>
          <a:bodyPr wrap="square" rtlCol="0">
            <a:spAutoFit/>
          </a:bodyPr>
          <a:lstStyle/>
          <a:p>
            <a:r>
              <a:rPr lang="en-US" sz="1400" b="1" dirty="0">
                <a:latin typeface="Times New Roman" panose="02020603050405020304" pitchFamily="18" charset="0"/>
                <a:cs typeface="Times New Roman" panose="02020603050405020304" pitchFamily="18" charset="0"/>
              </a:rPr>
              <a:t>Subcommittee on Higher Education and Workforce Training</a:t>
            </a:r>
          </a:p>
          <a:p>
            <a:r>
              <a:rPr lang="en-US" sz="1400" b="1" dirty="0">
                <a:latin typeface="Times New Roman" panose="02020603050405020304" pitchFamily="18" charset="0"/>
                <a:cs typeface="Times New Roman" panose="02020603050405020304" pitchFamily="18" charset="0"/>
              </a:rPr>
              <a:t>Chairman: Brett Guthrie (R-KY)</a:t>
            </a:r>
          </a:p>
          <a:p>
            <a:r>
              <a:rPr lang="en-US" sz="1400" b="1" dirty="0">
                <a:latin typeface="Times New Roman" panose="02020603050405020304" pitchFamily="18" charset="0"/>
                <a:cs typeface="Times New Roman" panose="02020603050405020304" pitchFamily="18" charset="0"/>
              </a:rPr>
              <a:t>Ranking Democrat: Susan Davis (CA)</a:t>
            </a:r>
          </a:p>
        </p:txBody>
      </p:sp>
      <p:sp>
        <p:nvSpPr>
          <p:cNvPr id="15" name="Title 1"/>
          <p:cNvSpPr>
            <a:spLocks noGrp="1"/>
          </p:cNvSpPr>
          <p:nvPr>
            <p:ph type="title"/>
          </p:nvPr>
        </p:nvSpPr>
        <p:spPr>
          <a:xfrm>
            <a:off x="304800" y="457214"/>
            <a:ext cx="8229600" cy="663179"/>
          </a:xfrm>
        </p:spPr>
        <p:txBody>
          <a:bodyPr>
            <a:normAutofit fontScale="90000"/>
          </a:bodyPr>
          <a:lstStyle/>
          <a:p>
            <a:r>
              <a:rPr lang="en-US" b="1" u="sng" dirty="0"/>
              <a:t>Key People In 115th Congress</a:t>
            </a:r>
          </a:p>
        </p:txBody>
      </p:sp>
      <p:sp>
        <p:nvSpPr>
          <p:cNvPr id="2" name="TextBox 1"/>
          <p:cNvSpPr txBox="1"/>
          <p:nvPr/>
        </p:nvSpPr>
        <p:spPr>
          <a:xfrm>
            <a:off x="813738" y="4653493"/>
            <a:ext cx="2160198" cy="584775"/>
          </a:xfrm>
          <a:prstGeom prst="rect">
            <a:avLst/>
          </a:prstGeom>
          <a:noFill/>
        </p:spPr>
        <p:txBody>
          <a:bodyPr wrap="square" rtlCol="0">
            <a:spAutoFit/>
          </a:bodyPr>
          <a:lstStyle/>
          <a:p>
            <a:r>
              <a:rPr lang="en-US" sz="1600" b="1" dirty="0">
                <a:latin typeface="Times New Roman" panose="02020603050405020304" pitchFamily="18" charset="0"/>
                <a:cs typeface="Times New Roman" panose="02020603050405020304" pitchFamily="18" charset="0"/>
              </a:rPr>
              <a:t>Chairwoman Virginia Foxx (R-NC)</a:t>
            </a:r>
          </a:p>
        </p:txBody>
      </p:sp>
      <p:sp>
        <p:nvSpPr>
          <p:cNvPr id="8" name="TextBox 7"/>
          <p:cNvSpPr txBox="1"/>
          <p:nvPr/>
        </p:nvSpPr>
        <p:spPr>
          <a:xfrm>
            <a:off x="3124202" y="4648828"/>
            <a:ext cx="2148555" cy="584775"/>
          </a:xfrm>
          <a:prstGeom prst="rect">
            <a:avLst/>
          </a:prstGeom>
          <a:noFill/>
        </p:spPr>
        <p:txBody>
          <a:bodyPr wrap="square" rtlCol="0">
            <a:spAutoFit/>
          </a:bodyPr>
          <a:lstStyle/>
          <a:p>
            <a:r>
              <a:rPr lang="en-US" sz="1600" b="1" dirty="0">
                <a:latin typeface="Times New Roman" panose="02020603050405020304" pitchFamily="18" charset="0"/>
                <a:cs typeface="Times New Roman" panose="02020603050405020304" pitchFamily="18" charset="0"/>
              </a:rPr>
              <a:t>Ranking Member Bobby Scott (D-VA)</a:t>
            </a:r>
          </a:p>
        </p:txBody>
      </p:sp>
    </p:spTree>
    <p:extLst>
      <p:ext uri="{BB962C8B-B14F-4D97-AF65-F5344CB8AC3E}">
        <p14:creationId xmlns:p14="http://schemas.microsoft.com/office/powerpoint/2010/main" val="920868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b="1" u="sng" dirty="0">
                <a:latin typeface="Arial" panose="020B0604020202020204" pitchFamily="34" charset="0"/>
                <a:cs typeface="Arial" panose="020B0604020202020204" pitchFamily="34" charset="0"/>
              </a:rPr>
              <a:t>Changes at Department of Ed</a:t>
            </a:r>
          </a:p>
        </p:txBody>
      </p:sp>
      <p:sp>
        <p:nvSpPr>
          <p:cNvPr id="3" name="Content Placeholder 2"/>
          <p:cNvSpPr>
            <a:spLocks noGrp="1"/>
          </p:cNvSpPr>
          <p:nvPr>
            <p:ph idx="1"/>
          </p:nvPr>
        </p:nvSpPr>
        <p:spPr>
          <a:xfrm>
            <a:off x="457201" y="1143000"/>
            <a:ext cx="8277626" cy="4835250"/>
          </a:xfrm>
        </p:spPr>
        <p:txBody>
          <a:bodyPr>
            <a:noAutofit/>
          </a:bodyPr>
          <a:lstStyle/>
          <a:p>
            <a:r>
              <a:rPr lang="en-US" sz="2400" dirty="0">
                <a:solidFill>
                  <a:schemeClr val="tx1"/>
                </a:solidFill>
                <a:latin typeface="Arial" panose="020B0604020202020204" pitchFamily="34" charset="0"/>
                <a:cs typeface="Arial" panose="020B0604020202020204" pitchFamily="34" charset="0"/>
              </a:rPr>
              <a:t>Chief Operating Officer:</a:t>
            </a:r>
          </a:p>
          <a:p>
            <a:pPr lvl="1"/>
            <a:r>
              <a:rPr lang="en-US" sz="2400" dirty="0">
                <a:solidFill>
                  <a:schemeClr val="tx1"/>
                </a:solidFill>
                <a:latin typeface="Arial" panose="020B0604020202020204" pitchFamily="34" charset="0"/>
                <a:cs typeface="Arial" panose="020B0604020202020204" pitchFamily="34" charset="0"/>
              </a:rPr>
              <a:t>Dr. Wayne Johnson leads new FSA Office of Strategy and Transformation</a:t>
            </a:r>
          </a:p>
          <a:p>
            <a:pPr lvl="1"/>
            <a:r>
              <a:rPr lang="en-US" sz="2400" dirty="0">
                <a:solidFill>
                  <a:schemeClr val="tx1"/>
                </a:solidFill>
                <a:latin typeface="Arial" panose="020B0604020202020204" pitchFamily="34" charset="0"/>
                <a:cs typeface="Arial" panose="020B0604020202020204" pitchFamily="34" charset="0"/>
              </a:rPr>
              <a:t>Jim Manning is Acting COO = key player for higher </a:t>
            </a:r>
            <a:r>
              <a:rPr lang="en-US" sz="2400" dirty="0" err="1">
                <a:solidFill>
                  <a:schemeClr val="tx1"/>
                </a:solidFill>
                <a:latin typeface="Arial" panose="020B0604020202020204" pitchFamily="34" charset="0"/>
                <a:cs typeface="Arial" panose="020B0604020202020204" pitchFamily="34" charset="0"/>
              </a:rPr>
              <a:t>ed</a:t>
            </a:r>
            <a:endParaRPr lang="en-US" sz="2400" dirty="0">
              <a:solidFill>
                <a:schemeClr val="tx1"/>
              </a:solidFill>
              <a:latin typeface="Arial" panose="020B0604020202020204" pitchFamily="34" charset="0"/>
              <a:cs typeface="Arial" panose="020B0604020202020204" pitchFamily="34" charset="0"/>
            </a:endParaRPr>
          </a:p>
          <a:p>
            <a:pPr lvl="2"/>
            <a:r>
              <a:rPr lang="en-US" sz="2400" dirty="0">
                <a:solidFill>
                  <a:schemeClr val="tx1"/>
                </a:solidFill>
                <a:latin typeface="Arial" panose="020B0604020202020204" pitchFamily="34" charset="0"/>
                <a:cs typeface="Arial" panose="020B0604020202020204" pitchFamily="34" charset="0"/>
              </a:rPr>
              <a:t>Previously in many top roles</a:t>
            </a:r>
          </a:p>
          <a:p>
            <a:r>
              <a:rPr lang="en-US" sz="2400" dirty="0">
                <a:solidFill>
                  <a:schemeClr val="tx1"/>
                </a:solidFill>
                <a:latin typeface="Arial" panose="020B0604020202020204" pitchFamily="34" charset="0"/>
                <a:cs typeface="Arial" panose="020B0604020202020204" pitchFamily="34" charset="0"/>
              </a:rPr>
              <a:t>Next Gen: Next Generation Processing and Servicing Environment coming soon?</a:t>
            </a:r>
          </a:p>
          <a:p>
            <a:pPr lvl="1"/>
            <a:r>
              <a:rPr lang="en-US" sz="2400" dirty="0">
                <a:solidFill>
                  <a:schemeClr val="tx1"/>
                </a:solidFill>
                <a:latin typeface="Arial" panose="020B0604020202020204" pitchFamily="34" charset="0"/>
                <a:cs typeface="Arial" panose="020B0604020202020204" pitchFamily="34" charset="0"/>
              </a:rPr>
              <a:t>Will transform direct loan systems</a:t>
            </a:r>
          </a:p>
          <a:p>
            <a:pPr lvl="1"/>
            <a:r>
              <a:rPr lang="en-US" sz="2400" dirty="0">
                <a:solidFill>
                  <a:schemeClr val="tx1"/>
                </a:solidFill>
                <a:latin typeface="Arial" panose="020B0604020202020204" pitchFamily="34" charset="0"/>
                <a:cs typeface="Arial" panose="020B0604020202020204" pitchFamily="34" charset="0"/>
              </a:rPr>
              <a:t>Servicers taking steps to delay it or force major changes</a:t>
            </a:r>
          </a:p>
          <a:p>
            <a:pPr lvl="1"/>
            <a:r>
              <a:rPr lang="en-US" sz="2400" dirty="0">
                <a:latin typeface="Arial" panose="020B0604020202020204" pitchFamily="34" charset="0"/>
                <a:cs typeface="Arial" panose="020B0604020202020204" pitchFamily="34" charset="0"/>
              </a:rPr>
              <a:t>RFP for pilot released last week</a:t>
            </a:r>
            <a:endParaRPr lang="en-US" sz="2400" dirty="0">
              <a:solidFill>
                <a:schemeClr val="tx1"/>
              </a:solidFill>
              <a:latin typeface="Arial" panose="020B0604020202020204" pitchFamily="34" charset="0"/>
              <a:cs typeface="Arial" panose="020B0604020202020204" pitchFamily="34" charset="0"/>
            </a:endParaRPr>
          </a:p>
          <a:p>
            <a:pPr lvl="1"/>
            <a:endParaRPr lang="en-US" sz="2400" dirty="0"/>
          </a:p>
          <a:p>
            <a:pPr marL="457200" lvl="1" indent="0">
              <a:buNone/>
            </a:pPr>
            <a:endParaRPr lang="en-US" sz="2400" dirty="0"/>
          </a:p>
        </p:txBody>
      </p:sp>
      <p:sp>
        <p:nvSpPr>
          <p:cNvPr id="4" name="Slide Number Placeholder 3"/>
          <p:cNvSpPr>
            <a:spLocks noGrp="1"/>
          </p:cNvSpPr>
          <p:nvPr>
            <p:ph type="sldNum" sz="quarter" idx="12"/>
          </p:nvPr>
        </p:nvSpPr>
        <p:spPr/>
        <p:txBody>
          <a:bodyPr/>
          <a:lstStyle/>
          <a:p>
            <a:fld id="{5C99F7B6-B6AC-4726-9291-5960819B7215}" type="slidenum">
              <a:rPr lang="en-US" smtClean="0">
                <a:solidFill>
                  <a:prstClr val="white"/>
                </a:solidFill>
              </a:rPr>
              <a:pPr/>
              <a:t>8</a:t>
            </a:fld>
            <a:endParaRPr lang="en-US" dirty="0">
              <a:solidFill>
                <a:prstClr val="white"/>
              </a:solidFill>
            </a:endParaRPr>
          </a:p>
        </p:txBody>
      </p:sp>
    </p:spTree>
    <p:extLst>
      <p:ext uri="{BB962C8B-B14F-4D97-AF65-F5344CB8AC3E}">
        <p14:creationId xmlns:p14="http://schemas.microsoft.com/office/powerpoint/2010/main" val="1092325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u="sng" dirty="0">
                <a:latin typeface="Arial" panose="020B0604020202020204" pitchFamily="34" charset="0"/>
                <a:cs typeface="Arial" panose="020B0604020202020204" pitchFamily="34" charset="0"/>
              </a:rPr>
              <a:t>Office of Postsecondary Education</a:t>
            </a:r>
          </a:p>
        </p:txBody>
      </p:sp>
      <p:sp>
        <p:nvSpPr>
          <p:cNvPr id="3" name="Content Placeholder 2"/>
          <p:cNvSpPr>
            <a:spLocks noGrp="1"/>
          </p:cNvSpPr>
          <p:nvPr>
            <p:ph idx="1"/>
          </p:nvPr>
        </p:nvSpPr>
        <p:spPr/>
        <p:txBody>
          <a:bodyPr>
            <a:normAutofit fontScale="92500"/>
          </a:bodyPr>
          <a:lstStyle/>
          <a:p>
            <a:r>
              <a:rPr lang="en-US" sz="2400" dirty="0">
                <a:solidFill>
                  <a:schemeClr val="tx1"/>
                </a:solidFill>
                <a:latin typeface="Arial" panose="020B0604020202020204" pitchFamily="34" charset="0"/>
                <a:cs typeface="Arial" panose="020B0604020202020204" pitchFamily="34" charset="0"/>
              </a:rPr>
              <a:t>Diane Auer Jones: Delegated Duties of Assistant Secretary for Postsecondary Education and Undersecretary of Education</a:t>
            </a:r>
          </a:p>
          <a:p>
            <a:pPr lvl="1"/>
            <a:r>
              <a:rPr lang="en-US" sz="2400" dirty="0">
                <a:solidFill>
                  <a:schemeClr val="tx1"/>
                </a:solidFill>
                <a:latin typeface="Arial" panose="020B0604020202020204" pitchFamily="34" charset="0"/>
                <a:cs typeface="Arial" panose="020B0604020202020204" pitchFamily="34" charset="0"/>
              </a:rPr>
              <a:t>Administration plans to abolish Undersecretary post</a:t>
            </a:r>
          </a:p>
          <a:p>
            <a:r>
              <a:rPr lang="en-US" sz="2400" dirty="0">
                <a:solidFill>
                  <a:schemeClr val="tx1"/>
                </a:solidFill>
                <a:latin typeface="Arial" panose="020B0604020202020204" pitchFamily="34" charset="0"/>
                <a:cs typeface="Arial" panose="020B0604020202020204" pitchFamily="34" charset="0"/>
              </a:rPr>
              <a:t>Lynn B. </a:t>
            </a:r>
            <a:r>
              <a:rPr lang="en-US" sz="2400" dirty="0" err="1">
                <a:solidFill>
                  <a:schemeClr val="tx1"/>
                </a:solidFill>
                <a:latin typeface="Arial" panose="020B0604020202020204" pitchFamily="34" charset="0"/>
                <a:cs typeface="Arial" panose="020B0604020202020204" pitchFamily="34" charset="0"/>
              </a:rPr>
              <a:t>Mahaffie</a:t>
            </a:r>
            <a:r>
              <a:rPr lang="en-US" sz="2400" dirty="0">
                <a:solidFill>
                  <a:schemeClr val="tx1"/>
                </a:solidFill>
                <a:latin typeface="Arial" panose="020B0604020202020204" pitchFamily="34" charset="0"/>
                <a:cs typeface="Arial" panose="020B0604020202020204" pitchFamily="34" charset="0"/>
              </a:rPr>
              <a:t>: Deputy assistant secretary (career staff)</a:t>
            </a:r>
          </a:p>
          <a:p>
            <a:r>
              <a:rPr lang="en-US" sz="2400" dirty="0">
                <a:solidFill>
                  <a:schemeClr val="tx1"/>
                </a:solidFill>
                <a:latin typeface="Arial" panose="020B0604020202020204" pitchFamily="34" charset="0"/>
                <a:cs typeface="Arial" panose="020B0604020202020204" pitchFamily="34" charset="0"/>
              </a:rPr>
              <a:t>Linda Byrd-Johnson: Acting Deputy Assistant Secretary for Higher Education Programs </a:t>
            </a:r>
          </a:p>
          <a:p>
            <a:r>
              <a:rPr lang="en-US" sz="2400" dirty="0">
                <a:solidFill>
                  <a:schemeClr val="tx1"/>
                </a:solidFill>
                <a:latin typeface="Arial" panose="020B0604020202020204" pitchFamily="34" charset="0"/>
                <a:cs typeface="Arial" panose="020B0604020202020204" pitchFamily="34" charset="0"/>
              </a:rPr>
              <a:t>Gail </a:t>
            </a:r>
            <a:r>
              <a:rPr lang="en-US" sz="2400" dirty="0" err="1">
                <a:solidFill>
                  <a:schemeClr val="tx1"/>
                </a:solidFill>
                <a:latin typeface="Arial" panose="020B0604020202020204" pitchFamily="34" charset="0"/>
                <a:cs typeface="Arial" panose="020B0604020202020204" pitchFamily="34" charset="0"/>
              </a:rPr>
              <a:t>McLarnon</a:t>
            </a:r>
            <a:r>
              <a:rPr lang="en-US" sz="2400" dirty="0">
                <a:solidFill>
                  <a:schemeClr val="tx1"/>
                </a:solidFill>
                <a:latin typeface="Arial" panose="020B0604020202020204" pitchFamily="34" charset="0"/>
                <a:cs typeface="Arial" panose="020B0604020202020204" pitchFamily="34" charset="0"/>
              </a:rPr>
              <a:t>: Acting Deputy Assistant Secretary for Policy, Planning and Innovation – Retired</a:t>
            </a:r>
          </a:p>
          <a:p>
            <a:r>
              <a:rPr lang="en-US" sz="2400" dirty="0">
                <a:solidFill>
                  <a:schemeClr val="tx1"/>
                </a:solidFill>
                <a:latin typeface="Arial" panose="020B0604020202020204" pitchFamily="34" charset="0"/>
                <a:cs typeface="Arial" panose="020B0604020202020204" pitchFamily="34" charset="0"/>
              </a:rPr>
              <a:t>Brian Smith: Lead career staff on campus based issues</a:t>
            </a:r>
          </a:p>
          <a:p>
            <a:r>
              <a:rPr lang="en-US" sz="2400" dirty="0">
                <a:solidFill>
                  <a:schemeClr val="tx1"/>
                </a:solidFill>
                <a:latin typeface="Arial" panose="020B0604020202020204" pitchFamily="34" charset="0"/>
                <a:cs typeface="Arial" panose="020B0604020202020204" pitchFamily="34" charset="0"/>
              </a:rPr>
              <a:t>Daniel J. Miller: Deputy Assistant Secretary for Management and Planning </a:t>
            </a:r>
          </a:p>
          <a:p>
            <a:endParaRPr lang="en-US" dirty="0"/>
          </a:p>
        </p:txBody>
      </p:sp>
      <p:sp>
        <p:nvSpPr>
          <p:cNvPr id="4" name="Slide Number Placeholder 3"/>
          <p:cNvSpPr>
            <a:spLocks noGrp="1"/>
          </p:cNvSpPr>
          <p:nvPr>
            <p:ph type="sldNum" sz="quarter" idx="12"/>
          </p:nvPr>
        </p:nvSpPr>
        <p:spPr/>
        <p:txBody>
          <a:bodyPr/>
          <a:lstStyle/>
          <a:p>
            <a:fld id="{5C99F7B6-B6AC-4726-9291-5960819B7215}" type="slidenum">
              <a:rPr lang="en-US" smtClean="0">
                <a:solidFill>
                  <a:prstClr val="white"/>
                </a:solidFill>
              </a:rPr>
              <a:pPr/>
              <a:t>9</a:t>
            </a:fld>
            <a:endParaRPr lang="en-US" dirty="0">
              <a:solidFill>
                <a:prstClr val="white"/>
              </a:solidFill>
            </a:endParaRPr>
          </a:p>
        </p:txBody>
      </p:sp>
    </p:spTree>
    <p:extLst>
      <p:ext uri="{BB962C8B-B14F-4D97-AF65-F5344CB8AC3E}">
        <p14:creationId xmlns:p14="http://schemas.microsoft.com/office/powerpoint/2010/main" val="25539328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4938</TotalTime>
  <Words>3343</Words>
  <Application>Microsoft Office PowerPoint</Application>
  <PresentationFormat>On-screen Show (4:3)</PresentationFormat>
  <Paragraphs>442</Paragraphs>
  <Slides>51</Slides>
  <Notes>34</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51</vt:i4>
      </vt:variant>
    </vt:vector>
  </HeadingPairs>
  <TitlesOfParts>
    <vt:vector size="63" baseType="lpstr">
      <vt:lpstr>ＭＳ Ｐゴシック</vt:lpstr>
      <vt:lpstr>ＭＳ Ｐゴシック</vt:lpstr>
      <vt:lpstr>Arial</vt:lpstr>
      <vt:lpstr>Arial Unicode MS</vt:lpstr>
      <vt:lpstr>Book Antiqua</vt:lpstr>
      <vt:lpstr>Calibri</vt:lpstr>
      <vt:lpstr>Cambria Math</vt:lpstr>
      <vt:lpstr>Times New Roman</vt:lpstr>
      <vt:lpstr>Wingdings</vt:lpstr>
      <vt:lpstr>Office Theme</vt:lpstr>
      <vt:lpstr>1_Office Theme</vt:lpstr>
      <vt:lpstr>2_Office Theme</vt:lpstr>
      <vt:lpstr>Perkins Loans And Other Issues: Liquidation or Reauthorization?</vt:lpstr>
      <vt:lpstr>Legal Disclaimer</vt:lpstr>
      <vt:lpstr>Agenda</vt:lpstr>
      <vt:lpstr>The 115th Congress</vt:lpstr>
      <vt:lpstr>Everyone’s Talking Elections</vt:lpstr>
      <vt:lpstr>Key People In Congress (Now, Later)</vt:lpstr>
      <vt:lpstr>Key People In 115th Congress</vt:lpstr>
      <vt:lpstr>Changes at Department of Ed</vt:lpstr>
      <vt:lpstr>Office of Postsecondary Education</vt:lpstr>
      <vt:lpstr>HEA Action in Congress</vt:lpstr>
      <vt:lpstr>HEA in House – PROSPER Act</vt:lpstr>
      <vt:lpstr>PROSPER Act</vt:lpstr>
      <vt:lpstr>PROSPER Act</vt:lpstr>
      <vt:lpstr>Aim Higher Act</vt:lpstr>
      <vt:lpstr>Aim Higher Act</vt:lpstr>
      <vt:lpstr>Contrasting Visions for Higher Ed</vt:lpstr>
      <vt:lpstr>So, What Will Happen???</vt:lpstr>
      <vt:lpstr>This?</vt:lpstr>
      <vt:lpstr>Or This?</vt:lpstr>
      <vt:lpstr>It Will Make A Difference</vt:lpstr>
      <vt:lpstr>Update on Perkins Loans 2018</vt:lpstr>
      <vt:lpstr>It’s Not Over!</vt:lpstr>
      <vt:lpstr>Perkins 2.0 – 21st Century Perkins</vt:lpstr>
      <vt:lpstr>Perkins Wind Down Issues</vt:lpstr>
      <vt:lpstr>PowerPoint Presentation</vt:lpstr>
      <vt:lpstr>PowerPoint Presentation</vt:lpstr>
      <vt:lpstr>PowerPoint Presentation</vt:lpstr>
      <vt:lpstr>October 4, 2018: Perkins Administrative Responsibilities &amp; Reporting Requirements</vt:lpstr>
      <vt:lpstr>Administrative Cost Allowance</vt:lpstr>
      <vt:lpstr>Administrative Cost Allowance </vt:lpstr>
      <vt:lpstr>PowerPoint Presentation</vt:lpstr>
      <vt:lpstr>PowerPoint Presentation</vt:lpstr>
      <vt:lpstr>Senate Appropriations Committee:</vt:lpstr>
      <vt:lpstr>PowerPoint Presentation</vt:lpstr>
      <vt:lpstr>Deciding What To Do Now</vt:lpstr>
      <vt:lpstr>1. Calculate Your Investment </vt:lpstr>
      <vt:lpstr>Cost Factors  </vt:lpstr>
      <vt:lpstr>7 Reasons to Continue Servicing….</vt:lpstr>
      <vt:lpstr>NACUBO White Paper</vt:lpstr>
      <vt:lpstr>PowerPoint Presentation</vt:lpstr>
      <vt:lpstr>ED Guidance on Short-Term Loans to the Fund</vt:lpstr>
      <vt:lpstr>Short-Term Loans to the Fund</vt:lpstr>
      <vt:lpstr>Short-Term Loans to the Fund</vt:lpstr>
      <vt:lpstr>In Summary…</vt:lpstr>
      <vt:lpstr>In Summary…</vt:lpstr>
      <vt:lpstr>Moving Forward Post-Perkins</vt:lpstr>
      <vt:lpstr>PowerPoint Presentation</vt:lpstr>
      <vt:lpstr>Become a Member of COHEAO</vt:lpstr>
      <vt:lpstr>Resource Links</vt:lpstr>
      <vt:lpstr>Contact Information</vt:lpstr>
      <vt:lpstr>PowerPoint Presentation</vt:lpstr>
    </vt:vector>
  </TitlesOfParts>
  <Company>ConServe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Shanks, Tina</dc:creator>
  <cp:lastModifiedBy>Shanks, Tina</cp:lastModifiedBy>
  <cp:revision>260</cp:revision>
  <cp:lastPrinted>2018-04-27T20:53:20Z</cp:lastPrinted>
  <dcterms:created xsi:type="dcterms:W3CDTF">2015-07-21T18:18:37Z</dcterms:created>
  <dcterms:modified xsi:type="dcterms:W3CDTF">2018-10-29T19:12:08Z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-1059980545</vt:i4>
  </property>
  <property fmtid="{D5CDD505-2E9C-101B-9397-08002B2CF9AE}" pid="3" name="_NewReviewCycle">
    <vt:lpwstr/>
  </property>
  <property fmtid="{D5CDD505-2E9C-101B-9397-08002B2CF9AE}" pid="4" name="_EmailSubject">
    <vt:lpwstr>Harrison's presentation for KASRO</vt:lpwstr>
  </property>
  <property fmtid="{D5CDD505-2E9C-101B-9397-08002B2CF9AE}" pid="5" name="_AuthorEmail">
    <vt:lpwstr>hwadsworth@bosewashingtonpartners.com</vt:lpwstr>
  </property>
  <property fmtid="{D5CDD505-2E9C-101B-9397-08002B2CF9AE}" pid="6" name="_AuthorEmailDisplayName">
    <vt:lpwstr>Wadsworth III, Harrison M.</vt:lpwstr>
  </property>
</Properties>
</file>