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4"/>
  </p:sldMasterIdLst>
  <p:notesMasterIdLst>
    <p:notesMasterId r:id="rId63"/>
  </p:notesMasterIdLst>
  <p:handoutMasterIdLst>
    <p:handoutMasterId r:id="rId64"/>
  </p:handoutMasterIdLst>
  <p:sldIdLst>
    <p:sldId id="386" r:id="rId5"/>
    <p:sldId id="1065" r:id="rId6"/>
    <p:sldId id="957" r:id="rId7"/>
    <p:sldId id="997" r:id="rId8"/>
    <p:sldId id="917" r:id="rId9"/>
    <p:sldId id="1031" r:id="rId10"/>
    <p:sldId id="1030" r:id="rId11"/>
    <p:sldId id="1029" r:id="rId12"/>
    <p:sldId id="1032" r:id="rId13"/>
    <p:sldId id="1051" r:id="rId14"/>
    <p:sldId id="1001" r:id="rId15"/>
    <p:sldId id="1052" r:id="rId16"/>
    <p:sldId id="1053" r:id="rId17"/>
    <p:sldId id="1004" r:id="rId18"/>
    <p:sldId id="912" r:id="rId19"/>
    <p:sldId id="567" r:id="rId20"/>
    <p:sldId id="328" r:id="rId21"/>
    <p:sldId id="285" r:id="rId22"/>
    <p:sldId id="566" r:id="rId23"/>
    <p:sldId id="628" r:id="rId24"/>
    <p:sldId id="930" r:id="rId25"/>
    <p:sldId id="953" r:id="rId26"/>
    <p:sldId id="954" r:id="rId27"/>
    <p:sldId id="904" r:id="rId28"/>
    <p:sldId id="905" r:id="rId29"/>
    <p:sldId id="907" r:id="rId30"/>
    <p:sldId id="949" r:id="rId31"/>
    <p:sldId id="950" r:id="rId32"/>
    <p:sldId id="952" r:id="rId33"/>
    <p:sldId id="951" r:id="rId34"/>
    <p:sldId id="908" r:id="rId35"/>
    <p:sldId id="910" r:id="rId36"/>
    <p:sldId id="911" r:id="rId37"/>
    <p:sldId id="935" r:id="rId38"/>
    <p:sldId id="956" r:id="rId39"/>
    <p:sldId id="1045" r:id="rId40"/>
    <p:sldId id="1046" r:id="rId41"/>
    <p:sldId id="1047" r:id="rId42"/>
    <p:sldId id="1033" r:id="rId43"/>
    <p:sldId id="286" r:id="rId44"/>
    <p:sldId id="1058" r:id="rId45"/>
    <p:sldId id="1034" r:id="rId46"/>
    <p:sldId id="1035" r:id="rId47"/>
    <p:sldId id="1043" r:id="rId48"/>
    <p:sldId id="1015" r:id="rId49"/>
    <p:sldId id="1011" r:id="rId50"/>
    <p:sldId id="1009" r:id="rId51"/>
    <p:sldId id="1012" r:id="rId52"/>
    <p:sldId id="1013" r:id="rId53"/>
    <p:sldId id="1044" r:id="rId54"/>
    <p:sldId id="1008" r:id="rId55"/>
    <p:sldId id="1060" r:id="rId56"/>
    <p:sldId id="322" r:id="rId57"/>
    <p:sldId id="323" r:id="rId58"/>
    <p:sldId id="1066" r:id="rId59"/>
    <p:sldId id="1062" r:id="rId60"/>
    <p:sldId id="1063" r:id="rId61"/>
    <p:sldId id="1064" r:id="rId62"/>
  </p:sldIdLst>
  <p:sldSz cx="9144000" cy="6858000" type="screen4x3"/>
  <p:notesSz cx="7010400" cy="9296400"/>
  <p:defaultTextStyle>
    <a:defPPr>
      <a:defRPr lang="en-GB"/>
    </a:defPPr>
    <a:lvl1pPr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86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9">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a:srgbClr val="009644"/>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71429" autoAdjust="0"/>
  </p:normalViewPr>
  <p:slideViewPr>
    <p:cSldViewPr>
      <p:cViewPr varScale="1">
        <p:scale>
          <a:sx n="79" d="100"/>
          <a:sy n="79" d="100"/>
        </p:scale>
        <p:origin x="2544" y="84"/>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2741"/>
    </p:cViewPr>
  </p:sorterViewPr>
  <p:notesViewPr>
    <p:cSldViewPr>
      <p:cViewPr varScale="1">
        <p:scale>
          <a:sx n="60" d="100"/>
          <a:sy n="60" d="100"/>
        </p:scale>
        <p:origin x="-1670" y="-72"/>
      </p:cViewPr>
      <p:guideLst>
        <p:guide orient="horz" pos="2839"/>
        <p:guide pos="21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3015121" cy="450850"/>
          </a:xfrm>
          <a:prstGeom prst="rect">
            <a:avLst/>
          </a:prstGeom>
          <a:noFill/>
          <a:ln w="9525">
            <a:noFill/>
            <a:miter lim="800000"/>
            <a:headEnd/>
            <a:tailEnd/>
          </a:ln>
          <a:effectLst/>
        </p:spPr>
        <p:txBody>
          <a:bodyPr vert="horz" wrap="square" lIns="89421" tIns="44711" rIns="89421" bIns="44711" numCol="1" anchor="t" anchorCtr="0" compatLnSpc="1">
            <a:prstTxWarp prst="textNoShape">
              <a:avLst/>
            </a:prstTxWarp>
          </a:bodyPr>
          <a:lstStyle>
            <a:lvl1pPr defTabSz="447642">
              <a:defRPr sz="1200" dirty="0"/>
            </a:lvl1pPr>
          </a:lstStyle>
          <a:p>
            <a:pPr>
              <a:defRPr/>
            </a:pPr>
            <a:endParaRPr lang="en-US" dirty="0"/>
          </a:p>
        </p:txBody>
      </p:sp>
      <p:sp>
        <p:nvSpPr>
          <p:cNvPr id="61443" name="Rectangle 3"/>
          <p:cNvSpPr>
            <a:spLocks noGrp="1" noChangeArrowheads="1"/>
          </p:cNvSpPr>
          <p:nvPr>
            <p:ph type="dt" sz="quarter" idx="1"/>
          </p:nvPr>
        </p:nvSpPr>
        <p:spPr bwMode="auto">
          <a:xfrm>
            <a:off x="3995279" y="0"/>
            <a:ext cx="3013499" cy="450850"/>
          </a:xfrm>
          <a:prstGeom prst="rect">
            <a:avLst/>
          </a:prstGeom>
          <a:noFill/>
          <a:ln w="9525">
            <a:noFill/>
            <a:miter lim="800000"/>
            <a:headEnd/>
            <a:tailEnd/>
          </a:ln>
          <a:effectLst/>
        </p:spPr>
        <p:txBody>
          <a:bodyPr vert="horz" wrap="square" lIns="89421" tIns="44711" rIns="89421" bIns="44711" numCol="1" anchor="t" anchorCtr="0" compatLnSpc="1">
            <a:prstTxWarp prst="textNoShape">
              <a:avLst/>
            </a:prstTxWarp>
          </a:bodyPr>
          <a:lstStyle>
            <a:lvl1pPr algn="r" defTabSz="447642">
              <a:defRPr sz="1200" dirty="0"/>
            </a:lvl1pPr>
          </a:lstStyle>
          <a:p>
            <a:pPr>
              <a:defRPr/>
            </a:pPr>
            <a:endParaRPr lang="en-US" dirty="0"/>
          </a:p>
        </p:txBody>
      </p:sp>
      <p:sp>
        <p:nvSpPr>
          <p:cNvPr id="61444" name="Rectangle 4"/>
          <p:cNvSpPr>
            <a:spLocks noGrp="1" noChangeArrowheads="1"/>
          </p:cNvSpPr>
          <p:nvPr>
            <p:ph type="ftr" sz="quarter" idx="2"/>
          </p:nvPr>
        </p:nvSpPr>
        <p:spPr bwMode="auto">
          <a:xfrm>
            <a:off x="1" y="8866188"/>
            <a:ext cx="3015121" cy="450850"/>
          </a:xfrm>
          <a:prstGeom prst="rect">
            <a:avLst/>
          </a:prstGeom>
          <a:noFill/>
          <a:ln w="9525">
            <a:noFill/>
            <a:miter lim="800000"/>
            <a:headEnd/>
            <a:tailEnd/>
          </a:ln>
          <a:effectLst/>
        </p:spPr>
        <p:txBody>
          <a:bodyPr vert="horz" wrap="square" lIns="89421" tIns="44711" rIns="89421" bIns="44711" numCol="1" anchor="b" anchorCtr="0" compatLnSpc="1">
            <a:prstTxWarp prst="textNoShape">
              <a:avLst/>
            </a:prstTxWarp>
          </a:bodyPr>
          <a:lstStyle>
            <a:lvl1pPr defTabSz="447642">
              <a:defRPr sz="1200" dirty="0"/>
            </a:lvl1pPr>
          </a:lstStyle>
          <a:p>
            <a:pPr>
              <a:defRPr/>
            </a:pPr>
            <a:endParaRPr lang="en-US" dirty="0"/>
          </a:p>
        </p:txBody>
      </p:sp>
      <p:sp>
        <p:nvSpPr>
          <p:cNvPr id="61445" name="Rectangle 5"/>
          <p:cNvSpPr>
            <a:spLocks noGrp="1" noChangeArrowheads="1"/>
          </p:cNvSpPr>
          <p:nvPr>
            <p:ph type="sldNum" sz="quarter" idx="3"/>
          </p:nvPr>
        </p:nvSpPr>
        <p:spPr bwMode="auto">
          <a:xfrm>
            <a:off x="3995279" y="8866188"/>
            <a:ext cx="3013499" cy="450850"/>
          </a:xfrm>
          <a:prstGeom prst="rect">
            <a:avLst/>
          </a:prstGeom>
          <a:noFill/>
          <a:ln w="9525">
            <a:noFill/>
            <a:miter lim="800000"/>
            <a:headEnd/>
            <a:tailEnd/>
          </a:ln>
          <a:effectLst/>
        </p:spPr>
        <p:txBody>
          <a:bodyPr vert="horz" wrap="square" lIns="89421" tIns="44711" rIns="89421" bIns="44711" numCol="1" anchor="b" anchorCtr="0" compatLnSpc="1">
            <a:prstTxWarp prst="textNoShape">
              <a:avLst/>
            </a:prstTxWarp>
          </a:bodyPr>
          <a:lstStyle>
            <a:lvl1pPr algn="r" defTabSz="447642">
              <a:defRPr sz="1200"/>
            </a:lvl1pPr>
          </a:lstStyle>
          <a:p>
            <a:pPr>
              <a:defRPr/>
            </a:pPr>
            <a:fld id="{6D531446-5B4D-4EC1-9C54-1D96BCC5D408}"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10400" cy="9296400"/>
          </a:xfrm>
          <a:prstGeom prst="roundRect">
            <a:avLst>
              <a:gd name="adj" fmla="val 19"/>
            </a:avLst>
          </a:prstGeom>
          <a:solidFill>
            <a:srgbClr val="FFFFFF"/>
          </a:solidFill>
          <a:ln w="9360">
            <a:noFill/>
            <a:miter lim="800000"/>
            <a:headEnd/>
            <a:tailEnd/>
          </a:ln>
          <a:effectLst/>
        </p:spPr>
        <p:txBody>
          <a:bodyPr wrap="none" lIns="90471" tIns="45235" rIns="90471" bIns="45235" anchor="ctr"/>
          <a:lstStyle/>
          <a:p>
            <a:pPr>
              <a:defRPr/>
            </a:pPr>
            <a:endParaRPr lang="en-US" dirty="0"/>
          </a:p>
        </p:txBody>
      </p:sp>
      <p:sp>
        <p:nvSpPr>
          <p:cNvPr id="2050" name="AutoShape 2"/>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90471" tIns="45235" rIns="90471" bIns="45235" anchor="ctr"/>
          <a:lstStyle/>
          <a:p>
            <a:pPr>
              <a:defRPr/>
            </a:pPr>
            <a:endParaRPr lang="en-US" dirty="0"/>
          </a:p>
        </p:txBody>
      </p:sp>
      <p:sp>
        <p:nvSpPr>
          <p:cNvPr id="2051" name="AutoShape 3"/>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90471" tIns="45235" rIns="90471" bIns="45235" anchor="ctr"/>
          <a:lstStyle/>
          <a:p>
            <a:pPr>
              <a:defRPr/>
            </a:pPr>
            <a:endParaRPr lang="en-US" dirty="0"/>
          </a:p>
        </p:txBody>
      </p:sp>
      <p:sp>
        <p:nvSpPr>
          <p:cNvPr id="2052" name="Rectangle 4"/>
          <p:cNvSpPr>
            <a:spLocks noGrp="1" noChangeArrowheads="1"/>
          </p:cNvSpPr>
          <p:nvPr>
            <p:ph type="hdr"/>
          </p:nvPr>
        </p:nvSpPr>
        <p:spPr bwMode="auto">
          <a:xfrm>
            <a:off x="0" y="0"/>
            <a:ext cx="3031349" cy="465138"/>
          </a:xfrm>
          <a:prstGeom prst="rect">
            <a:avLst/>
          </a:prstGeom>
          <a:noFill/>
          <a:ln w="9525">
            <a:noFill/>
            <a:round/>
            <a:headEnd/>
            <a:tailEnd/>
          </a:ln>
          <a:effectLst/>
        </p:spPr>
        <p:txBody>
          <a:bodyPr vert="horz" wrap="square" lIns="92238" tIns="46119" rIns="92238" bIns="46119" numCol="1" anchor="t" anchorCtr="0" compatLnSpc="1">
            <a:prstTxWarp prst="textNoShape">
              <a:avLst/>
            </a:prstTxWarp>
          </a:bodyPr>
          <a:lstStyle>
            <a:lvl1pPr defTabSz="447642">
              <a:lnSpc>
                <a:spcPct val="100000"/>
              </a:lnSpc>
              <a:tabLst>
                <a:tab pos="0" algn="l"/>
                <a:tab pos="447642" algn="l"/>
                <a:tab pos="893713" algn="l"/>
                <a:tab pos="1341354" algn="l"/>
                <a:tab pos="1788996" algn="l"/>
                <a:tab pos="2235067" algn="l"/>
                <a:tab pos="2682709" algn="l"/>
                <a:tab pos="3130351" algn="l"/>
                <a:tab pos="3576422" algn="l"/>
                <a:tab pos="4024063" algn="l"/>
                <a:tab pos="4471705" algn="l"/>
                <a:tab pos="4917776" algn="l"/>
                <a:tab pos="5365417" algn="l"/>
                <a:tab pos="5813059" algn="l"/>
                <a:tab pos="6259130" algn="l"/>
                <a:tab pos="6706772" algn="l"/>
                <a:tab pos="7154414" algn="l"/>
                <a:tab pos="7600485" algn="l"/>
                <a:tab pos="8048126" algn="l"/>
                <a:tab pos="8495768" algn="l"/>
                <a:tab pos="8941839" algn="l"/>
              </a:tabLst>
              <a:defRPr sz="1200" dirty="0">
                <a:solidFill>
                  <a:srgbClr val="000000"/>
                </a:solidFill>
              </a:defRPr>
            </a:lvl1pPr>
          </a:lstStyle>
          <a:p>
            <a:pPr>
              <a:defRPr/>
            </a:pPr>
            <a:endParaRPr lang="en-GB" dirty="0"/>
          </a:p>
        </p:txBody>
      </p:sp>
      <p:sp>
        <p:nvSpPr>
          <p:cNvPr id="2053" name="Rectangle 5"/>
          <p:cNvSpPr>
            <a:spLocks noGrp="1" noChangeArrowheads="1"/>
          </p:cNvSpPr>
          <p:nvPr>
            <p:ph type="dt"/>
          </p:nvPr>
        </p:nvSpPr>
        <p:spPr bwMode="auto">
          <a:xfrm>
            <a:off x="3972560" y="0"/>
            <a:ext cx="3031349" cy="465138"/>
          </a:xfrm>
          <a:prstGeom prst="rect">
            <a:avLst/>
          </a:prstGeom>
          <a:noFill/>
          <a:ln w="9525">
            <a:noFill/>
            <a:round/>
            <a:headEnd/>
            <a:tailEnd/>
          </a:ln>
          <a:effectLst/>
        </p:spPr>
        <p:txBody>
          <a:bodyPr vert="horz" wrap="square" lIns="92238" tIns="46119" rIns="92238" bIns="46119" numCol="1" anchor="t" anchorCtr="0" compatLnSpc="1">
            <a:prstTxWarp prst="textNoShape">
              <a:avLst/>
            </a:prstTxWarp>
          </a:bodyPr>
          <a:lstStyle>
            <a:lvl1pPr algn="r" defTabSz="447642">
              <a:lnSpc>
                <a:spcPct val="100000"/>
              </a:lnSpc>
              <a:tabLst>
                <a:tab pos="0" algn="l"/>
                <a:tab pos="447642" algn="l"/>
                <a:tab pos="893713" algn="l"/>
                <a:tab pos="1341354" algn="l"/>
                <a:tab pos="1788996" algn="l"/>
                <a:tab pos="2235067" algn="l"/>
                <a:tab pos="2682709" algn="l"/>
                <a:tab pos="3130351" algn="l"/>
                <a:tab pos="3576422" algn="l"/>
                <a:tab pos="4024063" algn="l"/>
                <a:tab pos="4471705" algn="l"/>
                <a:tab pos="4917776" algn="l"/>
                <a:tab pos="5365417" algn="l"/>
                <a:tab pos="5813059" algn="l"/>
                <a:tab pos="6259130" algn="l"/>
                <a:tab pos="6706772" algn="l"/>
                <a:tab pos="7154414" algn="l"/>
                <a:tab pos="7600485" algn="l"/>
                <a:tab pos="8048126" algn="l"/>
                <a:tab pos="8495768" algn="l"/>
                <a:tab pos="8941839" algn="l"/>
              </a:tabLst>
              <a:defRPr sz="1200" dirty="0">
                <a:solidFill>
                  <a:srgbClr val="000000"/>
                </a:solidFill>
              </a:defRPr>
            </a:lvl1pPr>
          </a:lstStyle>
          <a:p>
            <a:pPr>
              <a:defRPr/>
            </a:pPr>
            <a:endParaRPr lang="en-GB" dirty="0"/>
          </a:p>
        </p:txBody>
      </p:sp>
      <p:sp>
        <p:nvSpPr>
          <p:cNvPr id="43015" name="Rectangle 6"/>
          <p:cNvSpPr>
            <a:spLocks noGrp="1" noRot="1" noChangeAspect="1" noChangeArrowheads="1"/>
          </p:cNvSpPr>
          <p:nvPr>
            <p:ph type="sldImg"/>
          </p:nvPr>
        </p:nvSpPr>
        <p:spPr bwMode="auto">
          <a:xfrm>
            <a:off x="1182688" y="698500"/>
            <a:ext cx="4640262" cy="3479800"/>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933098" y="4416426"/>
            <a:ext cx="5137714" cy="4183063"/>
          </a:xfrm>
          <a:prstGeom prst="rect">
            <a:avLst/>
          </a:prstGeom>
          <a:noFill/>
          <a:ln w="9525">
            <a:noFill/>
            <a:round/>
            <a:headEnd/>
            <a:tailEnd/>
          </a:ln>
          <a:effectLst/>
        </p:spPr>
        <p:txBody>
          <a:bodyPr vert="horz" wrap="square" lIns="92238" tIns="46119" rIns="92238" bIns="46119" numCol="1" anchor="t" anchorCtr="0" compatLnSpc="1">
            <a:prstTxWarp prst="textNoShape">
              <a:avLst/>
            </a:prstTxWarp>
          </a:bodyPr>
          <a:lstStyle/>
          <a:p>
            <a:pPr lvl="0"/>
            <a:endParaRPr lang="en-US" noProof="0"/>
          </a:p>
        </p:txBody>
      </p:sp>
      <p:sp>
        <p:nvSpPr>
          <p:cNvPr id="2056" name="Rectangle 8"/>
          <p:cNvSpPr>
            <a:spLocks noGrp="1" noChangeArrowheads="1"/>
          </p:cNvSpPr>
          <p:nvPr>
            <p:ph type="ftr"/>
          </p:nvPr>
        </p:nvSpPr>
        <p:spPr bwMode="auto">
          <a:xfrm>
            <a:off x="0" y="8832850"/>
            <a:ext cx="3031349" cy="465138"/>
          </a:xfrm>
          <a:prstGeom prst="rect">
            <a:avLst/>
          </a:prstGeom>
          <a:noFill/>
          <a:ln w="9525">
            <a:noFill/>
            <a:round/>
            <a:headEnd/>
            <a:tailEnd/>
          </a:ln>
          <a:effectLst/>
        </p:spPr>
        <p:txBody>
          <a:bodyPr vert="horz" wrap="square" lIns="92238" tIns="46119" rIns="92238" bIns="46119" numCol="1" anchor="b" anchorCtr="0" compatLnSpc="1">
            <a:prstTxWarp prst="textNoShape">
              <a:avLst/>
            </a:prstTxWarp>
          </a:bodyPr>
          <a:lstStyle>
            <a:lvl1pPr defTabSz="447642">
              <a:lnSpc>
                <a:spcPct val="100000"/>
              </a:lnSpc>
              <a:tabLst>
                <a:tab pos="0" algn="l"/>
                <a:tab pos="447642" algn="l"/>
                <a:tab pos="893713" algn="l"/>
                <a:tab pos="1341354" algn="l"/>
                <a:tab pos="1788996" algn="l"/>
                <a:tab pos="2235067" algn="l"/>
                <a:tab pos="2682709" algn="l"/>
                <a:tab pos="3130351" algn="l"/>
                <a:tab pos="3576422" algn="l"/>
                <a:tab pos="4024063" algn="l"/>
                <a:tab pos="4471705" algn="l"/>
                <a:tab pos="4917776" algn="l"/>
                <a:tab pos="5365417" algn="l"/>
                <a:tab pos="5813059" algn="l"/>
                <a:tab pos="6259130" algn="l"/>
                <a:tab pos="6706772" algn="l"/>
                <a:tab pos="7154414" algn="l"/>
                <a:tab pos="7600485" algn="l"/>
                <a:tab pos="8048126" algn="l"/>
                <a:tab pos="8495768" algn="l"/>
                <a:tab pos="8941839" algn="l"/>
              </a:tabLst>
              <a:defRPr sz="1200" dirty="0">
                <a:solidFill>
                  <a:srgbClr val="000000"/>
                </a:solidFill>
              </a:defRPr>
            </a:lvl1pPr>
          </a:lstStyle>
          <a:p>
            <a:pPr>
              <a:defRPr/>
            </a:pPr>
            <a:endParaRPr lang="en-GB" dirty="0"/>
          </a:p>
        </p:txBody>
      </p:sp>
      <p:sp>
        <p:nvSpPr>
          <p:cNvPr id="2057" name="Rectangle 9"/>
          <p:cNvSpPr>
            <a:spLocks noGrp="1" noChangeArrowheads="1"/>
          </p:cNvSpPr>
          <p:nvPr>
            <p:ph type="sldNum"/>
          </p:nvPr>
        </p:nvSpPr>
        <p:spPr bwMode="auto">
          <a:xfrm>
            <a:off x="3972560" y="8832850"/>
            <a:ext cx="3031349" cy="465138"/>
          </a:xfrm>
          <a:prstGeom prst="rect">
            <a:avLst/>
          </a:prstGeom>
          <a:noFill/>
          <a:ln w="9525">
            <a:noFill/>
            <a:round/>
            <a:headEnd/>
            <a:tailEnd/>
          </a:ln>
          <a:effectLst/>
        </p:spPr>
        <p:txBody>
          <a:bodyPr vert="horz" wrap="square" lIns="92238" tIns="46119" rIns="92238" bIns="46119" numCol="1" anchor="b" anchorCtr="0" compatLnSpc="1">
            <a:prstTxWarp prst="textNoShape">
              <a:avLst/>
            </a:prstTxWarp>
          </a:bodyPr>
          <a:lstStyle>
            <a:lvl1pPr algn="r" defTabSz="447642">
              <a:lnSpc>
                <a:spcPct val="100000"/>
              </a:lnSpc>
              <a:tabLst>
                <a:tab pos="0" algn="l"/>
                <a:tab pos="447642" algn="l"/>
                <a:tab pos="893713" algn="l"/>
                <a:tab pos="1341354" algn="l"/>
                <a:tab pos="1788996" algn="l"/>
                <a:tab pos="2235067" algn="l"/>
                <a:tab pos="2682709" algn="l"/>
                <a:tab pos="3130351" algn="l"/>
                <a:tab pos="3576422" algn="l"/>
                <a:tab pos="4024063" algn="l"/>
                <a:tab pos="4471705" algn="l"/>
                <a:tab pos="4917776" algn="l"/>
                <a:tab pos="5365417" algn="l"/>
                <a:tab pos="5813059" algn="l"/>
                <a:tab pos="6259130" algn="l"/>
                <a:tab pos="6706772" algn="l"/>
                <a:tab pos="7154414" algn="l"/>
                <a:tab pos="7600485" algn="l"/>
                <a:tab pos="8048126" algn="l"/>
                <a:tab pos="8495768" algn="l"/>
                <a:tab pos="8941839" algn="l"/>
              </a:tabLst>
              <a:defRPr sz="1200">
                <a:solidFill>
                  <a:srgbClr val="000000"/>
                </a:solidFill>
              </a:defRPr>
            </a:lvl1pPr>
          </a:lstStyle>
          <a:p>
            <a:pPr>
              <a:defRPr/>
            </a:pPr>
            <a:fld id="{5B371EEE-59D2-4FBC-85AE-B9329CB909A3}" type="slidenum">
              <a:rPr lang="en-GB"/>
              <a:pPr>
                <a:defRPr/>
              </a:pPr>
              <a:t>‹#›</a:t>
            </a:fld>
            <a:endParaRPr lang="en-GB" dirty="0"/>
          </a:p>
        </p:txBody>
      </p:sp>
    </p:spTree>
    <p:extLst>
      <p:ext uri="{BB962C8B-B14F-4D97-AF65-F5344CB8AC3E}">
        <p14:creationId xmlns:p14="http://schemas.microsoft.com/office/powerpoint/2010/main" val="3863391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legiscan.com/MD/bill/SB152/2022"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p:spPr>
        <p:txBody>
          <a:bodyPr/>
          <a:lstStyle/>
          <a:p>
            <a:pPr defTabSz="446088">
              <a:tabLst>
                <a:tab pos="0" algn="l"/>
                <a:tab pos="446088" algn="l"/>
                <a:tab pos="892175" algn="l"/>
                <a:tab pos="1339850" algn="l"/>
                <a:tab pos="1787525" algn="l"/>
                <a:tab pos="2233613" algn="l"/>
                <a:tab pos="2681288" algn="l"/>
                <a:tab pos="3128963" algn="l"/>
                <a:tab pos="3575050" algn="l"/>
                <a:tab pos="4022725" algn="l"/>
                <a:tab pos="4470400" algn="l"/>
                <a:tab pos="4916488" algn="l"/>
                <a:tab pos="5364163" algn="l"/>
                <a:tab pos="5811838" algn="l"/>
                <a:tab pos="6257925" algn="l"/>
                <a:tab pos="6705600" algn="l"/>
                <a:tab pos="7153275" algn="l"/>
                <a:tab pos="7599363" algn="l"/>
                <a:tab pos="8047038" algn="l"/>
                <a:tab pos="8494713" algn="l"/>
                <a:tab pos="8940800" algn="l"/>
              </a:tabLst>
            </a:pPr>
            <a:fld id="{458C8AE4-9A0D-4592-AF82-0FC6CD465856}" type="slidenum">
              <a:rPr lang="en-GB" smtClean="0"/>
              <a:pPr defTabSz="446088">
                <a:tabLst>
                  <a:tab pos="0" algn="l"/>
                  <a:tab pos="446088" algn="l"/>
                  <a:tab pos="892175" algn="l"/>
                  <a:tab pos="1339850" algn="l"/>
                  <a:tab pos="1787525" algn="l"/>
                  <a:tab pos="2233613" algn="l"/>
                  <a:tab pos="2681288" algn="l"/>
                  <a:tab pos="3128963" algn="l"/>
                  <a:tab pos="3575050" algn="l"/>
                  <a:tab pos="4022725" algn="l"/>
                  <a:tab pos="4470400" algn="l"/>
                  <a:tab pos="4916488" algn="l"/>
                  <a:tab pos="5364163" algn="l"/>
                  <a:tab pos="5811838" algn="l"/>
                  <a:tab pos="6257925" algn="l"/>
                  <a:tab pos="6705600" algn="l"/>
                  <a:tab pos="7153275" algn="l"/>
                  <a:tab pos="7599363" algn="l"/>
                  <a:tab pos="8047038" algn="l"/>
                  <a:tab pos="8494713" algn="l"/>
                  <a:tab pos="8940800" algn="l"/>
                </a:tabLst>
              </a:pPr>
              <a:t>1</a:t>
            </a:fld>
            <a:endParaRPr lang="en-GB" dirty="0"/>
          </a:p>
        </p:txBody>
      </p:sp>
      <p:sp>
        <p:nvSpPr>
          <p:cNvPr id="44035" name="Text Box 1"/>
          <p:cNvSpPr txBox="1">
            <a:spLocks noChangeArrowheads="1"/>
          </p:cNvSpPr>
          <p:nvPr/>
        </p:nvSpPr>
        <p:spPr bwMode="auto">
          <a:xfrm>
            <a:off x="1174891" y="698501"/>
            <a:ext cx="4660618" cy="3484563"/>
          </a:xfrm>
          <a:prstGeom prst="rect">
            <a:avLst/>
          </a:prstGeom>
          <a:solidFill>
            <a:srgbClr val="FFFFFF"/>
          </a:solidFill>
          <a:ln w="9360">
            <a:solidFill>
              <a:srgbClr val="000000"/>
            </a:solidFill>
            <a:miter lim="800000"/>
            <a:headEnd/>
            <a:tailEnd/>
          </a:ln>
        </p:spPr>
        <p:txBody>
          <a:bodyPr wrap="none" lIns="90471" tIns="45235" rIns="90471" bIns="45235" anchor="ctr"/>
          <a:lstStyle/>
          <a:p>
            <a:endParaRPr lang="en-US" dirty="0"/>
          </a:p>
        </p:txBody>
      </p:sp>
      <p:sp>
        <p:nvSpPr>
          <p:cNvPr id="44036" name="Rectangle 2"/>
          <p:cNvSpPr>
            <a:spLocks noGrp="1" noChangeArrowheads="1"/>
          </p:cNvSpPr>
          <p:nvPr>
            <p:ph type="body"/>
          </p:nvPr>
        </p:nvSpPr>
        <p:spPr>
          <a:xfrm>
            <a:off x="933098" y="4416425"/>
            <a:ext cx="5139337" cy="4184650"/>
          </a:xfrm>
          <a:noFill/>
          <a:ln/>
        </p:spPr>
        <p:txBody>
          <a:bodyPr wrap="none" lIns="89421" tIns="44711" rIns="89421" bIns="44711" anchor="ctr"/>
          <a:lstStyle/>
          <a:p>
            <a:endParaRPr lang="en-US" dirty="0"/>
          </a:p>
        </p:txBody>
      </p:sp>
    </p:spTree>
    <p:extLst>
      <p:ext uri="{BB962C8B-B14F-4D97-AF65-F5344CB8AC3E}">
        <p14:creationId xmlns:p14="http://schemas.microsoft.com/office/powerpoint/2010/main" val="423989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43461B4-4E41-420C-A5E4-E43B50F700D9}"/>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714C3E67-B953-44EC-9E39-270A8580A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“Americans must exercise their right to their educational data to obtain a job or transfer schools,” said CFPB Director Rohit Chopra. “Our examinations of lenders found that blanket policies to withhold transcripts can run afoul of the law.”</a:t>
            </a:r>
          </a:p>
          <a:p>
            <a:endParaRPr lang="en-US" altLang="en-US" dirty="0"/>
          </a:p>
        </p:txBody>
      </p:sp>
      <p:sp>
        <p:nvSpPr>
          <p:cNvPr id="78852" name="Slide Number Placeholder 3">
            <a:extLst>
              <a:ext uri="{FF2B5EF4-FFF2-40B4-BE49-F238E27FC236}">
                <a16:creationId xmlns:a16="http://schemas.microsoft.com/office/drawing/2014/main" id="{31931399-9147-443B-A8C3-66EF1F735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5A32EB-700E-48D1-B02F-F2C31576157B}" type="slidenum">
              <a:rPr lang="en-US" altLang="en-US" smtClean="0">
                <a:latin typeface="Times New Roman" panose="02020603050405020304" pitchFamily="18" charset="0"/>
              </a:rPr>
              <a:pPr/>
              <a:t>14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4304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15</a:t>
            </a:fld>
            <a:endParaRPr lang="en-US" dirty="0"/>
          </a:p>
        </p:txBody>
      </p:sp>
    </p:spTree>
    <p:extLst>
      <p:ext uri="{BB962C8B-B14F-4D97-AF65-F5344CB8AC3E}">
        <p14:creationId xmlns:p14="http://schemas.microsoft.com/office/powerpoint/2010/main" val="304043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F7F32DC4-D6C9-4E2A-9CE7-1B49EDE298BF}" type="slidenum">
              <a:rPr lang="en-US" smtClean="0"/>
              <a:pPr/>
              <a:t>16</a:t>
            </a:fld>
            <a:endParaRPr lang="en-US" dirty="0"/>
          </a:p>
        </p:txBody>
      </p:sp>
    </p:spTree>
    <p:extLst>
      <p:ext uri="{BB962C8B-B14F-4D97-AF65-F5344CB8AC3E}">
        <p14:creationId xmlns:p14="http://schemas.microsoft.com/office/powerpoint/2010/main" val="115162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549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a:t>* this bill requires the schools to adopt a policy on the issue.</a:t>
            </a:r>
          </a:p>
        </p:txBody>
      </p:sp>
    </p:spTree>
    <p:extLst>
      <p:ext uri="{BB962C8B-B14F-4D97-AF65-F5344CB8AC3E}">
        <p14:creationId xmlns:p14="http://schemas.microsoft.com/office/powerpoint/2010/main" val="2004194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F7F32DC4-D6C9-4E2A-9CE7-1B49EDE298BF}" type="slidenum">
              <a:rPr lang="en-US" smtClean="0"/>
              <a:pPr/>
              <a:t>19</a:t>
            </a:fld>
            <a:endParaRPr lang="en-US" dirty="0"/>
          </a:p>
        </p:txBody>
      </p:sp>
    </p:spTree>
    <p:extLst>
      <p:ext uri="{BB962C8B-B14F-4D97-AF65-F5344CB8AC3E}">
        <p14:creationId xmlns:p14="http://schemas.microsoft.com/office/powerpoint/2010/main" val="3944124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a:p>
            <a:endParaRPr lang="en-US" dirty="0"/>
          </a:p>
        </p:txBody>
      </p:sp>
      <p:sp>
        <p:nvSpPr>
          <p:cNvPr id="4" name="Slide Number Placeholder 3"/>
          <p:cNvSpPr>
            <a:spLocks noGrp="1"/>
          </p:cNvSpPr>
          <p:nvPr>
            <p:ph type="sldNum" sz="quarter" idx="5"/>
          </p:nvPr>
        </p:nvSpPr>
        <p:spPr/>
        <p:txBody>
          <a:bodyPr/>
          <a:lstStyle/>
          <a:p>
            <a:fld id="{F7F32DC4-D6C9-4E2A-9CE7-1B49EDE298BF}" type="slidenum">
              <a:rPr lang="en-US" smtClean="0"/>
              <a:pPr/>
              <a:t>20</a:t>
            </a:fld>
            <a:endParaRPr lang="en-US" dirty="0"/>
          </a:p>
        </p:txBody>
      </p:sp>
    </p:spTree>
    <p:extLst>
      <p:ext uri="{BB962C8B-B14F-4D97-AF65-F5344CB8AC3E}">
        <p14:creationId xmlns:p14="http://schemas.microsoft.com/office/powerpoint/2010/main" val="80055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F7F32DC4-D6C9-4E2A-9CE7-1B49EDE298BF}" type="slidenum">
              <a:rPr lang="en-US" smtClean="0"/>
              <a:pPr/>
              <a:t>21</a:t>
            </a:fld>
            <a:endParaRPr lang="en-US" dirty="0"/>
          </a:p>
        </p:txBody>
      </p:sp>
    </p:spTree>
    <p:extLst>
      <p:ext uri="{BB962C8B-B14F-4D97-AF65-F5344CB8AC3E}">
        <p14:creationId xmlns:p14="http://schemas.microsoft.com/office/powerpoint/2010/main" val="117278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F7F32DC4-D6C9-4E2A-9CE7-1B49EDE298BF}" type="slidenum">
              <a:rPr lang="en-US" smtClean="0"/>
              <a:pPr/>
              <a:t>22</a:t>
            </a:fld>
            <a:endParaRPr lang="en-US" dirty="0"/>
          </a:p>
        </p:txBody>
      </p:sp>
    </p:spTree>
    <p:extLst>
      <p:ext uri="{BB962C8B-B14F-4D97-AF65-F5344CB8AC3E}">
        <p14:creationId xmlns:p14="http://schemas.microsoft.com/office/powerpoint/2010/main" val="1871305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p>
        </p:txBody>
      </p:sp>
      <p:sp>
        <p:nvSpPr>
          <p:cNvPr id="4" name="Slide Number Placeholder 3"/>
          <p:cNvSpPr>
            <a:spLocks noGrp="1"/>
          </p:cNvSpPr>
          <p:nvPr>
            <p:ph type="sldNum" sz="quarter" idx="5"/>
          </p:nvPr>
        </p:nvSpPr>
        <p:spPr/>
        <p:txBody>
          <a:bodyPr/>
          <a:lstStyle/>
          <a:p>
            <a:fld id="{F7F32DC4-D6C9-4E2A-9CE7-1B49EDE298BF}" type="slidenum">
              <a:rPr lang="en-US" smtClean="0"/>
              <a:pPr/>
              <a:t>23</a:t>
            </a:fld>
            <a:endParaRPr lang="en-US" dirty="0"/>
          </a:p>
        </p:txBody>
      </p:sp>
    </p:spTree>
    <p:extLst>
      <p:ext uri="{BB962C8B-B14F-4D97-AF65-F5344CB8AC3E}">
        <p14:creationId xmlns:p14="http://schemas.microsoft.com/office/powerpoint/2010/main" val="128504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F7F32DC4-D6C9-4E2A-9CE7-1B49EDE298BF}" type="slidenum">
              <a:rPr lang="en-US" smtClean="0"/>
              <a:pPr/>
              <a:t>3</a:t>
            </a:fld>
            <a:endParaRPr lang="en-US" dirty="0"/>
          </a:p>
        </p:txBody>
      </p:sp>
    </p:spTree>
    <p:extLst>
      <p:ext uri="{BB962C8B-B14F-4D97-AF65-F5344CB8AC3E}">
        <p14:creationId xmlns:p14="http://schemas.microsoft.com/office/powerpoint/2010/main" val="970813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24</a:t>
            </a:fld>
            <a:endParaRPr lang="en-US" dirty="0"/>
          </a:p>
        </p:txBody>
      </p:sp>
    </p:spTree>
    <p:extLst>
      <p:ext uri="{BB962C8B-B14F-4D97-AF65-F5344CB8AC3E}">
        <p14:creationId xmlns:p14="http://schemas.microsoft.com/office/powerpoint/2010/main" val="2635982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25</a:t>
            </a:fld>
            <a:endParaRPr lang="en-US" dirty="0"/>
          </a:p>
        </p:txBody>
      </p:sp>
    </p:spTree>
    <p:extLst>
      <p:ext uri="{BB962C8B-B14F-4D97-AF65-F5344CB8AC3E}">
        <p14:creationId xmlns:p14="http://schemas.microsoft.com/office/powerpoint/2010/main" val="402815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F7F32DC4-D6C9-4E2A-9CE7-1B49EDE298BF}" type="slidenum">
              <a:rPr lang="en-US" smtClean="0"/>
              <a:pPr/>
              <a:t>26</a:t>
            </a:fld>
            <a:endParaRPr lang="en-US" dirty="0"/>
          </a:p>
        </p:txBody>
      </p:sp>
    </p:spTree>
    <p:extLst>
      <p:ext uri="{BB962C8B-B14F-4D97-AF65-F5344CB8AC3E}">
        <p14:creationId xmlns:p14="http://schemas.microsoft.com/office/powerpoint/2010/main" val="2357664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27</a:t>
            </a:fld>
            <a:endParaRPr lang="en-US" dirty="0"/>
          </a:p>
        </p:txBody>
      </p:sp>
    </p:spTree>
    <p:extLst>
      <p:ext uri="{BB962C8B-B14F-4D97-AF65-F5344CB8AC3E}">
        <p14:creationId xmlns:p14="http://schemas.microsoft.com/office/powerpoint/2010/main" val="2171919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28</a:t>
            </a:fld>
            <a:endParaRPr lang="en-US" dirty="0"/>
          </a:p>
        </p:txBody>
      </p:sp>
    </p:spTree>
    <p:extLst>
      <p:ext uri="{BB962C8B-B14F-4D97-AF65-F5344CB8AC3E}">
        <p14:creationId xmlns:p14="http://schemas.microsoft.com/office/powerpoint/2010/main" val="4061008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29</a:t>
            </a:fld>
            <a:endParaRPr lang="en-US" dirty="0"/>
          </a:p>
        </p:txBody>
      </p:sp>
    </p:spTree>
    <p:extLst>
      <p:ext uri="{BB962C8B-B14F-4D97-AF65-F5344CB8AC3E}">
        <p14:creationId xmlns:p14="http://schemas.microsoft.com/office/powerpoint/2010/main" val="874200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30</a:t>
            </a:fld>
            <a:endParaRPr lang="en-US" dirty="0"/>
          </a:p>
        </p:txBody>
      </p:sp>
    </p:spTree>
    <p:extLst>
      <p:ext uri="{BB962C8B-B14F-4D97-AF65-F5344CB8AC3E}">
        <p14:creationId xmlns:p14="http://schemas.microsoft.com/office/powerpoint/2010/main" val="210096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31</a:t>
            </a:fld>
            <a:endParaRPr lang="en-US" dirty="0"/>
          </a:p>
        </p:txBody>
      </p:sp>
    </p:spTree>
    <p:extLst>
      <p:ext uri="{BB962C8B-B14F-4D97-AF65-F5344CB8AC3E}">
        <p14:creationId xmlns:p14="http://schemas.microsoft.com/office/powerpoint/2010/main" val="1430519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F7F32DC4-D6C9-4E2A-9CE7-1B49EDE298BF}" type="slidenum">
              <a:rPr lang="en-US" smtClean="0"/>
              <a:pPr/>
              <a:t>32</a:t>
            </a:fld>
            <a:endParaRPr lang="en-US" dirty="0"/>
          </a:p>
        </p:txBody>
      </p:sp>
    </p:spTree>
    <p:extLst>
      <p:ext uri="{BB962C8B-B14F-4D97-AF65-F5344CB8AC3E}">
        <p14:creationId xmlns:p14="http://schemas.microsoft.com/office/powerpoint/2010/main" val="3812353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F7F32DC4-D6C9-4E2A-9CE7-1B49EDE298BF}" type="slidenum">
              <a:rPr lang="en-US" smtClean="0"/>
              <a:pPr/>
              <a:t>33</a:t>
            </a:fld>
            <a:endParaRPr lang="en-US" dirty="0"/>
          </a:p>
        </p:txBody>
      </p:sp>
    </p:spTree>
    <p:extLst>
      <p:ext uri="{BB962C8B-B14F-4D97-AF65-F5344CB8AC3E}">
        <p14:creationId xmlns:p14="http://schemas.microsoft.com/office/powerpoint/2010/main" val="249146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a:p>
        </p:txBody>
      </p:sp>
      <p:sp>
        <p:nvSpPr>
          <p:cNvPr id="53252" name="Slide Number Placeholder 3"/>
          <p:cNvSpPr>
            <a:spLocks noGrp="1"/>
          </p:cNvSpPr>
          <p:nvPr>
            <p:ph type="sldNum" sz="quarter" idx="5"/>
          </p:nvPr>
        </p:nvSpPr>
        <p:spPr/>
        <p:txBody>
          <a:bodyPr/>
          <a:lstStyle/>
          <a:p>
            <a:pPr>
              <a:defRPr/>
            </a:pPr>
            <a:fld id="{46A199B0-8C0D-4EC4-949B-03EE0F41BD87}" type="slidenum">
              <a:rPr lang="en-US" smtClean="0"/>
              <a:pPr>
                <a:defRPr/>
              </a:pPr>
              <a:t>4</a:t>
            </a:fld>
            <a:endParaRPr lang="en-US" dirty="0"/>
          </a:p>
        </p:txBody>
      </p:sp>
    </p:spTree>
    <p:extLst>
      <p:ext uri="{BB962C8B-B14F-4D97-AF65-F5344CB8AC3E}">
        <p14:creationId xmlns:p14="http://schemas.microsoft.com/office/powerpoint/2010/main" val="1438191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34</a:t>
            </a:fld>
            <a:endParaRPr lang="en-US" dirty="0"/>
          </a:p>
        </p:txBody>
      </p:sp>
    </p:spTree>
    <p:extLst>
      <p:ext uri="{BB962C8B-B14F-4D97-AF65-F5344CB8AC3E}">
        <p14:creationId xmlns:p14="http://schemas.microsoft.com/office/powerpoint/2010/main" val="677058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35</a:t>
            </a:fld>
            <a:endParaRPr lang="en-US" dirty="0"/>
          </a:p>
        </p:txBody>
      </p:sp>
    </p:spTree>
    <p:extLst>
      <p:ext uri="{BB962C8B-B14F-4D97-AF65-F5344CB8AC3E}">
        <p14:creationId xmlns:p14="http://schemas.microsoft.com/office/powerpoint/2010/main" val="2727302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36</a:t>
            </a:fld>
            <a:endParaRPr lang="en-US" dirty="0"/>
          </a:p>
        </p:txBody>
      </p:sp>
    </p:spTree>
    <p:extLst>
      <p:ext uri="{BB962C8B-B14F-4D97-AF65-F5344CB8AC3E}">
        <p14:creationId xmlns:p14="http://schemas.microsoft.com/office/powerpoint/2010/main" val="4106669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37</a:t>
            </a:fld>
            <a:endParaRPr lang="en-US" dirty="0"/>
          </a:p>
        </p:txBody>
      </p:sp>
    </p:spTree>
    <p:extLst>
      <p:ext uri="{BB962C8B-B14F-4D97-AF65-F5344CB8AC3E}">
        <p14:creationId xmlns:p14="http://schemas.microsoft.com/office/powerpoint/2010/main" val="3371438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38</a:t>
            </a:fld>
            <a:endParaRPr lang="en-US" dirty="0"/>
          </a:p>
        </p:txBody>
      </p:sp>
    </p:spTree>
    <p:extLst>
      <p:ext uri="{BB962C8B-B14F-4D97-AF65-F5344CB8AC3E}">
        <p14:creationId xmlns:p14="http://schemas.microsoft.com/office/powerpoint/2010/main" val="1131459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39</a:t>
            </a:fld>
            <a:endParaRPr lang="en-US" dirty="0"/>
          </a:p>
        </p:txBody>
      </p:sp>
    </p:spTree>
    <p:extLst>
      <p:ext uri="{BB962C8B-B14F-4D97-AF65-F5344CB8AC3E}">
        <p14:creationId xmlns:p14="http://schemas.microsoft.com/office/powerpoint/2010/main" val="335261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MA bill is </a:t>
            </a:r>
            <a:r>
              <a:rPr lang="en-US" dirty="0" err="1"/>
              <a:t>s</a:t>
            </a:r>
            <a:r>
              <a:rPr lang="en-US" sz="1200" dirty="0" err="1"/>
              <a:t>MD</a:t>
            </a:r>
            <a:r>
              <a:rPr lang="en-US" sz="1200" dirty="0"/>
              <a:t> </a:t>
            </a:r>
            <a:r>
              <a:rPr lang="en-US" sz="1200" dirty="0">
                <a:hlinkClick r:id="rId3"/>
              </a:rPr>
              <a:t>SB 248 </a:t>
            </a:r>
            <a:r>
              <a:rPr lang="en-US" sz="1200" dirty="0"/>
              <a:t>– Passed Senate 3/2/2023, House 4/4/2023</a:t>
            </a:r>
          </a:p>
          <a:p>
            <a:r>
              <a:rPr lang="en-US" dirty="0" err="1"/>
              <a:t>imilar</a:t>
            </a:r>
            <a:r>
              <a:rPr lang="en-US" dirty="0"/>
              <a:t> to bill that was introduced</a:t>
            </a:r>
            <a:r>
              <a:rPr lang="en-US" baseline="0" dirty="0"/>
              <a:t> in 2017 that did not move.</a:t>
            </a:r>
            <a:endParaRPr lang="en-US" dirty="0"/>
          </a:p>
        </p:txBody>
      </p:sp>
    </p:spTree>
    <p:extLst>
      <p:ext uri="{BB962C8B-B14F-4D97-AF65-F5344CB8AC3E}">
        <p14:creationId xmlns:p14="http://schemas.microsoft.com/office/powerpoint/2010/main" val="4265126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t>
            </a:r>
          </a:p>
        </p:txBody>
      </p:sp>
      <p:sp>
        <p:nvSpPr>
          <p:cNvPr id="4" name="Slide Number Placeholder 3"/>
          <p:cNvSpPr>
            <a:spLocks noGrp="1"/>
          </p:cNvSpPr>
          <p:nvPr>
            <p:ph type="sldNum" sz="quarter" idx="10"/>
          </p:nvPr>
        </p:nvSpPr>
        <p:spPr/>
        <p:txBody>
          <a:bodyPr/>
          <a:lstStyle/>
          <a:p>
            <a:fld id="{5ACAE610-19F6-4EE9-A477-BA7543D9D435}" type="slidenum">
              <a:rPr lang="en-US" smtClean="0"/>
              <a:pPr/>
              <a:t>42</a:t>
            </a:fld>
            <a:endParaRPr lang="en-US" dirty="0"/>
          </a:p>
        </p:txBody>
      </p:sp>
    </p:spTree>
    <p:extLst>
      <p:ext uri="{BB962C8B-B14F-4D97-AF65-F5344CB8AC3E}">
        <p14:creationId xmlns:p14="http://schemas.microsoft.com/office/powerpoint/2010/main" val="3105976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t>
            </a:r>
          </a:p>
        </p:txBody>
      </p:sp>
      <p:sp>
        <p:nvSpPr>
          <p:cNvPr id="4" name="Slide Number Placeholder 3"/>
          <p:cNvSpPr>
            <a:spLocks noGrp="1"/>
          </p:cNvSpPr>
          <p:nvPr>
            <p:ph type="sldNum" sz="quarter" idx="10"/>
          </p:nvPr>
        </p:nvSpPr>
        <p:spPr/>
        <p:txBody>
          <a:bodyPr/>
          <a:lstStyle/>
          <a:p>
            <a:fld id="{5ACAE610-19F6-4EE9-A477-BA7543D9D435}" type="slidenum">
              <a:rPr lang="en-US" smtClean="0"/>
              <a:pPr/>
              <a:t>43</a:t>
            </a:fld>
            <a:endParaRPr lang="en-US" dirty="0"/>
          </a:p>
        </p:txBody>
      </p:sp>
    </p:spTree>
    <p:extLst>
      <p:ext uri="{BB962C8B-B14F-4D97-AF65-F5344CB8AC3E}">
        <p14:creationId xmlns:p14="http://schemas.microsoft.com/office/powerpoint/2010/main" val="3256553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t>
            </a:r>
          </a:p>
        </p:txBody>
      </p:sp>
      <p:sp>
        <p:nvSpPr>
          <p:cNvPr id="4" name="Slide Number Placeholder 3"/>
          <p:cNvSpPr>
            <a:spLocks noGrp="1"/>
          </p:cNvSpPr>
          <p:nvPr>
            <p:ph type="sldNum" sz="quarter" idx="10"/>
          </p:nvPr>
        </p:nvSpPr>
        <p:spPr/>
        <p:txBody>
          <a:bodyPr/>
          <a:lstStyle/>
          <a:p>
            <a:fld id="{5ACAE610-19F6-4EE9-A477-BA7543D9D435}" type="slidenum">
              <a:rPr lang="en-US" smtClean="0"/>
              <a:pPr/>
              <a:t>44</a:t>
            </a:fld>
            <a:endParaRPr lang="en-US" dirty="0"/>
          </a:p>
        </p:txBody>
      </p:sp>
    </p:spTree>
    <p:extLst>
      <p:ext uri="{BB962C8B-B14F-4D97-AF65-F5344CB8AC3E}">
        <p14:creationId xmlns:p14="http://schemas.microsoft.com/office/powerpoint/2010/main" val="14960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F7F32DC4-D6C9-4E2A-9CE7-1B49EDE298BF}" type="slidenum">
              <a:rPr lang="en-US" smtClean="0"/>
              <a:pPr/>
              <a:t>5</a:t>
            </a:fld>
            <a:endParaRPr lang="en-US" dirty="0"/>
          </a:p>
        </p:txBody>
      </p:sp>
    </p:spTree>
    <p:extLst>
      <p:ext uri="{BB962C8B-B14F-4D97-AF65-F5344CB8AC3E}">
        <p14:creationId xmlns:p14="http://schemas.microsoft.com/office/powerpoint/2010/main" val="1601305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47</a:t>
            </a:fld>
            <a:endParaRPr lang="en-GB" dirty="0"/>
          </a:p>
        </p:txBody>
      </p:sp>
    </p:spTree>
    <p:extLst>
      <p:ext uri="{BB962C8B-B14F-4D97-AF65-F5344CB8AC3E}">
        <p14:creationId xmlns:p14="http://schemas.microsoft.com/office/powerpoint/2010/main" val="3534822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Lori</a:t>
            </a:r>
          </a:p>
          <a:p>
            <a:endParaRPr lang="en-US" dirty="0"/>
          </a:p>
          <a:p>
            <a:r>
              <a:rPr lang="en-US" dirty="0"/>
              <a:t>Whether you are creating</a:t>
            </a:r>
            <a:r>
              <a:rPr lang="en-US" baseline="0" dirty="0"/>
              <a:t> policies governing attendance and dress, ethics and conduct, text messaging and mobile devices, or data security and confidentiality, effective written policies should incorporate clear and specific language that is not open to interpretation by individuals.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Include Context rules: </a:t>
            </a:r>
            <a:r>
              <a:rPr lang="en-US" sz="1200" b="0" i="0" kern="1200" dirty="0">
                <a:solidFill>
                  <a:schemeClr val="tx1"/>
                </a:solidFill>
                <a:effectLst/>
                <a:latin typeface="+mn-lt"/>
                <a:ea typeface="+mn-ea"/>
                <a:cs typeface="+mn-cs"/>
              </a:rPr>
              <a:t>A context controls whether a Rule should apply all the time, or only in some situations.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Define Key concepts and Terms: do not assume… create a directory of terms and acronyms.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a:t>
            </a:r>
            <a:r>
              <a:rPr lang="en-US" sz="1200" b="0" i="0" kern="1200" baseline="0" dirty="0">
                <a:solidFill>
                  <a:schemeClr val="tx1"/>
                </a:solidFill>
                <a:effectLst/>
                <a:latin typeface="+mn-lt"/>
                <a:ea typeface="+mn-ea"/>
                <a:cs typeface="+mn-cs"/>
              </a:rPr>
              <a:t> Plain English: no legal mumbo jumbo, no confusing technological terms.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Focus on the reader, not yourself!</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ACAE610-19F6-4EE9-A477-BA7543D9D435}" type="slidenum">
              <a:rPr lang="en-US" smtClean="0"/>
              <a:pPr/>
              <a:t>50</a:t>
            </a:fld>
            <a:endParaRPr lang="en-US" dirty="0"/>
          </a:p>
        </p:txBody>
      </p:sp>
    </p:spTree>
    <p:extLst>
      <p:ext uri="{BB962C8B-B14F-4D97-AF65-F5344CB8AC3E}">
        <p14:creationId xmlns:p14="http://schemas.microsoft.com/office/powerpoint/2010/main" val="3804514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7981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310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1758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B371EEE-59D2-4FBC-85AE-B9329CB909A3}" type="slidenum">
              <a:rPr lang="en-GB" smtClean="0"/>
              <a:pPr>
                <a:defRPr/>
              </a:pPr>
              <a:t>56</a:t>
            </a:fld>
            <a:endParaRPr lang="en-GB" dirty="0"/>
          </a:p>
        </p:txBody>
      </p:sp>
    </p:spTree>
    <p:extLst>
      <p:ext uri="{BB962C8B-B14F-4D97-AF65-F5344CB8AC3E}">
        <p14:creationId xmlns:p14="http://schemas.microsoft.com/office/powerpoint/2010/main" val="1762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B371EEE-59D2-4FBC-85AE-B9329CB909A3}" type="slidenum">
              <a:rPr lang="en-GB" smtClean="0"/>
              <a:pPr>
                <a:defRPr/>
              </a:pPr>
              <a:t>57</a:t>
            </a:fld>
            <a:endParaRPr lang="en-GB" dirty="0"/>
          </a:p>
        </p:txBody>
      </p:sp>
    </p:spTree>
    <p:extLst>
      <p:ext uri="{BB962C8B-B14F-4D97-AF65-F5344CB8AC3E}">
        <p14:creationId xmlns:p14="http://schemas.microsoft.com/office/powerpoint/2010/main" val="1647404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B371EEE-59D2-4FBC-85AE-B9329CB909A3}" type="slidenum">
              <a:rPr lang="en-GB" smtClean="0"/>
              <a:pPr>
                <a:defRPr/>
              </a:pPr>
              <a:t>58</a:t>
            </a:fld>
            <a:endParaRPr lang="en-GB" dirty="0"/>
          </a:p>
        </p:txBody>
      </p:sp>
    </p:spTree>
    <p:extLst>
      <p:ext uri="{BB962C8B-B14F-4D97-AF65-F5344CB8AC3E}">
        <p14:creationId xmlns:p14="http://schemas.microsoft.com/office/powerpoint/2010/main" val="123411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Stefanie</a:t>
            </a:r>
          </a:p>
        </p:txBody>
      </p:sp>
      <p:sp>
        <p:nvSpPr>
          <p:cNvPr id="4" name="Slide Number Placeholder 3"/>
          <p:cNvSpPr>
            <a:spLocks noGrp="1"/>
          </p:cNvSpPr>
          <p:nvPr>
            <p:ph type="sldNum" sz="quarter" idx="5"/>
          </p:nvPr>
        </p:nvSpPr>
        <p:spPr/>
        <p:txBody>
          <a:bodyPr/>
          <a:lstStyle/>
          <a:p>
            <a:fld id="{F7F32DC4-D6C9-4E2A-9CE7-1B49EDE298BF}" type="slidenum">
              <a:rPr lang="en-US" smtClean="0"/>
              <a:pPr/>
              <a:t>6</a:t>
            </a:fld>
            <a:endParaRPr lang="en-US" dirty="0"/>
          </a:p>
        </p:txBody>
      </p:sp>
    </p:spTree>
    <p:extLst>
      <p:ext uri="{BB962C8B-B14F-4D97-AF65-F5344CB8AC3E}">
        <p14:creationId xmlns:p14="http://schemas.microsoft.com/office/powerpoint/2010/main" val="76550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F7F32DC4-D6C9-4E2A-9CE7-1B49EDE298BF}" type="slidenum">
              <a:rPr lang="en-US" smtClean="0"/>
              <a:pPr/>
              <a:t>7</a:t>
            </a:fld>
            <a:endParaRPr lang="en-US" dirty="0"/>
          </a:p>
        </p:txBody>
      </p:sp>
    </p:spTree>
    <p:extLst>
      <p:ext uri="{BB962C8B-B14F-4D97-AF65-F5344CB8AC3E}">
        <p14:creationId xmlns:p14="http://schemas.microsoft.com/office/powerpoint/2010/main" val="38922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F7F32DC4-D6C9-4E2A-9CE7-1B49EDE298BF}" type="slidenum">
              <a:rPr lang="en-US" smtClean="0"/>
              <a:pPr/>
              <a:t>8</a:t>
            </a:fld>
            <a:endParaRPr lang="en-US" dirty="0"/>
          </a:p>
        </p:txBody>
      </p:sp>
    </p:spTree>
    <p:extLst>
      <p:ext uri="{BB962C8B-B14F-4D97-AF65-F5344CB8AC3E}">
        <p14:creationId xmlns:p14="http://schemas.microsoft.com/office/powerpoint/2010/main" val="60656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b="1" dirty="0"/>
              <a:t>Summary</a:t>
            </a:r>
          </a:p>
          <a:p>
            <a:pPr marL="158750" indent="0">
              <a:buNone/>
            </a:pPr>
            <a:r>
              <a:rPr lang="en-US" dirty="0"/>
              <a:t>These procedures include guidance for examination of all aspects of private education loans and examination of servicing practices in connection with all types of student loans.</a:t>
            </a:r>
          </a:p>
          <a:p>
            <a:pPr marL="158750" indent="0">
              <a:buNone/>
            </a:pPr>
            <a:endParaRPr lang="en-US" dirty="0"/>
          </a:p>
          <a:p>
            <a:pPr marL="158750" indent="0">
              <a:buNone/>
            </a:pPr>
            <a:r>
              <a:rPr lang="en-US" dirty="0"/>
              <a:t>The examination procedures contain a series of modules, grouping similar requirements together. In many cases, the examination scope will focus on either origination or servicing. Depending on the scope, and in conjunction with the compliance management system and consumer complaint response review procedures, each examination will cover one or more of the following modules. The modules include: </a:t>
            </a:r>
          </a:p>
          <a:p>
            <a:r>
              <a:rPr lang="en-US" dirty="0"/>
              <a:t>Advertising, Marketing, and Lead Generation </a:t>
            </a:r>
            <a:br>
              <a:rPr lang="en-US" dirty="0"/>
            </a:br>
            <a:endParaRPr lang="en-US" dirty="0"/>
          </a:p>
          <a:p>
            <a:r>
              <a:rPr lang="en-US" dirty="0"/>
              <a:t>Customer Application, Qualification, Loan Origination, and Disbursement</a:t>
            </a:r>
            <a:br>
              <a:rPr lang="en-US" dirty="0"/>
            </a:br>
            <a:endParaRPr lang="en-US" dirty="0"/>
          </a:p>
          <a:p>
            <a:r>
              <a:rPr lang="en-US" dirty="0"/>
              <a:t>Student Loan Servicing</a:t>
            </a:r>
            <a:br>
              <a:rPr lang="en-US" dirty="0"/>
            </a:br>
            <a:endParaRPr lang="en-US" dirty="0"/>
          </a:p>
          <a:p>
            <a:r>
              <a:rPr lang="en-US" dirty="0"/>
              <a:t>Borrower Inquiries and Complaints</a:t>
            </a:r>
            <a:br>
              <a:rPr lang="en-US" dirty="0"/>
            </a:br>
            <a:endParaRPr lang="en-US" dirty="0"/>
          </a:p>
          <a:p>
            <a:r>
              <a:rPr lang="en-US" dirty="0"/>
              <a:t>Collections, Accounts in Default, and Credit Reporting</a:t>
            </a:r>
            <a:br>
              <a:rPr lang="en-US" dirty="0"/>
            </a:br>
            <a:endParaRPr lang="en-US" dirty="0"/>
          </a:p>
          <a:p>
            <a:r>
              <a:rPr lang="en-US" dirty="0"/>
              <a:t>Information Sharing and Privacy</a:t>
            </a:r>
            <a:br>
              <a:rPr lang="en-US" dirty="0"/>
            </a:br>
            <a:endParaRPr lang="en-US" dirty="0"/>
          </a:p>
          <a:p>
            <a:r>
              <a:rPr lang="en-US" dirty="0"/>
              <a:t>Examination Conclusion and Wrap-Up</a:t>
            </a:r>
          </a:p>
          <a:p>
            <a:endParaRPr lang="en-US" dirty="0"/>
          </a:p>
        </p:txBody>
      </p:sp>
    </p:spTree>
    <p:extLst>
      <p:ext uri="{BB962C8B-B14F-4D97-AF65-F5344CB8AC3E}">
        <p14:creationId xmlns:p14="http://schemas.microsoft.com/office/powerpoint/2010/main" val="364778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0750869-9900-4A63-956D-90D5753CA025}"/>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2A2D0172-FED3-4FE0-83BC-C2D688A3F0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Maria</a:t>
            </a:r>
          </a:p>
        </p:txBody>
      </p:sp>
      <p:sp>
        <p:nvSpPr>
          <p:cNvPr id="73732" name="Slide Number Placeholder 3">
            <a:extLst>
              <a:ext uri="{FF2B5EF4-FFF2-40B4-BE49-F238E27FC236}">
                <a16:creationId xmlns:a16="http://schemas.microsoft.com/office/drawing/2014/main" id="{FBB453DB-054E-4DBB-A073-3BA945977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ED08ED-C661-4612-BF19-350FA76D072A}" type="slidenum">
              <a:rPr lang="en-US" altLang="en-US" smtClean="0">
                <a:latin typeface="Times New Roman" panose="02020603050405020304" pitchFamily="18" charset="0"/>
              </a:rPr>
              <a:pPr/>
              <a:t>12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63595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CC3FF76-B9AA-45F4-9F47-B5EEF0D5F25B}"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669BB491-E11D-4287-9A04-419114A57FE2}"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4058B94-59B7-46B4-8160-E80D6959BC8A}"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07DD16F5-A5BB-4F85-BD6F-48CCE6C18E59}" type="slidenum">
              <a:rPr lang="en-GB" smtClean="0"/>
              <a:pPr>
                <a:defRPr/>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E64E6312-DAB5-479D-A0C6-1004C2721840}" type="slidenum">
              <a:rPr lang="en-GB" smtClean="0"/>
              <a:pPr>
                <a:defRPr/>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563AD949-316E-4D46-A197-994FEE838B15}" type="slidenum">
              <a:rPr lang="en-GB" smtClean="0"/>
              <a:pPr>
                <a:defRPr/>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CD65793B-46D0-4B9C-9112-FEC1BFC391C5}" type="slidenum">
              <a:rPr lang="en-GB" smtClean="0"/>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958EF57A-EFB6-4236-85D0-F1D36AFD4F26}" type="slidenum">
              <a:rPr lang="en-GB" smtClean="0"/>
              <a:pPr>
                <a:defRPr/>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CD0CE71F-0FAC-40AA-861E-7DCEF3C81A36}"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28326F0C-43E5-4580-A8A4-44EBCD7E59CB}" type="slidenum">
              <a:rPr lang="en-GB" smtClean="0"/>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02D1732F-16DC-48B9-9E03-895EAAF93D67}" type="slidenum">
              <a:rPr lang="en-GB" smtClean="0"/>
              <a:pPr>
                <a:defRPr/>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EC13613-DE3A-4C58-BDFF-D327A1CD96C3}"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iles.consumerfinance.gov/f/documents/cfpb_education-loan-servicing-exam-manual_2022-0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urldefense.com/v3/__https:/lnks.gd/l/eyJhbGciOiJIUzI1NiJ9.eyJidWxsZXRpbl9saW5rX2lkIjoxMDEsInVyaSI6ImJwMjpjbGljayIsImJ1bGxldGluX2lkIjoiMjAyMjA5MjkuNjQ0MDU5MTEiLCJ1cmwiOiJodHRwczovL2ZpbGVzLmNvbnN1bWVyZmluYW5jZS5nb3YvZi9kb2N1bWVudHMvY2ZwYl9zdHVkZW50LWxvYW4tc2VydmljaW5nLXN1cGVydmlzb3J5LWhpZ2hsaWdodHMtc3BlY2lhbC1lZGl0aW9uX3JlcG9ydF8yMDIyLTA5LnBkZiJ9.nZo9rXWPwG7x5VpdjwguBxPJvwsxUhai-UhJWnVYsxU/s/2165486668/br/144905862698-l__;!!PoWaflF1wM8F24I!Y2HvefUPxpujHlMwcvhGTlK3r-ycyNZLYrfb8Is1jA32rONMQgeIlr3wS3OvJMc_URYc4BxCWqqF02sN3BkqH-9NacKWQhPthUfwnDm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leg.colorado.gov/bills/hb22-1049" TargetMode="External"/><Relationship Id="rId3" Type="http://schemas.openxmlformats.org/officeDocument/2006/relationships/hyperlink" Target="https://app.leg.wa.gov/billsummary?BillNumber=6614&amp;Year=2018" TargetMode="External"/><Relationship Id="rId7" Type="http://schemas.openxmlformats.org/officeDocument/2006/relationships/hyperlink" Target="http://www.mainelegislature.org/legis/bills/display_ps.asp?ld=1838&amp;PID=1456&amp;snum=13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egiscan.com/OH/bill/HB110/2021" TargetMode="External"/><Relationship Id="rId11" Type="http://schemas.openxmlformats.org/officeDocument/2006/relationships/hyperlink" Target="https://iga.in.gov/legislative/2023/bills/senate/404" TargetMode="External"/><Relationship Id="rId5" Type="http://schemas.openxmlformats.org/officeDocument/2006/relationships/hyperlink" Target="H.F.%206%20&amp;%207" TargetMode="External"/><Relationship Id="rId10" Type="http://schemas.openxmlformats.org/officeDocument/2006/relationships/hyperlink" Target="https://www.ilga.gov/legislation/publicacts/fulltext.asp?Name=102-0998" TargetMode="External"/><Relationship Id="rId4" Type="http://schemas.openxmlformats.org/officeDocument/2006/relationships/hyperlink" Target="https://www.legis.la.gov/legis/BillInfo.aspx?i=238435" TargetMode="External"/><Relationship Id="rId9" Type="http://schemas.openxmlformats.org/officeDocument/2006/relationships/hyperlink" Target="https://www.nysenate.gov/legislation/bills/2021/s592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920200AB131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app.leg.wa.gov/billsummary?BillNumber=6614&amp;Year=201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gis.la.gov/legis/BillInfo.aspx?i=23843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visor.mn.gov/bills/bill.php?b=House&amp;f=HF0006&amp;ssn=0&amp;y=202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egiscan.com/OH/bill/HB110/202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eg.colorado.gov/bills/hb22-104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egislature.maine.gov/LawMakerWeb/summary.asp?paper=SP0656&amp;SessionID=1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ysenate.gov/legislation/bills/2021/s592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lga.gov/legislation/publicacts/fulltext.asp?Name=102-099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lga.gov/legislation/BillStatus_pf.asp?DocNum=49&amp;DocTypeID=SB&amp;LegID=143150&amp;GAID=17&amp;SessionID=112&amp;GA=10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ga.in.gov/legislative/2023/bills/senate/404#digest-head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njleg.state.nj.us/bill-search/2022/S1115" TargetMode="External"/><Relationship Id="rId13" Type="http://schemas.openxmlformats.org/officeDocument/2006/relationships/hyperlink" Target="https://lis.virginia.gov/cgi-bin/legp604.exe?221+sum+HB732" TargetMode="External"/><Relationship Id="rId3" Type="http://schemas.openxmlformats.org/officeDocument/2006/relationships/hyperlink" Target="https://www.ilga.gov/legislation/BillStatus.asp?GA=103&amp;DocTypeID=SB&amp;DocNum=49&amp;GAID=17&amp;SessionID=112&amp;LegID=143150" TargetMode="External"/><Relationship Id="rId7" Type="http://schemas.openxmlformats.org/officeDocument/2006/relationships/hyperlink" Target="https://www.njleg.state.nj.us/bill-search/2022/A1198" TargetMode="External"/><Relationship Id="rId12" Type="http://schemas.openxmlformats.org/officeDocument/2006/relationships/hyperlink" Target="https://lis.virginia.gov/cgi-bin/legp604.exe?ses=221&amp;typ=bil&amp;val=sb159&amp;submit=GO&amp;eType=EmailBlastContent&amp;eId=34b01798-059b-49f8-b4f9-27d2ee4ce4d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house.mo.gov/bill.aspx?bill=HB1789&amp;year=2022&amp;code=R" TargetMode="External"/><Relationship Id="rId11" Type="http://schemas.openxmlformats.org/officeDocument/2006/relationships/hyperlink" Target="https://legiscan.com/RI/bill/H7061/2022" TargetMode="External"/><Relationship Id="rId5" Type="http://schemas.openxmlformats.org/officeDocument/2006/relationships/hyperlink" Target="https://malegislature.gov/Bills/193/H1277" TargetMode="External"/><Relationship Id="rId10" Type="http://schemas.openxmlformats.org/officeDocument/2006/relationships/hyperlink" Target="http://www.oklegislature.gov/BillInfo.aspx?Bill=HB3014&amp;session=2200" TargetMode="External"/><Relationship Id="rId4" Type="http://schemas.openxmlformats.org/officeDocument/2006/relationships/hyperlink" Target="https://legis.la.gov/legis/BillInfo.aspx?i=241752" TargetMode="External"/><Relationship Id="rId9" Type="http://schemas.openxmlformats.org/officeDocument/2006/relationships/hyperlink" Target="https://www.njleg.state.nj.us/bill-search/2022/S3538"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76200" y="241759"/>
            <a:ext cx="9144000" cy="646331"/>
          </a:xfrm>
        </p:spPr>
        <p:txBody>
          <a:bodyPr>
            <a:spAutoFit/>
          </a:bodyPr>
          <a:lstStyle/>
          <a:p>
            <a:pPr algn="ctr">
              <a:buNone/>
            </a:pPr>
            <a:r>
              <a:rPr lang="en-US" sz="3600" b="1" dirty="0"/>
              <a:t> KASRO ‘23 Spring Workshop</a:t>
            </a:r>
            <a:endParaRPr lang="en-GB" sz="2000" b="1" dirty="0">
              <a:solidFill>
                <a:schemeClr val="tx1"/>
              </a:solidFill>
            </a:endParaRPr>
          </a:p>
        </p:txBody>
      </p:sp>
      <p:sp>
        <p:nvSpPr>
          <p:cNvPr id="14341" name="Rectangle 7"/>
          <p:cNvSpPr>
            <a:spLocks noChangeArrowheads="1"/>
          </p:cNvSpPr>
          <p:nvPr/>
        </p:nvSpPr>
        <p:spPr bwMode="auto">
          <a:xfrm>
            <a:off x="2971800" y="2209800"/>
            <a:ext cx="3352800" cy="409984"/>
          </a:xfrm>
          <a:prstGeom prst="rect">
            <a:avLst/>
          </a:prstGeom>
          <a:noFill/>
          <a:ln w="9525">
            <a:noFill/>
            <a:miter lim="800000"/>
            <a:headEnd/>
            <a:tailEnd/>
          </a:ln>
        </p:spPr>
        <p:txBody>
          <a:bodyPr wrap="square">
            <a:spAutoFit/>
          </a:bodyPr>
          <a:lstStyle/>
          <a:p>
            <a:endParaRPr lang="en-US" dirty="0"/>
          </a:p>
        </p:txBody>
      </p:sp>
      <p:sp>
        <p:nvSpPr>
          <p:cNvPr id="2" name="Rectangle 1">
            <a:extLst>
              <a:ext uri="{FF2B5EF4-FFF2-40B4-BE49-F238E27FC236}">
                <a16:creationId xmlns:a16="http://schemas.microsoft.com/office/drawing/2014/main" id="{4435E6F8-8333-4978-A8EF-A7D8853B4BF8}"/>
              </a:ext>
            </a:extLst>
          </p:cNvPr>
          <p:cNvSpPr/>
          <p:nvPr/>
        </p:nvSpPr>
        <p:spPr>
          <a:xfrm>
            <a:off x="1752600" y="4419600"/>
            <a:ext cx="6019800" cy="2051074"/>
          </a:xfrm>
          <a:prstGeom prst="rect">
            <a:avLst/>
          </a:prstGeom>
        </p:spPr>
        <p:txBody>
          <a:bodyPr wrap="square">
            <a:spAutoFit/>
          </a:bodyPr>
          <a:lstStyle/>
          <a:p>
            <a:pPr algn="ctr"/>
            <a:r>
              <a:rPr lang="en-US" sz="3700" b="1" dirty="0">
                <a:solidFill>
                  <a:schemeClr val="tx2"/>
                </a:solidFill>
                <a:effectLst>
                  <a:outerShdw blurRad="31750" dist="25400" dir="5400000" algn="tl" rotWithShape="0">
                    <a:srgbClr val="000000">
                      <a:alpha val="25000"/>
                    </a:srgbClr>
                  </a:outerShdw>
                </a:effectLst>
                <a:latin typeface="+mj-lt"/>
                <a:ea typeface="+mj-ea"/>
                <a:cs typeface="+mj-cs"/>
              </a:rPr>
              <a:t>Transcripts</a:t>
            </a:r>
          </a:p>
          <a:p>
            <a:pPr algn="ctr"/>
            <a:r>
              <a:rPr lang="en-US" sz="3700" b="1" dirty="0">
                <a:solidFill>
                  <a:schemeClr val="tx2"/>
                </a:solidFill>
                <a:effectLst>
                  <a:outerShdw blurRad="31750" dist="25400" dir="5400000" algn="tl" rotWithShape="0">
                    <a:srgbClr val="000000">
                      <a:alpha val="25000"/>
                    </a:srgbClr>
                  </a:outerShdw>
                </a:effectLst>
                <a:latin typeface="+mj-lt"/>
                <a:ea typeface="+mj-ea"/>
                <a:cs typeface="+mj-cs"/>
              </a:rPr>
              <a:t>Regulatory and State Law Update</a:t>
            </a:r>
          </a:p>
          <a:p>
            <a:pPr algn="ctr"/>
            <a:endParaRPr lang="en-US" sz="3700" b="1"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4" name="Picture 3"/>
          <p:cNvPicPr>
            <a:picLocks noChangeAspect="1"/>
          </p:cNvPicPr>
          <p:nvPr/>
        </p:nvPicPr>
        <p:blipFill>
          <a:blip r:embed="rId3"/>
          <a:stretch>
            <a:fillRect/>
          </a:stretch>
        </p:blipFill>
        <p:spPr>
          <a:xfrm>
            <a:off x="2981626" y="1511131"/>
            <a:ext cx="3561747" cy="18073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Consumer Financial Protection Bureau (CFPB)</a:t>
            </a:r>
          </a:p>
        </p:txBody>
      </p:sp>
      <p:sp>
        <p:nvSpPr>
          <p:cNvPr id="3" name="Text Placeholder 2"/>
          <p:cNvSpPr>
            <a:spLocks noGrp="1"/>
          </p:cNvSpPr>
          <p:nvPr>
            <p:ph idx="1"/>
          </p:nvPr>
        </p:nvSpPr>
        <p:spPr/>
        <p:txBody>
          <a:bodyPr>
            <a:normAutofit/>
          </a:bodyPr>
          <a:lstStyle/>
          <a:p>
            <a:pPr>
              <a:buFont typeface="Wingdings" panose="05000000000000000000" pitchFamily="2" charset="2"/>
              <a:buChar char="Ø"/>
            </a:pPr>
            <a:r>
              <a:rPr lang="en-US" dirty="0"/>
              <a:t>Created by Dodd-Frank Wall Street Reform and Consumer Protect Act of 2010</a:t>
            </a:r>
          </a:p>
          <a:p>
            <a:pPr>
              <a:buFont typeface="Wingdings" panose="05000000000000000000" pitchFamily="2" charset="2"/>
              <a:buChar char="Ø"/>
            </a:pPr>
            <a:endParaRPr lang="en-US" dirty="0"/>
          </a:p>
          <a:p>
            <a:pPr>
              <a:buFont typeface="Wingdings" panose="05000000000000000000" pitchFamily="2" charset="2"/>
              <a:buChar char="Ø"/>
            </a:pPr>
            <a:r>
              <a:rPr lang="en-US" dirty="0"/>
              <a:t>Rohit Chopra confirmed as Director 10/1/21</a:t>
            </a:r>
          </a:p>
          <a:p>
            <a:pPr lvl="1">
              <a:buFont typeface="Arial" panose="020B0604020202020204" pitchFamily="34" charset="0"/>
              <a:buChar char="•"/>
            </a:pPr>
            <a:r>
              <a:rPr lang="en-US" dirty="0"/>
              <a:t>Former Student Loan Ombudsman</a:t>
            </a:r>
          </a:p>
          <a:p>
            <a:pPr lvl="1">
              <a:buFont typeface="Wingdings" panose="05000000000000000000" pitchFamily="2" charset="2"/>
              <a:buChar char="Ø"/>
            </a:pPr>
            <a:endParaRPr lang="en-US" dirty="0"/>
          </a:p>
          <a:p>
            <a:pPr>
              <a:buFont typeface="Wingdings" panose="05000000000000000000" pitchFamily="2" charset="2"/>
              <a:buChar char="Ø"/>
            </a:pPr>
            <a:r>
              <a:rPr lang="en-US" dirty="0"/>
              <a:t>Significant and enhanced enforcement action anticipated</a:t>
            </a:r>
          </a:p>
          <a:p>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89" t="11111" r="16667" b="18518"/>
          <a:stretch/>
        </p:blipFill>
        <p:spPr bwMode="auto">
          <a:xfrm>
            <a:off x="6477001" y="4659630"/>
            <a:ext cx="1452966" cy="184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6700"/>
            <a:ext cx="7772400" cy="1143000"/>
          </a:xfrm>
        </p:spPr>
        <p:txBody>
          <a:bodyPr/>
          <a:lstStyle/>
          <a:p>
            <a:r>
              <a:rPr lang="en-US" b="1" dirty="0"/>
              <a:t>CFPB – Examination Guide</a:t>
            </a:r>
          </a:p>
        </p:txBody>
      </p:sp>
      <p:sp>
        <p:nvSpPr>
          <p:cNvPr id="3" name="Text Placeholder 2"/>
          <p:cNvSpPr>
            <a:spLocks noGrp="1"/>
          </p:cNvSpPr>
          <p:nvPr>
            <p:ph idx="1"/>
          </p:nvPr>
        </p:nvSpPr>
        <p:spPr>
          <a:xfrm>
            <a:off x="914400" y="1447800"/>
            <a:ext cx="7772400" cy="5143500"/>
          </a:xfrm>
        </p:spPr>
        <p:txBody>
          <a:bodyPr/>
          <a:lstStyle/>
          <a:p>
            <a:pPr>
              <a:buFont typeface="Wingdings" panose="05000000000000000000" pitchFamily="2" charset="2"/>
              <a:buChar char="Ø"/>
            </a:pPr>
            <a:r>
              <a:rPr lang="en-US" dirty="0"/>
              <a:t>1/20/22 Press Release</a:t>
            </a:r>
          </a:p>
          <a:p>
            <a:pPr lvl="1">
              <a:buFont typeface="Arial" panose="020B0604020202020204" pitchFamily="34" charset="0"/>
              <a:buChar char="•"/>
            </a:pPr>
            <a:r>
              <a:rPr lang="en-US" dirty="0"/>
              <a:t>Announced CFPB will begin examining the operations of Post-secondary institutions</a:t>
            </a:r>
          </a:p>
          <a:p>
            <a:pPr lvl="1">
              <a:buFont typeface="Arial" panose="020B0604020202020204" pitchFamily="34" charset="0"/>
              <a:buChar char="•"/>
            </a:pPr>
            <a:r>
              <a:rPr lang="en-US" dirty="0"/>
              <a:t>Education Loan Examination guide updated 1/20/22</a:t>
            </a:r>
          </a:p>
          <a:p>
            <a:pPr lvl="1"/>
            <a:endParaRPr lang="en-US" dirty="0"/>
          </a:p>
          <a:p>
            <a:pPr marL="64294" lvl="2" indent="0">
              <a:spcBef>
                <a:spcPts val="563"/>
              </a:spcBef>
              <a:buNone/>
            </a:pPr>
            <a:r>
              <a:rPr lang="en-US" dirty="0">
                <a:solidFill>
                  <a:sysClr val="windowText" lastClr="000000"/>
                </a:solidFill>
                <a:hlinkClick r:id="rId3"/>
              </a:rPr>
              <a:t>https://files.consumerfinance.gov/f/documents/cfpb_education-loan-servicing-exam-manual_2022-01.pdf</a:t>
            </a:r>
            <a:endParaRPr lang="en-US" dirty="0">
              <a:solidFill>
                <a:sysClr val="windowText" lastClr="000000"/>
              </a:solidFill>
            </a:endParaRPr>
          </a:p>
          <a:p>
            <a:pPr marL="64294" indent="0">
              <a:buNone/>
            </a:pPr>
            <a:endParaRPr lang="en-US" dirty="0"/>
          </a:p>
        </p:txBody>
      </p:sp>
      <p:sp>
        <p:nvSpPr>
          <p:cNvPr id="4" name="Slide Number Placeholder 2">
            <a:extLst>
              <a:ext uri="{FF2B5EF4-FFF2-40B4-BE49-F238E27FC236}">
                <a16:creationId xmlns:a16="http://schemas.microsoft.com/office/drawing/2014/main" id="{E0FA64C7-0CD7-4EA4-A62A-9721209C7734}"/>
              </a:ext>
            </a:extLst>
          </p:cNvPr>
          <p:cNvSpPr>
            <a:spLocks noGrp="1"/>
          </p:cNvSpPr>
          <p:nvPr>
            <p:ph type="sldNum" sz="quarter" idx="12"/>
          </p:nvPr>
        </p:nvSpPr>
        <p:spPr>
          <a:xfrm>
            <a:off x="146050" y="6210300"/>
            <a:ext cx="457200" cy="457200"/>
          </a:xfrm>
        </p:spPr>
        <p:txBody>
          <a:bodyPr/>
          <a:lstStyle/>
          <a:p>
            <a:pPr>
              <a:defRPr/>
            </a:pPr>
            <a:endParaRPr lang="en-US" dirty="0"/>
          </a:p>
        </p:txBody>
      </p:sp>
    </p:spTree>
    <p:extLst>
      <p:ext uri="{BB962C8B-B14F-4D97-AF65-F5344CB8AC3E}">
        <p14:creationId xmlns:p14="http://schemas.microsoft.com/office/powerpoint/2010/main" val="141186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21D5B956-E643-49F1-8CBC-D95C9BB1B70A}"/>
              </a:ext>
            </a:extLst>
          </p:cNvPr>
          <p:cNvSpPr>
            <a:spLocks noGrp="1"/>
          </p:cNvSpPr>
          <p:nvPr>
            <p:ph type="title"/>
          </p:nvPr>
        </p:nvSpPr>
        <p:spPr>
          <a:xfrm>
            <a:off x="1600200" y="-19050"/>
            <a:ext cx="6172200" cy="857250"/>
          </a:xfrm>
        </p:spPr>
        <p:txBody>
          <a:bodyPr>
            <a:normAutofit fontScale="90000"/>
          </a:bodyPr>
          <a:lstStyle/>
          <a:p>
            <a:r>
              <a:rPr lang="en-US" altLang="en-US" b="1" dirty="0"/>
              <a:t>CFPB Examination Guide</a:t>
            </a:r>
          </a:p>
        </p:txBody>
      </p:sp>
      <p:sp>
        <p:nvSpPr>
          <p:cNvPr id="3" name="Content Placeholder 2">
            <a:extLst>
              <a:ext uri="{FF2B5EF4-FFF2-40B4-BE49-F238E27FC236}">
                <a16:creationId xmlns:a16="http://schemas.microsoft.com/office/drawing/2014/main" id="{7EA81300-C53C-47FC-B9B3-637516A232B6}"/>
              </a:ext>
            </a:extLst>
          </p:cNvPr>
          <p:cNvSpPr>
            <a:spLocks noGrp="1"/>
          </p:cNvSpPr>
          <p:nvPr>
            <p:ph idx="1"/>
          </p:nvPr>
        </p:nvSpPr>
        <p:spPr>
          <a:xfrm>
            <a:off x="1306673" y="685800"/>
            <a:ext cx="7315199" cy="5181600"/>
          </a:xfrm>
        </p:spPr>
        <p:txBody>
          <a:bodyPr>
            <a:noAutofit/>
          </a:bodyPr>
          <a:lstStyle/>
          <a:p>
            <a:pPr>
              <a:buFont typeface="Wingdings" panose="05000000000000000000" pitchFamily="2" charset="2"/>
              <a:buChar char="Ø"/>
              <a:defRPr/>
            </a:pPr>
            <a:r>
              <a:rPr lang="en-US" sz="1600" dirty="0"/>
              <a:t>Specifically, CFPB Examiners will be looking at:</a:t>
            </a:r>
          </a:p>
          <a:p>
            <a:pPr lvl="1">
              <a:lnSpc>
                <a:spcPct val="120000"/>
              </a:lnSpc>
              <a:spcBef>
                <a:spcPts val="675"/>
              </a:spcBef>
              <a:defRPr/>
            </a:pPr>
            <a:r>
              <a:rPr lang="en-US" sz="1500" b="1" dirty="0"/>
              <a:t>Placing enrollment restrictions:</a:t>
            </a:r>
            <a:r>
              <a:rPr lang="en-US" sz="1500" dirty="0"/>
              <a:t> Students who are late on their loan payments may be restricted from enrolling in or attending classes, which could delay their graduation and prevent them from finding employment.</a:t>
            </a:r>
          </a:p>
          <a:p>
            <a:pPr lvl="1">
              <a:lnSpc>
                <a:spcPct val="120000"/>
              </a:lnSpc>
              <a:spcBef>
                <a:spcPts val="675"/>
              </a:spcBef>
              <a:defRPr/>
            </a:pPr>
            <a:r>
              <a:rPr lang="en-US" sz="1500" b="1" dirty="0"/>
              <a:t>Withholding transcripts</a:t>
            </a:r>
            <a:r>
              <a:rPr lang="en-US" sz="1500" dirty="0"/>
              <a:t>: When a school withholds academic transcripts from students that owe the school a debt, this prevents students from using their transcripts to demonstrate their education levels in the job market.</a:t>
            </a:r>
          </a:p>
          <a:p>
            <a:pPr lvl="1">
              <a:lnSpc>
                <a:spcPct val="120000"/>
              </a:lnSpc>
              <a:spcBef>
                <a:spcPts val="675"/>
              </a:spcBef>
              <a:defRPr/>
            </a:pPr>
            <a:r>
              <a:rPr lang="en-US" sz="1500" b="1" dirty="0"/>
              <a:t>Improperly accelerating payments:</a:t>
            </a:r>
            <a:r>
              <a:rPr lang="en-US" sz="1500" dirty="0"/>
              <a:t> Schools that use acceleration clauses in their loans when a student withdraws from the program could be putting a heavy financial burden on the student by making the loan immediately due and collectible.</a:t>
            </a:r>
          </a:p>
          <a:p>
            <a:pPr lvl="1">
              <a:lnSpc>
                <a:spcPct val="120000"/>
              </a:lnSpc>
              <a:spcBef>
                <a:spcPts val="675"/>
              </a:spcBef>
              <a:defRPr/>
            </a:pPr>
            <a:r>
              <a:rPr lang="en-US" sz="1500" b="1" dirty="0"/>
              <a:t>Failing to issue refunds:</a:t>
            </a:r>
            <a:r>
              <a:rPr lang="en-US" sz="1500" dirty="0"/>
              <a:t> If a borrower withdraws from a program early, they may be entitled to some refunds by the school.</a:t>
            </a:r>
          </a:p>
          <a:p>
            <a:pPr lvl="1">
              <a:lnSpc>
                <a:spcPct val="120000"/>
              </a:lnSpc>
              <a:spcBef>
                <a:spcPts val="675"/>
              </a:spcBef>
              <a:defRPr/>
            </a:pPr>
            <a:r>
              <a:rPr lang="en-US" sz="1500" b="1" dirty="0"/>
              <a:t>Maintaining improper lending relationships</a:t>
            </a:r>
            <a:r>
              <a:rPr lang="en-US" sz="1500" dirty="0"/>
              <a:t>: Schools that have preferential relationships with certain lenders may pose risks to students because, for example, they may end up paying more for their loan.</a:t>
            </a:r>
          </a:p>
        </p:txBody>
      </p:sp>
      <p:sp>
        <p:nvSpPr>
          <p:cNvPr id="72708" name="Slide Number Placeholder 3">
            <a:extLst>
              <a:ext uri="{FF2B5EF4-FFF2-40B4-BE49-F238E27FC236}">
                <a16:creationId xmlns:a16="http://schemas.microsoft.com/office/drawing/2014/main" id="{3697C212-0C1E-4B14-B016-212710E84270}"/>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fld id="{48D126C4-92F4-4646-AD11-70D6E8A5E4F8}" type="slidenum">
              <a:rPr lang="en-US" altLang="en-US" smtClean="0">
                <a:solidFill>
                  <a:srgbClr val="FFFFFF"/>
                </a:solidFill>
                <a:latin typeface="Franklin Gothic Book" panose="020B0503020102020204" pitchFamily="34" charset="0"/>
              </a:rPr>
              <a:pPr/>
              <a:t>12</a:t>
            </a:fld>
            <a:endParaRPr lang="en-US" altLang="en-US" dirty="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823200124"/>
      </p:ext>
    </p:extLst>
  </p:cSld>
  <p:clrMapOvr>
    <a:masterClrMapping/>
  </p:clrMapOvr>
  <p:transitio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3ED26FE-BD3F-46CD-8989-722EF6858974}"/>
              </a:ext>
            </a:extLst>
          </p:cNvPr>
          <p:cNvSpPr>
            <a:spLocks noGrp="1"/>
          </p:cNvSpPr>
          <p:nvPr>
            <p:ph type="title"/>
          </p:nvPr>
        </p:nvSpPr>
        <p:spPr>
          <a:xfrm>
            <a:off x="1657350" y="228600"/>
            <a:ext cx="5829300" cy="857250"/>
          </a:xfrm>
        </p:spPr>
        <p:txBody>
          <a:bodyPr/>
          <a:lstStyle/>
          <a:p>
            <a:r>
              <a:rPr lang="en-US" altLang="en-US" b="1" dirty="0"/>
              <a:t>CFPB Examination</a:t>
            </a:r>
          </a:p>
        </p:txBody>
      </p:sp>
      <p:sp>
        <p:nvSpPr>
          <p:cNvPr id="3" name="Content Placeholder 2">
            <a:extLst>
              <a:ext uri="{FF2B5EF4-FFF2-40B4-BE49-F238E27FC236}">
                <a16:creationId xmlns:a16="http://schemas.microsoft.com/office/drawing/2014/main" id="{BBC0DD4F-F74C-49A5-80EE-7335826E307B}"/>
              </a:ext>
            </a:extLst>
          </p:cNvPr>
          <p:cNvSpPr>
            <a:spLocks noGrp="1"/>
          </p:cNvSpPr>
          <p:nvPr>
            <p:ph idx="1"/>
          </p:nvPr>
        </p:nvSpPr>
        <p:spPr>
          <a:xfrm>
            <a:off x="1066800" y="1199636"/>
            <a:ext cx="7010400" cy="5042619"/>
          </a:xfrm>
        </p:spPr>
        <p:txBody>
          <a:bodyPr>
            <a:normAutofit fontScale="25000" lnSpcReduction="20000"/>
          </a:bodyPr>
          <a:lstStyle/>
          <a:p>
            <a:pPr>
              <a:buFont typeface="Wingdings" panose="05000000000000000000" pitchFamily="2" charset="2"/>
              <a:buChar char="Ø"/>
              <a:defRPr/>
            </a:pPr>
            <a:r>
              <a:rPr lang="en-US" sz="8000" b="1" dirty="0">
                <a:hlinkClick r:id="rId2"/>
              </a:rPr>
              <a:t>CFPB Supervisory Examinations </a:t>
            </a:r>
            <a:endParaRPr lang="en-US" sz="8000" b="1" dirty="0"/>
          </a:p>
          <a:p>
            <a:pPr>
              <a:buFont typeface="Wingdings" panose="05000000000000000000" pitchFamily="2" charset="2"/>
              <a:buChar char="Ø"/>
              <a:defRPr/>
            </a:pPr>
            <a:endParaRPr lang="en-US" sz="8000" b="1" dirty="0"/>
          </a:p>
          <a:p>
            <a:pPr>
              <a:buFont typeface="Wingdings" panose="05000000000000000000" pitchFamily="2" charset="2"/>
              <a:buChar char="Ø"/>
              <a:defRPr/>
            </a:pPr>
            <a:r>
              <a:rPr lang="en-US" sz="8000" b="1" dirty="0"/>
              <a:t>Find Violations of Federal Law by Student Loan Servicers and University-Owned Lenders</a:t>
            </a:r>
          </a:p>
          <a:p>
            <a:pPr lvl="1">
              <a:buFont typeface="Arial" panose="020B0604020202020204" pitchFamily="34" charset="0"/>
              <a:buChar char="•"/>
              <a:defRPr/>
            </a:pPr>
            <a:r>
              <a:rPr lang="en-US" sz="8000" dirty="0"/>
              <a:t>The CFPB examines private student lenders of all sizes, including entities that operate school-based lenders that extend loans directly to students.</a:t>
            </a:r>
          </a:p>
          <a:p>
            <a:pPr lvl="1">
              <a:buFont typeface="Arial" panose="020B0604020202020204" pitchFamily="34" charset="0"/>
              <a:buChar char="•"/>
              <a:defRPr/>
            </a:pPr>
            <a:r>
              <a:rPr lang="en-US" sz="8000" dirty="0"/>
              <a:t>Examination findings cover student loan servicers' practices and schools that lend to students directly. </a:t>
            </a:r>
          </a:p>
          <a:p>
            <a:pPr lvl="1">
              <a:buFont typeface="Arial" panose="020B0604020202020204" pitchFamily="34" charset="0"/>
              <a:buChar char="•"/>
              <a:defRPr/>
            </a:pPr>
            <a:r>
              <a:rPr lang="en-US" sz="8000" dirty="0"/>
              <a:t>The exams found that these schools had improper blanket policies of withholding transcripts to force students to make payments</a:t>
            </a:r>
          </a:p>
          <a:p>
            <a:pPr lvl="1">
              <a:buFont typeface="Arial" panose="020B0604020202020204" pitchFamily="34" charset="0"/>
              <a:buChar char="•"/>
              <a:defRPr/>
            </a:pPr>
            <a:endParaRPr lang="en-US" b="1" dirty="0"/>
          </a:p>
          <a:p>
            <a:pPr>
              <a:defRPr/>
            </a:pPr>
            <a:endParaRPr lang="en-US" dirty="0">
              <a:highlight>
                <a:srgbClr val="FFFF00"/>
              </a:highlight>
            </a:endParaRPr>
          </a:p>
        </p:txBody>
      </p:sp>
      <p:sp>
        <p:nvSpPr>
          <p:cNvPr id="76804" name="Slide Number Placeholder 3">
            <a:extLst>
              <a:ext uri="{FF2B5EF4-FFF2-40B4-BE49-F238E27FC236}">
                <a16:creationId xmlns:a16="http://schemas.microsoft.com/office/drawing/2014/main" id="{4CEDEACC-4518-4DD2-A2BB-9E907151607C}"/>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fld id="{6EEA7738-8438-4997-87ED-111DA23D43CB}" type="slidenum">
              <a:rPr lang="en-US" altLang="en-US" smtClean="0">
                <a:solidFill>
                  <a:srgbClr val="FFFFFF"/>
                </a:solidFill>
                <a:latin typeface="Franklin Gothic Book" panose="020B0503020102020204" pitchFamily="34" charset="0"/>
              </a:rPr>
              <a:pPr/>
              <a:t>13</a:t>
            </a:fld>
            <a:endParaRPr lang="en-US" altLang="en-US" dirty="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996755989"/>
      </p:ext>
    </p:extLst>
  </p:cSld>
  <p:clrMapOvr>
    <a:masterClrMapping/>
  </p:clrMapOvr>
  <p:transition>
    <p:cover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915559E5-FA37-4A1E-A8BA-1125490EA811}"/>
              </a:ext>
            </a:extLst>
          </p:cNvPr>
          <p:cNvSpPr>
            <a:spLocks noGrp="1"/>
          </p:cNvSpPr>
          <p:nvPr>
            <p:ph type="title"/>
          </p:nvPr>
        </p:nvSpPr>
        <p:spPr>
          <a:xfrm>
            <a:off x="1752600" y="457200"/>
            <a:ext cx="5829300" cy="857250"/>
          </a:xfrm>
        </p:spPr>
        <p:txBody>
          <a:bodyPr/>
          <a:lstStyle/>
          <a:p>
            <a:r>
              <a:rPr lang="en-US" altLang="en-US" b="1" dirty="0"/>
              <a:t>CFPB Examination</a:t>
            </a:r>
          </a:p>
        </p:txBody>
      </p:sp>
      <p:sp>
        <p:nvSpPr>
          <p:cNvPr id="3" name="Content Placeholder 2">
            <a:extLst>
              <a:ext uri="{FF2B5EF4-FFF2-40B4-BE49-F238E27FC236}">
                <a16:creationId xmlns:a16="http://schemas.microsoft.com/office/drawing/2014/main" id="{BBC0DD4F-F74C-49A5-80EE-7335826E307B}"/>
              </a:ext>
            </a:extLst>
          </p:cNvPr>
          <p:cNvSpPr>
            <a:spLocks noGrp="1"/>
          </p:cNvSpPr>
          <p:nvPr>
            <p:ph idx="1"/>
          </p:nvPr>
        </p:nvSpPr>
        <p:spPr>
          <a:xfrm>
            <a:off x="990600" y="1276350"/>
            <a:ext cx="7010400" cy="4859655"/>
          </a:xfrm>
        </p:spPr>
        <p:txBody>
          <a:bodyPr>
            <a:normAutofit fontScale="92500" lnSpcReduction="20000"/>
          </a:bodyPr>
          <a:lstStyle/>
          <a:p>
            <a:pPr lvl="1">
              <a:buFont typeface="Wingdings" panose="05000000000000000000" pitchFamily="2" charset="2"/>
              <a:buChar char="Ø"/>
              <a:defRPr/>
            </a:pPr>
            <a:r>
              <a:rPr lang="en-US" dirty="0"/>
              <a:t>“Americans must exercise their right to their educational data to obtain a job or transfer schools,” said CFPB Director Rohit Chopra. “Our examinations of lenders found that blanket policies to withhold transcripts can run afoul of the law.”</a:t>
            </a:r>
          </a:p>
          <a:p>
            <a:pPr marL="685800" lvl="1" indent="-342900">
              <a:buFont typeface="Wingdings" panose="05000000000000000000" pitchFamily="2" charset="2"/>
              <a:buChar char="Ø"/>
              <a:defRPr/>
            </a:pPr>
            <a:endParaRPr lang="en-US" dirty="0"/>
          </a:p>
          <a:p>
            <a:pPr lvl="1">
              <a:buFont typeface="Wingdings" panose="05000000000000000000" pitchFamily="2" charset="2"/>
              <a:buChar char="Ø"/>
              <a:defRPr/>
            </a:pPr>
            <a:r>
              <a:rPr lang="en-US" dirty="0"/>
              <a:t>The CFPB’s examinations found that the blanket withholding of transcripts to pressure borrowers is an abusive practice under the Consumer Financial Protection Act.</a:t>
            </a:r>
          </a:p>
          <a:p>
            <a:pPr lvl="1">
              <a:buFont typeface="Wingdings" panose="05000000000000000000" pitchFamily="2" charset="2"/>
              <a:buChar char="Ø"/>
              <a:defRPr/>
            </a:pPr>
            <a:endParaRPr lang="en-US" dirty="0"/>
          </a:p>
          <a:p>
            <a:pPr lvl="1">
              <a:buFont typeface="Wingdings" panose="05000000000000000000" pitchFamily="2" charset="2"/>
              <a:buChar char="Ø"/>
              <a:defRPr/>
            </a:pPr>
            <a:r>
              <a:rPr lang="en-US" dirty="0"/>
              <a:t>The CFPB’s exams also found that student loan servicers illegally hampered borrowers’ access to federal student loan payment relief and cancellation programs, including Income-Driven Repayment, Public Service Loan Forgiveness, and Teacher Loan Forgiveness.</a:t>
            </a:r>
            <a:endParaRPr lang="en-US" b="1" dirty="0"/>
          </a:p>
          <a:p>
            <a:pPr lvl="1">
              <a:buFont typeface="Wingdings" panose="05000000000000000000" pitchFamily="2" charset="2"/>
              <a:buChar char="Ø"/>
              <a:defRPr/>
            </a:pPr>
            <a:endParaRPr lang="en-US" dirty="0"/>
          </a:p>
          <a:p>
            <a:pPr lvl="1">
              <a:defRPr/>
            </a:pPr>
            <a:endParaRPr lang="en-US" dirty="0"/>
          </a:p>
          <a:p>
            <a:pPr lvl="1">
              <a:defRPr/>
            </a:pPr>
            <a:endParaRPr lang="en-US" dirty="0"/>
          </a:p>
          <a:p>
            <a:pPr lvl="1">
              <a:defRPr/>
            </a:pPr>
            <a:endParaRPr lang="en-US" b="1" dirty="0"/>
          </a:p>
          <a:p>
            <a:pPr>
              <a:defRPr/>
            </a:pPr>
            <a:endParaRPr lang="en-US" dirty="0">
              <a:highlight>
                <a:srgbClr val="FFFF00"/>
              </a:highlight>
            </a:endParaRPr>
          </a:p>
        </p:txBody>
      </p:sp>
      <p:sp>
        <p:nvSpPr>
          <p:cNvPr id="77828" name="Slide Number Placeholder 3">
            <a:extLst>
              <a:ext uri="{FF2B5EF4-FFF2-40B4-BE49-F238E27FC236}">
                <a16:creationId xmlns:a16="http://schemas.microsoft.com/office/drawing/2014/main" id="{3191AF96-D03E-4A5C-87EA-6D256BF07B64}"/>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fld id="{C0431A00-C792-4745-A095-F8E303C652DE}" type="slidenum">
              <a:rPr lang="en-US" altLang="en-US" smtClean="0">
                <a:solidFill>
                  <a:srgbClr val="FFFFFF"/>
                </a:solidFill>
                <a:latin typeface="Franklin Gothic Book" panose="020B0503020102020204" pitchFamily="34" charset="0"/>
              </a:rPr>
              <a:pPr/>
              <a:t>14</a:t>
            </a:fld>
            <a:endParaRPr lang="en-US" altLang="en-US" dirty="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694005010"/>
      </p:ext>
    </p:extLst>
  </p:cSld>
  <p:clrMapOvr>
    <a:masterClrMapping/>
  </p:clrMapOvr>
  <p:transition>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CD0A-F3A3-4801-9A46-F445E9A12048}"/>
              </a:ext>
            </a:extLst>
          </p:cNvPr>
          <p:cNvSpPr>
            <a:spLocks noGrp="1"/>
          </p:cNvSpPr>
          <p:nvPr>
            <p:ph type="title"/>
          </p:nvPr>
        </p:nvSpPr>
        <p:spPr>
          <a:xfrm>
            <a:off x="1454346" y="609600"/>
            <a:ext cx="6432264" cy="857250"/>
          </a:xfrm>
        </p:spPr>
        <p:txBody>
          <a:bodyPr vert="horz" wrap="square" lIns="68580" tIns="34290" rIns="68580" bIns="34290" numCol="1" rtlCol="0" anchor="ctr" anchorCtr="0" compatLnSpc="1">
            <a:prstTxWarp prst="textNoShape">
              <a:avLst/>
            </a:prstTxWarp>
            <a:normAutofit fontScale="90000"/>
            <a:scene3d>
              <a:camera prst="orthographicFront"/>
              <a:lightRig rig="soft" dir="t"/>
            </a:scene3d>
            <a:sp3d prstMaterial="softEdge">
              <a:bevelT w="25400" h="25400"/>
            </a:sp3d>
          </a:bodyPr>
          <a:lstStyle/>
          <a:p>
            <a:r>
              <a:rPr lang="en-US" b="1" dirty="0"/>
              <a:t>Withholding Transcripts – DOE</a:t>
            </a:r>
          </a:p>
        </p:txBody>
      </p:sp>
      <p:sp>
        <p:nvSpPr>
          <p:cNvPr id="3" name="Content Placeholder 2">
            <a:extLst>
              <a:ext uri="{FF2B5EF4-FFF2-40B4-BE49-F238E27FC236}">
                <a16:creationId xmlns:a16="http://schemas.microsoft.com/office/drawing/2014/main" id="{2D348AC1-F76F-485E-BE74-03A84842AE62}"/>
              </a:ext>
            </a:extLst>
          </p:cNvPr>
          <p:cNvSpPr>
            <a:spLocks noGrp="1"/>
          </p:cNvSpPr>
          <p:nvPr>
            <p:ph idx="1"/>
          </p:nvPr>
        </p:nvSpPr>
        <p:spPr>
          <a:xfrm>
            <a:off x="1184373" y="1731764"/>
            <a:ext cx="6972210" cy="3394472"/>
          </a:xfrm>
        </p:spPr>
        <p:txBody>
          <a:bodyPr/>
          <a:lstStyle/>
          <a:p>
            <a:pPr>
              <a:buFont typeface="Wingdings" panose="05000000000000000000" pitchFamily="2" charset="2"/>
              <a:buChar char="Ø"/>
            </a:pPr>
            <a:r>
              <a:rPr lang="en-US" sz="2500" dirty="0"/>
              <a:t>Withholding transcripts from students who owe their colleges money drives inequitable outcomes, U.S. Education Secretary Miguel Cardona said, marking the first time ever the nation’s top education official has called for changing the widespread practice.</a:t>
            </a:r>
          </a:p>
          <a:p>
            <a:pPr marL="0" indent="0">
              <a:buNone/>
            </a:pPr>
            <a:endParaRPr lang="en-US" dirty="0"/>
          </a:p>
        </p:txBody>
      </p:sp>
      <p:sp>
        <p:nvSpPr>
          <p:cNvPr id="4" name="Slide Number Placeholder 3">
            <a:extLst>
              <a:ext uri="{FF2B5EF4-FFF2-40B4-BE49-F238E27FC236}">
                <a16:creationId xmlns:a16="http://schemas.microsoft.com/office/drawing/2014/main" id="{65F960D9-7FF6-4B72-A62B-FE87D2A6839C}"/>
              </a:ext>
            </a:extLst>
          </p:cNvPr>
          <p:cNvSpPr>
            <a:spLocks noGrp="1"/>
          </p:cNvSpPr>
          <p:nvPr>
            <p:ph type="sldNum" sz="quarter" idx="12"/>
          </p:nvPr>
        </p:nvSpPr>
        <p:spPr/>
        <p:txBody>
          <a:bodyPr/>
          <a:lstStyle/>
          <a:p>
            <a:fld id="{5C99F7B6-B6AC-4726-9291-5960819B7215}" type="slidenum">
              <a:rPr lang="en-US" smtClean="0"/>
              <a:pPr/>
              <a:t>15</a:t>
            </a:fld>
            <a:endParaRPr lang="en-US" dirty="0"/>
          </a:p>
        </p:txBody>
      </p:sp>
    </p:spTree>
    <p:extLst>
      <p:ext uri="{BB962C8B-B14F-4D97-AF65-F5344CB8AC3E}">
        <p14:creationId xmlns:p14="http://schemas.microsoft.com/office/powerpoint/2010/main" val="3844303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23900" y="363093"/>
            <a:ext cx="7696200" cy="1240724"/>
          </a:xfrm>
          <a:prstGeom prst="rect">
            <a:avLst/>
          </a:prstGeom>
        </p:spPr>
        <p:txBody>
          <a:bodyPr vert="horz" wrap="square" lIns="0" tIns="9525" rIns="0" bIns="0" numCol="1" rtlCol="0" anchor="ctr" anchorCtr="0" compatLnSpc="1">
            <a:prstTxWarp prst="textNoShape">
              <a:avLst/>
            </a:prstTxWarp>
            <a:spAutoFit/>
            <a:scene3d>
              <a:camera prst="orthographicFront"/>
              <a:lightRig rig="soft" dir="t"/>
            </a:scene3d>
            <a:sp3d prstMaterial="softEdge">
              <a:bevelT w="25400" h="25400"/>
            </a:sp3d>
          </a:bodyPr>
          <a:lstStyle/>
          <a:p>
            <a:pPr marL="9525">
              <a:spcBef>
                <a:spcPts val="75"/>
              </a:spcBef>
            </a:pPr>
            <a:r>
              <a:rPr lang="en-US" b="1" dirty="0"/>
              <a:t>Withholding Transcripts – Federal Efforts</a:t>
            </a:r>
          </a:p>
        </p:txBody>
      </p:sp>
      <p:sp>
        <p:nvSpPr>
          <p:cNvPr id="5" name="object 5"/>
          <p:cNvSpPr txBox="1"/>
          <p:nvPr/>
        </p:nvSpPr>
        <p:spPr>
          <a:xfrm>
            <a:off x="1143000" y="1905000"/>
            <a:ext cx="6211625" cy="3581400"/>
          </a:xfrm>
          <a:prstGeom prst="rect">
            <a:avLst/>
          </a:prstGeom>
        </p:spPr>
        <p:txBody>
          <a:bodyPr vert="horz" wrap="square" lIns="0" tIns="9525" rIns="0" bIns="0" rtlCol="0">
            <a:noAutofit/>
          </a:bodyPr>
          <a:lstStyle/>
          <a:p>
            <a:pPr marL="352425" marR="3810" indent="-342900">
              <a:spcBef>
                <a:spcPts val="75"/>
              </a:spcBef>
              <a:buClr>
                <a:srgbClr val="99CCFF"/>
              </a:buClr>
              <a:buFont typeface="Wingdings" panose="05000000000000000000" pitchFamily="2" charset="2"/>
              <a:buChar char="Ø"/>
              <a:tabLst>
                <a:tab pos="266700" algn="l"/>
              </a:tabLst>
            </a:pPr>
            <a:r>
              <a:rPr lang="en-US" sz="2100" dirty="0">
                <a:solidFill>
                  <a:schemeClr val="tx1"/>
                </a:solidFill>
                <a:latin typeface="+mn-lt"/>
              </a:rPr>
              <a:t>Protecting Access to Student Transcripts Act of 2019 – H.R. 3761</a:t>
            </a:r>
          </a:p>
          <a:p>
            <a:pPr marL="695325" marR="3810" lvl="1" indent="-342900">
              <a:spcBef>
                <a:spcPts val="75"/>
              </a:spcBef>
              <a:buClr>
                <a:srgbClr val="99CCFF"/>
              </a:buClr>
              <a:buSzPct val="87000"/>
              <a:buFont typeface="Arial" panose="020B0604020202020204" pitchFamily="34" charset="0"/>
              <a:buChar char="•"/>
              <a:tabLst>
                <a:tab pos="266700" algn="l"/>
              </a:tabLst>
            </a:pPr>
            <a:r>
              <a:rPr lang="en-US" sz="2100" dirty="0">
                <a:solidFill>
                  <a:schemeClr val="tx1"/>
                </a:solidFill>
                <a:latin typeface="+mn-lt"/>
              </a:rPr>
              <a:t>Introduced July 15, 2019</a:t>
            </a:r>
          </a:p>
          <a:p>
            <a:pPr marL="695325" marR="3810" lvl="1" indent="-342900">
              <a:spcBef>
                <a:spcPts val="75"/>
              </a:spcBef>
              <a:buClr>
                <a:srgbClr val="99CCFF"/>
              </a:buClr>
              <a:buSzPct val="87000"/>
              <a:buFont typeface="Arial" panose="020B0604020202020204" pitchFamily="34" charset="0"/>
              <a:buChar char="•"/>
              <a:tabLst>
                <a:tab pos="266700" algn="l"/>
              </a:tabLst>
            </a:pPr>
            <a:r>
              <a:rPr lang="en-US" sz="2100" dirty="0">
                <a:solidFill>
                  <a:schemeClr val="tx1"/>
                </a:solidFill>
                <a:latin typeface="+mn-lt"/>
              </a:rPr>
              <a:t>Rep. Lee (D-NV), Finkenauer (D-IA),Wilson (D-FL),  Sherrill (D-NJ), and Davis (R-IL)</a:t>
            </a:r>
          </a:p>
          <a:p>
            <a:pPr marL="695325" marR="3810" lvl="1" indent="-342900">
              <a:spcBef>
                <a:spcPts val="75"/>
              </a:spcBef>
              <a:buClr>
                <a:srgbClr val="99CCFF"/>
              </a:buClr>
              <a:buSzPct val="87000"/>
              <a:buFont typeface="Wingdings" panose="05000000000000000000" pitchFamily="2" charset="2"/>
              <a:buChar char="Ø"/>
              <a:tabLst>
                <a:tab pos="266700" algn="l"/>
              </a:tabLst>
            </a:pPr>
            <a:endParaRPr lang="en-US" sz="2100" dirty="0">
              <a:solidFill>
                <a:schemeClr val="tx1"/>
              </a:solidFill>
              <a:latin typeface="+mn-lt"/>
            </a:endParaRPr>
          </a:p>
          <a:p>
            <a:pPr marL="352425" marR="94298" indent="-342900">
              <a:spcBef>
                <a:spcPts val="900"/>
              </a:spcBef>
              <a:buClr>
                <a:srgbClr val="99CCFF"/>
              </a:buClr>
              <a:buFont typeface="Wingdings" panose="05000000000000000000" pitchFamily="2" charset="2"/>
              <a:buChar char="Ø"/>
              <a:tabLst>
                <a:tab pos="266224" algn="l"/>
                <a:tab pos="266700" algn="l"/>
              </a:tabLst>
            </a:pPr>
            <a:r>
              <a:rPr lang="en-US" sz="2100" dirty="0">
                <a:solidFill>
                  <a:schemeClr val="tx1"/>
                </a:solidFill>
                <a:latin typeface="+mn-lt"/>
              </a:rPr>
              <a:t>This bill prohibits institutions of higher education that participate in federal student-aid programs from denying students' access to their transcripts, degree scrolls, or other certifications because of loan default.</a:t>
            </a:r>
            <a:endParaRPr sz="2100" dirty="0">
              <a:solidFill>
                <a:schemeClr val="tx1"/>
              </a:solidFill>
              <a:latin typeface="+mn-lt"/>
            </a:endParaRPr>
          </a:p>
        </p:txBody>
      </p:sp>
    </p:spTree>
    <p:extLst>
      <p:ext uri="{BB962C8B-B14F-4D97-AF65-F5344CB8AC3E}">
        <p14:creationId xmlns:p14="http://schemas.microsoft.com/office/powerpoint/2010/main" val="4257382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5742737-8B8F-42E4-A70F-B0C5D6138C35}"/>
              </a:ext>
            </a:extLst>
          </p:cNvPr>
          <p:cNvSpPr>
            <a:spLocks noGrp="1"/>
          </p:cNvSpPr>
          <p:nvPr>
            <p:ph type="sldNum" sz="quarter" idx="12"/>
          </p:nvPr>
        </p:nvSpPr>
        <p:spPr>
          <a:xfrm>
            <a:off x="146050" y="6210300"/>
            <a:ext cx="457200" cy="457200"/>
          </a:xfrm>
        </p:spPr>
        <p:txBody>
          <a:bodyPr/>
          <a:lstStyle/>
          <a:p>
            <a:pPr>
              <a:defRPr/>
            </a:pPr>
            <a:fld id="{7266519A-92D4-4159-A451-DA5EFD1866BA}" type="slidenum">
              <a:rPr lang="en-US" smtClean="0"/>
              <a:pPr>
                <a:defRPr/>
              </a:pPr>
              <a:t>17</a:t>
            </a:fld>
            <a:endParaRPr lang="en-US" dirty="0"/>
          </a:p>
        </p:txBody>
      </p:sp>
      <p:sp>
        <p:nvSpPr>
          <p:cNvPr id="5" name="Subtitle 4">
            <a:extLst>
              <a:ext uri="{FF2B5EF4-FFF2-40B4-BE49-F238E27FC236}">
                <a16:creationId xmlns:a16="http://schemas.microsoft.com/office/drawing/2014/main" id="{3C6A13A0-0010-4EE8-9C24-9D8FE86442B0}"/>
              </a:ext>
            </a:extLst>
          </p:cNvPr>
          <p:cNvSpPr>
            <a:spLocks noGrp="1"/>
          </p:cNvSpPr>
          <p:nvPr>
            <p:ph idx="1"/>
          </p:nvPr>
        </p:nvSpPr>
        <p:spPr>
          <a:xfrm>
            <a:off x="1295400" y="228600"/>
            <a:ext cx="6172200" cy="1632347"/>
          </a:xfrm>
        </p:spPr>
        <p:txBody>
          <a:bodyPr>
            <a:noAutofit/>
          </a:bodyPr>
          <a:lstStyle/>
          <a:p>
            <a:pPr marL="82296" indent="0" algn="ctr">
              <a:buNone/>
            </a:pPr>
            <a:r>
              <a:rPr lang="en-US" sz="4500" b="1" dirty="0">
                <a:solidFill>
                  <a:schemeClr val="tx2"/>
                </a:solidFill>
                <a:latin typeface="+mj-lt"/>
                <a:ea typeface="+mj-ea"/>
                <a:cs typeface="+mj-cs"/>
              </a:rPr>
              <a:t>State Transcript Laws</a:t>
            </a:r>
          </a:p>
          <a:p>
            <a:pPr algn="ctr"/>
            <a:endParaRPr lang="en-US" sz="2250" dirty="0">
              <a:latin typeface="Times New Roman" panose="02020603050405020304" pitchFamily="18" charset="0"/>
              <a:cs typeface="Times New Roman" panose="02020603050405020304" pitchFamily="18" charset="0"/>
            </a:endParaRPr>
          </a:p>
          <a:p>
            <a:endParaRPr lang="en-US" sz="1575"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D333DD5-95CE-43EF-8F6F-0A846C8B2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30" y="1524000"/>
            <a:ext cx="7763340" cy="4358354"/>
          </a:xfrm>
          <a:prstGeom prst="rect">
            <a:avLst/>
          </a:prstGeom>
        </p:spPr>
      </p:pic>
    </p:spTree>
    <p:extLst>
      <p:ext uri="{BB962C8B-B14F-4D97-AF65-F5344CB8AC3E}">
        <p14:creationId xmlns:p14="http://schemas.microsoft.com/office/powerpoint/2010/main" val="329289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r>
              <a:rPr lang="en-US" dirty="0"/>
              <a:t>State Transcript Laws – Enacted</a:t>
            </a:r>
          </a:p>
        </p:txBody>
      </p:sp>
      <p:sp>
        <p:nvSpPr>
          <p:cNvPr id="3" name="Text Placeholder 2"/>
          <p:cNvSpPr>
            <a:spLocks noGrp="1"/>
          </p:cNvSpPr>
          <p:nvPr>
            <p:ph type="body" idx="1"/>
          </p:nvPr>
        </p:nvSpPr>
        <p:spPr>
          <a:xfrm>
            <a:off x="628650" y="1524000"/>
            <a:ext cx="7886700" cy="3035191"/>
          </a:xfrm>
        </p:spPr>
        <p:txBody>
          <a:bodyPr>
            <a:noAutofit/>
          </a:bodyPr>
          <a:lstStyle/>
          <a:p>
            <a:pPr>
              <a:buFont typeface="Wingdings" panose="05000000000000000000" pitchFamily="2" charset="2"/>
              <a:buChar char="Ø"/>
            </a:pPr>
            <a:r>
              <a:rPr lang="en-US" sz="2500" dirty="0">
                <a:solidFill>
                  <a:schemeClr val="tx1"/>
                </a:solidFill>
              </a:rPr>
              <a:t>CA – </a:t>
            </a:r>
            <a:r>
              <a:rPr lang="en-US" sz="2500" dirty="0">
                <a:solidFill>
                  <a:schemeClr val="tx1"/>
                </a:solidFill>
                <a:hlinkClick r:id="rId3"/>
              </a:rPr>
              <a:t>A.B. 1313 </a:t>
            </a:r>
            <a:r>
              <a:rPr lang="en-US" sz="2500" dirty="0">
                <a:solidFill>
                  <a:schemeClr val="tx1"/>
                </a:solidFill>
              </a:rPr>
              <a:t>– Effective date 1/1/2020</a:t>
            </a:r>
          </a:p>
          <a:p>
            <a:pPr>
              <a:buFont typeface="Wingdings" panose="05000000000000000000" pitchFamily="2" charset="2"/>
              <a:buChar char="Ø"/>
            </a:pPr>
            <a:r>
              <a:rPr lang="en-US" sz="2500" dirty="0">
                <a:solidFill>
                  <a:schemeClr val="tx1"/>
                </a:solidFill>
              </a:rPr>
              <a:t>WA – </a:t>
            </a:r>
            <a:r>
              <a:rPr lang="en-US" sz="2500" dirty="0">
                <a:solidFill>
                  <a:schemeClr val="tx1"/>
                </a:solidFill>
                <a:hlinkClick r:id="rId3"/>
              </a:rPr>
              <a:t>HB 2513</a:t>
            </a:r>
            <a:r>
              <a:rPr lang="en-US" sz="2500" dirty="0">
                <a:solidFill>
                  <a:schemeClr val="tx1"/>
                </a:solidFill>
              </a:rPr>
              <a:t>– Effective date 6/11/2020</a:t>
            </a:r>
          </a:p>
          <a:p>
            <a:pPr>
              <a:buFont typeface="Wingdings" panose="05000000000000000000" pitchFamily="2" charset="2"/>
              <a:buChar char="Ø"/>
            </a:pPr>
            <a:r>
              <a:rPr lang="en-US" sz="2500" dirty="0"/>
              <a:t>LA – </a:t>
            </a:r>
            <a:r>
              <a:rPr lang="en-US" sz="2500" dirty="0">
                <a:hlinkClick r:id="rId4"/>
              </a:rPr>
              <a:t>HB 676 </a:t>
            </a:r>
            <a:r>
              <a:rPr lang="en-US" sz="2500" dirty="0"/>
              <a:t>– Effective date 8/1/2020</a:t>
            </a:r>
          </a:p>
          <a:p>
            <a:pPr>
              <a:buFont typeface="Wingdings" panose="05000000000000000000" pitchFamily="2" charset="2"/>
              <a:buChar char="Ø"/>
            </a:pPr>
            <a:r>
              <a:rPr lang="en-US" sz="2500" dirty="0">
                <a:solidFill>
                  <a:schemeClr val="tx1"/>
                </a:solidFill>
              </a:rPr>
              <a:t>MN – </a:t>
            </a:r>
            <a:r>
              <a:rPr lang="en-US" sz="2500" dirty="0">
                <a:hlinkClick r:id="rId5" action="ppaction://hlinkfile">
                  <a:extLst>
                    <a:ext uri="{A12FA001-AC4F-418D-AE19-62706E023703}">
                      <ahyp:hlinkClr xmlns:ahyp="http://schemas.microsoft.com/office/drawing/2018/hyperlinkcolor" val="tx"/>
                    </a:ext>
                  </a:extLst>
                </a:hlinkClick>
              </a:rPr>
              <a:t>H.F. 6 &amp; 7</a:t>
            </a:r>
            <a:r>
              <a:rPr lang="en-US" sz="2500" dirty="0">
                <a:solidFill>
                  <a:schemeClr val="tx1"/>
                </a:solidFill>
                <a:hlinkClick r:id="rId5" action="ppaction://hlinkfile">
                  <a:extLst>
                    <a:ext uri="{A12FA001-AC4F-418D-AE19-62706E023703}">
                      <ahyp:hlinkClr xmlns:ahyp="http://schemas.microsoft.com/office/drawing/2018/hyperlinkcolor" val="tx"/>
                    </a:ext>
                  </a:extLst>
                </a:hlinkClick>
              </a:rPr>
              <a:t> </a:t>
            </a:r>
            <a:r>
              <a:rPr lang="en-US" sz="2500" dirty="0">
                <a:solidFill>
                  <a:schemeClr val="tx1"/>
                </a:solidFill>
              </a:rPr>
              <a:t>– Effective date 7/1/2021</a:t>
            </a:r>
          </a:p>
          <a:p>
            <a:pPr>
              <a:buFont typeface="Wingdings" panose="05000000000000000000" pitchFamily="2" charset="2"/>
              <a:buChar char="Ø"/>
            </a:pPr>
            <a:r>
              <a:rPr lang="en-US" sz="2500" dirty="0">
                <a:solidFill>
                  <a:schemeClr val="tx1"/>
                </a:solidFill>
              </a:rPr>
              <a:t>OH – </a:t>
            </a:r>
            <a:r>
              <a:rPr lang="en-US" sz="2500" dirty="0">
                <a:solidFill>
                  <a:schemeClr val="tx1"/>
                </a:solidFill>
                <a:hlinkClick r:id="rId6"/>
              </a:rPr>
              <a:t>HB 1110 </a:t>
            </a:r>
            <a:r>
              <a:rPr lang="en-US" sz="2500" dirty="0">
                <a:solidFill>
                  <a:schemeClr val="tx1"/>
                </a:solidFill>
              </a:rPr>
              <a:t>– Effective date 9/1/2021</a:t>
            </a:r>
          </a:p>
          <a:p>
            <a:pPr>
              <a:buFont typeface="Wingdings" panose="05000000000000000000" pitchFamily="2" charset="2"/>
              <a:buChar char="Ø"/>
            </a:pPr>
            <a:r>
              <a:rPr lang="en-US" sz="2500" dirty="0"/>
              <a:t>ME – </a:t>
            </a:r>
            <a:r>
              <a:rPr lang="en-US" sz="2500" dirty="0">
                <a:hlinkClick r:id="rId7"/>
              </a:rPr>
              <a:t>LD 1838 </a:t>
            </a:r>
            <a:r>
              <a:rPr lang="en-US" sz="2500" dirty="0"/>
              <a:t>– Effective date 3/31/2022</a:t>
            </a:r>
          </a:p>
          <a:p>
            <a:pPr>
              <a:buFont typeface="Wingdings" panose="05000000000000000000" pitchFamily="2" charset="2"/>
              <a:buChar char="Ø"/>
            </a:pPr>
            <a:r>
              <a:rPr lang="en-US" sz="2500" dirty="0">
                <a:solidFill>
                  <a:schemeClr val="tx1"/>
                </a:solidFill>
              </a:rPr>
              <a:t>CO – </a:t>
            </a:r>
            <a:r>
              <a:rPr lang="en-US" sz="2500" dirty="0">
                <a:solidFill>
                  <a:schemeClr val="tx1"/>
                </a:solidFill>
                <a:hlinkClick r:id="rId8"/>
              </a:rPr>
              <a:t>HB 1049 </a:t>
            </a:r>
            <a:r>
              <a:rPr lang="en-US" sz="2500" dirty="0">
                <a:solidFill>
                  <a:schemeClr val="tx1"/>
                </a:solidFill>
              </a:rPr>
              <a:t>– Effective date 4/21/2022</a:t>
            </a:r>
          </a:p>
          <a:p>
            <a:pPr>
              <a:buFont typeface="Wingdings" panose="05000000000000000000" pitchFamily="2" charset="2"/>
              <a:buChar char="Ø"/>
            </a:pPr>
            <a:r>
              <a:rPr lang="en-US" sz="2500" dirty="0">
                <a:solidFill>
                  <a:schemeClr val="tx1"/>
                </a:solidFill>
              </a:rPr>
              <a:t>NY – </a:t>
            </a:r>
            <a:r>
              <a:rPr lang="en-US" sz="2500" dirty="0">
                <a:solidFill>
                  <a:schemeClr val="tx1"/>
                </a:solidFill>
                <a:hlinkClick r:id="rId9"/>
              </a:rPr>
              <a:t>S5924-C </a:t>
            </a:r>
            <a:r>
              <a:rPr lang="en-US" sz="2500" dirty="0">
                <a:solidFill>
                  <a:schemeClr val="tx1"/>
                </a:solidFill>
              </a:rPr>
              <a:t>– Effective date 5/30/2022</a:t>
            </a:r>
          </a:p>
          <a:p>
            <a:pPr>
              <a:buFont typeface="Wingdings" panose="05000000000000000000" pitchFamily="2" charset="2"/>
              <a:buChar char="Ø"/>
            </a:pPr>
            <a:r>
              <a:rPr lang="en-US" sz="2500" dirty="0">
                <a:solidFill>
                  <a:schemeClr val="tx1"/>
                </a:solidFill>
              </a:rPr>
              <a:t>IL –</a:t>
            </a:r>
            <a:r>
              <a:rPr lang="en-US" sz="2500" dirty="0">
                <a:solidFill>
                  <a:schemeClr val="tx1"/>
                </a:solidFill>
                <a:hlinkClick r:id="rId10"/>
              </a:rPr>
              <a:t> SB3032 </a:t>
            </a:r>
            <a:r>
              <a:rPr lang="en-US" sz="2500" dirty="0">
                <a:solidFill>
                  <a:schemeClr val="tx1"/>
                </a:solidFill>
              </a:rPr>
              <a:t>– Effective date 5/27/2022</a:t>
            </a:r>
          </a:p>
          <a:p>
            <a:pPr>
              <a:buFont typeface="Wingdings" panose="05000000000000000000" pitchFamily="2" charset="2"/>
              <a:buChar char="Ø"/>
            </a:pPr>
            <a:r>
              <a:rPr lang="en-US" sz="2800" dirty="0"/>
              <a:t>IN   </a:t>
            </a:r>
            <a:r>
              <a:rPr lang="en-US" sz="2800" dirty="0">
                <a:hlinkClick r:id="rId11"/>
              </a:rPr>
              <a:t>Bill 404 </a:t>
            </a:r>
            <a:r>
              <a:rPr lang="en-US" sz="2800" dirty="0"/>
              <a:t>– Effective date 4/20/2023</a:t>
            </a:r>
            <a:endParaRPr lang="en-US" sz="2500" dirty="0">
              <a:solidFill>
                <a:schemeClr val="tx1"/>
              </a:solidFill>
            </a:endParaRPr>
          </a:p>
          <a:p>
            <a:pPr marL="109728" indent="0">
              <a:buNone/>
            </a:pPr>
            <a:endParaRPr lang="en-US" sz="2500" dirty="0">
              <a:solidFill>
                <a:schemeClr val="tx1"/>
              </a:solidFill>
            </a:endParaRPr>
          </a:p>
          <a:p>
            <a:pPr>
              <a:buFont typeface="Wingdings" panose="05000000000000000000" pitchFamily="2" charset="2"/>
              <a:buChar char="Ø"/>
            </a:pPr>
            <a:endParaRPr lang="en-US" sz="2500" dirty="0">
              <a:solidFill>
                <a:schemeClr val="tx1"/>
              </a:solidFill>
            </a:endParaRPr>
          </a:p>
        </p:txBody>
      </p:sp>
    </p:spTree>
    <p:extLst>
      <p:ext uri="{BB962C8B-B14F-4D97-AF65-F5344CB8AC3E}">
        <p14:creationId xmlns:p14="http://schemas.microsoft.com/office/powerpoint/2010/main" val="30040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96682" y="609600"/>
            <a:ext cx="6045518"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CA</a:t>
            </a:r>
          </a:p>
        </p:txBody>
      </p:sp>
      <p:sp>
        <p:nvSpPr>
          <p:cNvPr id="5" name="object 5"/>
          <p:cNvSpPr txBox="1"/>
          <p:nvPr/>
        </p:nvSpPr>
        <p:spPr>
          <a:xfrm>
            <a:off x="1396682" y="1295400"/>
            <a:ext cx="6845618" cy="3199017"/>
          </a:xfrm>
          <a:prstGeom prst="rect">
            <a:avLst/>
          </a:prstGeom>
        </p:spPr>
        <p:txBody>
          <a:bodyPr vert="horz" wrap="square" lIns="0" tIns="9525" rIns="0" bIns="0" rtlCol="0">
            <a:spAutoFit/>
          </a:bodyPr>
          <a:lstStyle/>
          <a:p>
            <a:pPr marL="352425" marR="233363" indent="-342900">
              <a:spcBef>
                <a:spcPts val="75"/>
              </a:spcBef>
              <a:buClr>
                <a:srgbClr val="00B0F0"/>
              </a:buClr>
              <a:buFont typeface="Wingdings" panose="05000000000000000000" pitchFamily="2" charset="2"/>
              <a:buChar char="Ø"/>
              <a:tabLst>
                <a:tab pos="266224" algn="l"/>
                <a:tab pos="266700" algn="l"/>
              </a:tabLst>
            </a:pPr>
            <a:r>
              <a:rPr dirty="0">
                <a:cs typeface="Times New Roman" panose="02020603050405020304" pitchFamily="18" charset="0"/>
                <a:hlinkClick r:id="rId3"/>
              </a:rPr>
              <a:t>A.B. 1313 </a:t>
            </a:r>
            <a:r>
              <a:rPr lang="en-US" dirty="0">
                <a:cs typeface="Times New Roman" panose="02020603050405020304" pitchFamily="18" charset="0"/>
                <a:hlinkClick r:id="rId3"/>
              </a:rPr>
              <a:t> </a:t>
            </a:r>
            <a:r>
              <a:rPr lang="en-US" dirty="0">
                <a:cs typeface="Times New Roman" panose="02020603050405020304" pitchFamily="18" charset="0"/>
              </a:rPr>
              <a:t>- Signed into law</a:t>
            </a:r>
          </a:p>
          <a:p>
            <a:pPr marL="352425" marR="233363" lvl="1" indent="-342900">
              <a:buClr>
                <a:srgbClr val="00B0F0"/>
              </a:buClr>
              <a:buFont typeface="Wingdings" panose="05000000000000000000" pitchFamily="2" charset="2"/>
              <a:buChar char="Ø"/>
              <a:tabLst>
                <a:tab pos="266224" algn="l"/>
                <a:tab pos="266700" algn="l"/>
              </a:tabLst>
            </a:pPr>
            <a:r>
              <a:rPr lang="en-US" dirty="0">
                <a:solidFill>
                  <a:schemeClr val="tx1"/>
                </a:solidFill>
                <a:latin typeface="+mn-lt"/>
                <a:ea typeface="+mn-ea"/>
                <a:cs typeface="+mn-cs"/>
              </a:rPr>
              <a:t>Effective date January 1, 2020</a:t>
            </a:r>
          </a:p>
          <a:p>
            <a:pPr marL="352425" marR="233363" lvl="1" indent="-342900">
              <a:buClr>
                <a:srgbClr val="00B0F0"/>
              </a:buClr>
              <a:buFont typeface="Wingdings" panose="05000000000000000000" pitchFamily="2" charset="2"/>
              <a:buChar char="Ø"/>
              <a:tabLst>
                <a:tab pos="266224" algn="l"/>
                <a:tab pos="266700" algn="l"/>
              </a:tabLst>
            </a:pPr>
            <a:r>
              <a:rPr lang="en-US" dirty="0">
                <a:solidFill>
                  <a:schemeClr val="tx1"/>
                </a:solidFill>
                <a:latin typeface="+mn-lt"/>
                <a:ea typeface="+mn-ea"/>
                <a:cs typeface="+mn-cs"/>
              </a:rPr>
              <a:t>Repealed </a:t>
            </a:r>
            <a:r>
              <a:rPr dirty="0">
                <a:solidFill>
                  <a:schemeClr val="tx1"/>
                </a:solidFill>
                <a:latin typeface="+mn-lt"/>
                <a:ea typeface="+mn-ea"/>
                <a:cs typeface="+mn-cs"/>
              </a:rPr>
              <a:t>existing law which require</a:t>
            </a:r>
            <a:r>
              <a:rPr lang="en-US" dirty="0">
                <a:solidFill>
                  <a:schemeClr val="tx1"/>
                </a:solidFill>
                <a:latin typeface="+mn-lt"/>
                <a:ea typeface="+mn-ea"/>
                <a:cs typeface="+mn-cs"/>
              </a:rPr>
              <a:t>d</a:t>
            </a:r>
            <a:r>
              <a:rPr dirty="0">
                <a:solidFill>
                  <a:schemeClr val="tx1"/>
                </a:solidFill>
                <a:latin typeface="+mn-lt"/>
                <a:ea typeface="+mn-ea"/>
                <a:cs typeface="+mn-cs"/>
              </a:rPr>
              <a:t> public  institutions to withhold transcripts</a:t>
            </a:r>
            <a:endParaRPr lang="en-US" dirty="0">
              <a:solidFill>
                <a:schemeClr val="tx1"/>
              </a:solidFill>
              <a:latin typeface="+mn-lt"/>
              <a:ea typeface="+mn-ea"/>
              <a:cs typeface="+mn-cs"/>
            </a:endParaRPr>
          </a:p>
          <a:p>
            <a:pPr marL="352425" marR="233363" lvl="1" indent="-342900">
              <a:buClr>
                <a:srgbClr val="00B0F0"/>
              </a:buClr>
              <a:buFont typeface="Wingdings" panose="05000000000000000000" pitchFamily="2" charset="2"/>
              <a:buChar char="Ø"/>
              <a:tabLst>
                <a:tab pos="266224" algn="l"/>
                <a:tab pos="266700" algn="l"/>
              </a:tabLst>
            </a:pPr>
            <a:r>
              <a:rPr lang="en-US" dirty="0">
                <a:solidFill>
                  <a:schemeClr val="tx1"/>
                </a:solidFill>
                <a:latin typeface="+mn-lt"/>
                <a:ea typeface="+mn-ea"/>
                <a:cs typeface="+mn-cs"/>
              </a:rPr>
              <a:t>Prohibits </a:t>
            </a:r>
            <a:r>
              <a:rPr dirty="0">
                <a:solidFill>
                  <a:schemeClr val="tx1"/>
                </a:solidFill>
                <a:latin typeface="+mn-lt"/>
                <a:ea typeface="+mn-ea"/>
                <a:cs typeface="+mn-cs"/>
              </a:rPr>
              <a:t>public and private postsecondary  schools from withholding transcripts</a:t>
            </a:r>
            <a:endParaRPr lang="en-US" dirty="0">
              <a:solidFill>
                <a:schemeClr val="tx1"/>
              </a:solidFill>
              <a:latin typeface="+mn-lt"/>
              <a:ea typeface="+mn-ea"/>
              <a:cs typeface="+mn-cs"/>
            </a:endParaRPr>
          </a:p>
          <a:p>
            <a:pPr marL="754380" marR="233363" lvl="1" indent="-342900">
              <a:buClr>
                <a:srgbClr val="00B0F0"/>
              </a:buClr>
              <a:buFont typeface="Arial" panose="020B0604020202020204" pitchFamily="34" charset="0"/>
              <a:buChar char="•"/>
              <a:tabLst>
                <a:tab pos="266224" algn="l"/>
                <a:tab pos="266700" algn="l"/>
              </a:tabLst>
            </a:pPr>
            <a:r>
              <a:rPr dirty="0">
                <a:solidFill>
                  <a:schemeClr val="tx1"/>
                </a:solidFill>
                <a:latin typeface="+mn-lt"/>
                <a:ea typeface="+mn-ea"/>
                <a:cs typeface="+mn-cs"/>
              </a:rPr>
              <a:t>Applicable to any unpaid student debt</a:t>
            </a:r>
            <a:endParaRPr lang="en-US" dirty="0">
              <a:solidFill>
                <a:schemeClr val="tx1"/>
              </a:solidFill>
              <a:latin typeface="+mn-lt"/>
              <a:ea typeface="+mn-ea"/>
              <a:cs typeface="+mn-cs"/>
            </a:endParaRPr>
          </a:p>
          <a:p>
            <a:pPr marL="754380" marR="233363" lvl="1" indent="-342900">
              <a:buClr>
                <a:srgbClr val="00B0F0"/>
              </a:buClr>
              <a:buFont typeface="Arial" panose="020B0604020202020204" pitchFamily="34" charset="0"/>
              <a:buChar char="•"/>
              <a:tabLst>
                <a:tab pos="266224" algn="l"/>
                <a:tab pos="266700" algn="l"/>
              </a:tabLst>
            </a:pPr>
            <a:r>
              <a:rPr dirty="0">
                <a:solidFill>
                  <a:schemeClr val="tx1"/>
                </a:solidFill>
                <a:latin typeface="+mn-lt"/>
                <a:ea typeface="+mn-ea"/>
                <a:cs typeface="+mn-cs"/>
              </a:rPr>
              <a:t>Broad restrictions (</a:t>
            </a:r>
            <a:r>
              <a:rPr lang="en-US" dirty="0">
                <a:solidFill>
                  <a:schemeClr val="tx1"/>
                </a:solidFill>
                <a:latin typeface="+mn-lt"/>
                <a:ea typeface="+mn-ea"/>
                <a:cs typeface="+mn-cs"/>
              </a:rPr>
              <a:t>can’t withhold a transcript to collect a debt)</a:t>
            </a:r>
            <a:endParaRPr dirty="0">
              <a:solidFill>
                <a:schemeClr val="tx1"/>
              </a:solidFill>
              <a:latin typeface="+mn-lt"/>
              <a:ea typeface="+mn-ea"/>
              <a:cs typeface="+mn-cs"/>
            </a:endParaRPr>
          </a:p>
        </p:txBody>
      </p:sp>
    </p:spTree>
    <p:extLst>
      <p:ext uri="{BB962C8B-B14F-4D97-AF65-F5344CB8AC3E}">
        <p14:creationId xmlns:p14="http://schemas.microsoft.com/office/powerpoint/2010/main" val="259674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GB" dirty="0"/>
          </a:p>
        </p:txBody>
      </p:sp>
      <p:pic>
        <p:nvPicPr>
          <p:cNvPr id="3" name="Picture 2"/>
          <p:cNvPicPr>
            <a:picLocks noChangeAspect="1"/>
          </p:cNvPicPr>
          <p:nvPr/>
        </p:nvPicPr>
        <p:blipFill>
          <a:blip r:embed="rId2"/>
          <a:stretch>
            <a:fillRect/>
          </a:stretch>
        </p:blipFill>
        <p:spPr>
          <a:xfrm>
            <a:off x="3124200" y="669379"/>
            <a:ext cx="3758463" cy="1797526"/>
          </a:xfrm>
          <a:prstGeom prst="rect">
            <a:avLst/>
          </a:prstGeom>
        </p:spPr>
      </p:pic>
      <p:pic>
        <p:nvPicPr>
          <p:cNvPr id="4" name="Picture 3"/>
          <p:cNvPicPr>
            <a:picLocks noChangeAspect="1"/>
          </p:cNvPicPr>
          <p:nvPr/>
        </p:nvPicPr>
        <p:blipFill>
          <a:blip r:embed="rId3"/>
          <a:stretch>
            <a:fillRect/>
          </a:stretch>
        </p:blipFill>
        <p:spPr>
          <a:xfrm>
            <a:off x="533400" y="2087177"/>
            <a:ext cx="7543800" cy="1107605"/>
          </a:xfrm>
          <a:prstGeom prst="rect">
            <a:avLst/>
          </a:prstGeom>
        </p:spPr>
      </p:pic>
      <p:pic>
        <p:nvPicPr>
          <p:cNvPr id="5" name="Picture 4"/>
          <p:cNvPicPr>
            <a:picLocks noChangeAspect="1"/>
          </p:cNvPicPr>
          <p:nvPr/>
        </p:nvPicPr>
        <p:blipFill>
          <a:blip r:embed="rId4"/>
          <a:stretch>
            <a:fillRect/>
          </a:stretch>
        </p:blipFill>
        <p:spPr>
          <a:xfrm>
            <a:off x="2895600" y="3225648"/>
            <a:ext cx="4816178" cy="2302735"/>
          </a:xfrm>
          <a:prstGeom prst="rect">
            <a:avLst/>
          </a:prstGeom>
        </p:spPr>
      </p:pic>
      <p:pic>
        <p:nvPicPr>
          <p:cNvPr id="6" name="Picture 5"/>
          <p:cNvPicPr>
            <a:picLocks noChangeAspect="1"/>
          </p:cNvPicPr>
          <p:nvPr/>
        </p:nvPicPr>
        <p:blipFill>
          <a:blip r:embed="rId5"/>
          <a:stretch>
            <a:fillRect/>
          </a:stretch>
        </p:blipFill>
        <p:spPr>
          <a:xfrm>
            <a:off x="685800" y="4696393"/>
            <a:ext cx="8153400" cy="1345997"/>
          </a:xfrm>
          <a:prstGeom prst="rect">
            <a:avLst/>
          </a:prstGeom>
        </p:spPr>
      </p:pic>
      <p:pic>
        <p:nvPicPr>
          <p:cNvPr id="7" name="Picture 6"/>
          <p:cNvPicPr>
            <a:picLocks noChangeAspect="1"/>
          </p:cNvPicPr>
          <p:nvPr/>
        </p:nvPicPr>
        <p:blipFill>
          <a:blip r:embed="rId6"/>
          <a:stretch>
            <a:fillRect/>
          </a:stretch>
        </p:blipFill>
        <p:spPr>
          <a:xfrm>
            <a:off x="3398689" y="4795125"/>
            <a:ext cx="4876800" cy="574266"/>
          </a:xfrm>
          <a:prstGeom prst="rect">
            <a:avLst/>
          </a:prstGeom>
        </p:spPr>
      </p:pic>
    </p:spTree>
    <p:extLst>
      <p:ext uri="{BB962C8B-B14F-4D97-AF65-F5344CB8AC3E}">
        <p14:creationId xmlns:p14="http://schemas.microsoft.com/office/powerpoint/2010/main" val="28425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18590" y="518470"/>
            <a:ext cx="6045518"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WA</a:t>
            </a:r>
          </a:p>
        </p:txBody>
      </p:sp>
      <p:sp>
        <p:nvSpPr>
          <p:cNvPr id="7" name="Slide Number Placeholder 4"/>
          <p:cNvSpPr>
            <a:spLocks noGrp="1"/>
          </p:cNvSpPr>
          <p:nvPr>
            <p:ph type="sldNum" sz="quarter" idx="12"/>
          </p:nvPr>
        </p:nvSpPr>
        <p:spPr>
          <a:xfrm>
            <a:off x="7429500" y="5543551"/>
            <a:ext cx="274320" cy="273844"/>
          </a:xfrm>
        </p:spPr>
        <p:txBody>
          <a:bodyPr/>
          <a:lstStyle/>
          <a:p>
            <a:pPr>
              <a:defRPr/>
            </a:pPr>
            <a:fld id="{7266519A-92D4-4159-A451-DA5EFD1866BA}" type="slidenum">
              <a:rPr lang="en-US" smtClean="0"/>
              <a:pPr>
                <a:defRPr/>
              </a:pPr>
              <a:t>20</a:t>
            </a:fld>
            <a:endParaRPr lang="en-US" dirty="0"/>
          </a:p>
        </p:txBody>
      </p:sp>
      <p:sp>
        <p:nvSpPr>
          <p:cNvPr id="8" name="object 5">
            <a:extLst>
              <a:ext uri="{FF2B5EF4-FFF2-40B4-BE49-F238E27FC236}">
                <a16:creationId xmlns:a16="http://schemas.microsoft.com/office/drawing/2014/main" id="{1F1D230D-E27C-44B3-B6D3-F03D9E560D22}"/>
              </a:ext>
            </a:extLst>
          </p:cNvPr>
          <p:cNvSpPr txBox="1"/>
          <p:nvPr/>
        </p:nvSpPr>
        <p:spPr>
          <a:xfrm>
            <a:off x="1384300" y="1134036"/>
            <a:ext cx="6332220" cy="4546437"/>
          </a:xfrm>
          <a:prstGeom prst="rect">
            <a:avLst/>
          </a:prstGeom>
        </p:spPr>
        <p:txBody>
          <a:bodyPr vert="horz" wrap="square" lIns="0" tIns="9525" rIns="0" bIns="0" rtlCol="0">
            <a:spAutoFit/>
          </a:bodyPr>
          <a:lstStyle/>
          <a:p>
            <a:pPr marL="352425" marR="233363" lvl="1" indent="-342900">
              <a:buClr>
                <a:srgbClr val="00B0F0"/>
              </a:buClr>
              <a:buFont typeface="Wingdings" panose="05000000000000000000" pitchFamily="2" charset="2"/>
              <a:buChar char="Ø"/>
              <a:tabLst>
                <a:tab pos="266224" algn="l"/>
                <a:tab pos="266700" algn="l"/>
              </a:tabLst>
            </a:pPr>
            <a:r>
              <a:rPr lang="en-US" sz="19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S. 6140 </a:t>
            </a:r>
            <a:r>
              <a:rPr lang="en-US" sz="1900" dirty="0">
                <a:solidFill>
                  <a:schemeClr val="tx1"/>
                </a:solidFill>
                <a:latin typeface="+mn-lt"/>
                <a:ea typeface="+mn-ea"/>
                <a:cs typeface="+mn-cs"/>
              </a:rPr>
              <a:t>signed into law</a:t>
            </a:r>
          </a:p>
          <a:p>
            <a:pPr marL="352425" marR="233363" lvl="1" indent="-342900">
              <a:buClr>
                <a:srgbClr val="00B0F0"/>
              </a:buClr>
              <a:buFont typeface="Wingdings" panose="05000000000000000000" pitchFamily="2" charset="2"/>
              <a:buChar char="Ø"/>
              <a:tabLst>
                <a:tab pos="266224" algn="l"/>
                <a:tab pos="266700" algn="l"/>
              </a:tabLst>
            </a:pPr>
            <a:r>
              <a:rPr lang="en-US" sz="1900" dirty="0">
                <a:solidFill>
                  <a:schemeClr val="tx1"/>
                </a:solidFill>
                <a:latin typeface="+mn-lt"/>
                <a:ea typeface="+mn-ea"/>
                <a:cs typeface="+mn-cs"/>
              </a:rPr>
              <a:t>Effective date June 11, 2020</a:t>
            </a:r>
          </a:p>
          <a:p>
            <a:pPr marL="352425" marR="233363" lvl="1" indent="-342900">
              <a:buClr>
                <a:srgbClr val="00B0F0"/>
              </a:buClr>
              <a:buFont typeface="Wingdings" panose="05000000000000000000" pitchFamily="2" charset="2"/>
              <a:buChar char="Ø"/>
              <a:tabLst>
                <a:tab pos="266224" algn="l"/>
                <a:tab pos="266700" algn="l"/>
              </a:tabLst>
            </a:pPr>
            <a:r>
              <a:rPr lang="en-US" sz="1900" dirty="0">
                <a:solidFill>
                  <a:schemeClr val="tx1"/>
                </a:solidFill>
                <a:latin typeface="+mn-lt"/>
                <a:ea typeface="+mn-ea"/>
                <a:cs typeface="+mn-cs"/>
              </a:rPr>
              <a:t>Institutions of higher education may not do any of the following for the purposes of debt collection:</a:t>
            </a:r>
          </a:p>
          <a:p>
            <a:pPr marL="695325" marR="233363" lvl="1" indent="-342900">
              <a:buClr>
                <a:srgbClr val="00B0F0"/>
              </a:buClr>
              <a:buFont typeface="Arial" panose="020B0604020202020204" pitchFamily="34" charset="0"/>
              <a:buChar char="•"/>
              <a:tabLst>
                <a:tab pos="266224" algn="l"/>
                <a:tab pos="266700" algn="l"/>
              </a:tabLst>
            </a:pPr>
            <a:r>
              <a:rPr lang="en-US" sz="1900" dirty="0">
                <a:solidFill>
                  <a:schemeClr val="tx1"/>
                </a:solidFill>
                <a:latin typeface="+mn-lt"/>
                <a:ea typeface="+mn-ea"/>
                <a:cs typeface="+mn-cs"/>
              </a:rPr>
              <a:t>Refuse to provide an official transcript for a current or former student on the grounds that the student owes a debt;</a:t>
            </a:r>
          </a:p>
          <a:p>
            <a:pPr marL="695325" marR="233363" lvl="1" indent="-342900">
              <a:buClr>
                <a:srgbClr val="00B0F0"/>
              </a:buClr>
              <a:buFont typeface="Arial" panose="020B0604020202020204" pitchFamily="34" charset="0"/>
              <a:buChar char="•"/>
              <a:tabLst>
                <a:tab pos="266224" algn="l"/>
                <a:tab pos="266700" algn="l"/>
              </a:tabLst>
            </a:pPr>
            <a:r>
              <a:rPr lang="en-US" sz="1900" dirty="0">
                <a:solidFill>
                  <a:schemeClr val="tx1"/>
                </a:solidFill>
                <a:latin typeface="+mn-lt"/>
                <a:ea typeface="+mn-ea"/>
                <a:cs typeface="+mn-cs"/>
              </a:rPr>
              <a:t>Condition the provision of an official transcript on the payment of the debt, other than a fee charged to provide the official transcript</a:t>
            </a:r>
          </a:p>
          <a:p>
            <a:pPr marL="695325" marR="233363" lvl="1" indent="-342900">
              <a:buClr>
                <a:srgbClr val="00B0F0"/>
              </a:buClr>
              <a:buFont typeface="Arial" panose="020B0604020202020204" pitchFamily="34" charset="0"/>
              <a:buChar char="•"/>
              <a:tabLst>
                <a:tab pos="266224" algn="l"/>
                <a:tab pos="266700" algn="l"/>
              </a:tabLst>
            </a:pPr>
            <a:r>
              <a:rPr lang="en-US" sz="1900" dirty="0">
                <a:solidFill>
                  <a:schemeClr val="tx1"/>
                </a:solidFill>
                <a:latin typeface="+mn-lt"/>
                <a:ea typeface="+mn-ea"/>
                <a:cs typeface="+mn-cs"/>
              </a:rPr>
              <a:t>Charge a higher fee for obtaining the official transcript, or provide less than favorable treatment of an official transcript request because a student owes a debt;</a:t>
            </a:r>
          </a:p>
          <a:p>
            <a:pPr marL="695325" marR="233363" lvl="1" indent="-342900">
              <a:buClr>
                <a:srgbClr val="00B0F0"/>
              </a:buClr>
              <a:buFont typeface="Arial" panose="020B0604020202020204" pitchFamily="34" charset="0"/>
              <a:buChar char="•"/>
              <a:tabLst>
                <a:tab pos="266224" algn="l"/>
                <a:tab pos="266700" algn="l"/>
              </a:tabLst>
            </a:pPr>
            <a:r>
              <a:rPr lang="en-US" sz="1900" dirty="0">
                <a:solidFill>
                  <a:schemeClr val="tx1"/>
                </a:solidFill>
                <a:latin typeface="+mn-lt"/>
                <a:ea typeface="+mn-ea"/>
                <a:cs typeface="+mn-cs"/>
              </a:rPr>
              <a:t>Use transcript issuance as a tool for debt collection </a:t>
            </a:r>
          </a:p>
        </p:txBody>
      </p:sp>
    </p:spTree>
    <p:extLst>
      <p:ext uri="{BB962C8B-B14F-4D97-AF65-F5344CB8AC3E}">
        <p14:creationId xmlns:p14="http://schemas.microsoft.com/office/powerpoint/2010/main" val="139698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71600" y="1072325"/>
            <a:ext cx="6045518"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WA</a:t>
            </a:r>
          </a:p>
        </p:txBody>
      </p:sp>
      <p:sp>
        <p:nvSpPr>
          <p:cNvPr id="5" name="object 5"/>
          <p:cNvSpPr txBox="1"/>
          <p:nvPr/>
        </p:nvSpPr>
        <p:spPr>
          <a:xfrm>
            <a:off x="1006323" y="1575503"/>
            <a:ext cx="6776074" cy="3754939"/>
          </a:xfrm>
          <a:prstGeom prst="rect">
            <a:avLst/>
          </a:prstGeom>
        </p:spPr>
        <p:txBody>
          <a:bodyPr vert="horz" wrap="square" lIns="0" tIns="9525" rIns="0" bIns="0" rtlCol="0">
            <a:spAutoFit/>
          </a:bodyPr>
          <a:lstStyle/>
          <a:p>
            <a:pPr marL="685800" lvl="1" indent="-342900">
              <a:buClr>
                <a:srgbClr val="00B0F0"/>
              </a:buClr>
              <a:buFont typeface="Wingdings" panose="05000000000000000000" pitchFamily="2" charset="2"/>
              <a:buChar char="Ø"/>
            </a:pPr>
            <a:r>
              <a:rPr lang="en-US" sz="1650" dirty="0">
                <a:solidFill>
                  <a:schemeClr val="tx1"/>
                </a:solidFill>
                <a:latin typeface="+mn-lt"/>
                <a:ea typeface="+mn-ea"/>
                <a:cs typeface="+mn-cs"/>
              </a:rPr>
              <a:t>Institutions of higher education may not withhold a student’s official transcript, regardless of debt, except the fee charged to provide  an  official  transcript,  if  the  official  transcript  is requested by a student or entity for any of the following purposes:</a:t>
            </a:r>
          </a:p>
          <a:p>
            <a:pPr lvl="1"/>
            <a:r>
              <a:rPr lang="en-US" sz="1650" dirty="0">
                <a:solidFill>
                  <a:schemeClr val="tx1"/>
                </a:solidFill>
                <a:latin typeface="+mn-lt"/>
                <a:ea typeface="+mn-ea"/>
                <a:cs typeface="+mn-cs"/>
              </a:rPr>
              <a:t>		(a) Job applications;</a:t>
            </a:r>
          </a:p>
          <a:p>
            <a:pPr lvl="1"/>
            <a:r>
              <a:rPr lang="en-US" sz="1650" dirty="0">
                <a:solidFill>
                  <a:schemeClr val="tx1"/>
                </a:solidFill>
                <a:latin typeface="+mn-lt"/>
                <a:ea typeface="+mn-ea"/>
                <a:cs typeface="+mn-cs"/>
              </a:rPr>
              <a:t>		(b) Transferring to another institution;</a:t>
            </a:r>
          </a:p>
          <a:p>
            <a:pPr lvl="1"/>
            <a:r>
              <a:rPr lang="en-US" sz="1650" dirty="0">
                <a:solidFill>
                  <a:schemeClr val="tx1"/>
                </a:solidFill>
                <a:latin typeface="+mn-lt"/>
                <a:ea typeface="+mn-ea"/>
                <a:cs typeface="+mn-cs"/>
              </a:rPr>
              <a:t>		(c) Applying for financial aid;</a:t>
            </a:r>
          </a:p>
          <a:p>
            <a:pPr lvl="1"/>
            <a:r>
              <a:rPr lang="en-US" sz="1650" dirty="0">
                <a:solidFill>
                  <a:schemeClr val="tx1"/>
                </a:solidFill>
                <a:latin typeface="+mn-lt"/>
                <a:ea typeface="+mn-ea"/>
                <a:cs typeface="+mn-cs"/>
              </a:rPr>
              <a:t>		(d) Pursuit of opportunities in the military or </a:t>
            </a:r>
          </a:p>
          <a:p>
            <a:pPr lvl="1"/>
            <a:r>
              <a:rPr lang="en-US" sz="1650" dirty="0">
                <a:solidFill>
                  <a:schemeClr val="tx1"/>
                </a:solidFill>
                <a:latin typeface="+mn-lt"/>
                <a:ea typeface="+mn-ea"/>
                <a:cs typeface="+mn-cs"/>
              </a:rPr>
              <a:t>		national guard;</a:t>
            </a:r>
          </a:p>
          <a:p>
            <a:pPr lvl="1"/>
            <a:r>
              <a:rPr lang="en-US" sz="1650" dirty="0">
                <a:solidFill>
                  <a:schemeClr val="tx1"/>
                </a:solidFill>
                <a:latin typeface="+mn-lt"/>
                <a:ea typeface="+mn-ea"/>
                <a:cs typeface="+mn-cs"/>
              </a:rPr>
              <a:t>		(e) Pursuit of other postsecondary opportunities</a:t>
            </a:r>
          </a:p>
          <a:p>
            <a:pPr lvl="1"/>
            <a:endParaRPr lang="en-US" sz="1650" dirty="0">
              <a:solidFill>
                <a:schemeClr val="tx1"/>
              </a:solidFill>
              <a:latin typeface="+mn-lt"/>
              <a:ea typeface="+mn-ea"/>
              <a:cs typeface="+mn-cs"/>
            </a:endParaRPr>
          </a:p>
          <a:p>
            <a:pPr marL="685800" lvl="1" indent="-342900">
              <a:buClr>
                <a:srgbClr val="00B0F0"/>
              </a:buClr>
              <a:buFont typeface="Wingdings" panose="05000000000000000000" pitchFamily="2" charset="2"/>
              <a:buChar char="Ø"/>
            </a:pPr>
            <a:r>
              <a:rPr lang="en-US" sz="1650" dirty="0">
                <a:solidFill>
                  <a:schemeClr val="tx1"/>
                </a:solidFill>
                <a:latin typeface="+mn-lt"/>
                <a:ea typeface="+mn-ea"/>
                <a:cs typeface="+mn-cs"/>
              </a:rPr>
              <a:t>Institutions of higher education may not withhold registration privileges as a debt collection tool, excluding the case of any debts related to nonpayment of tuition fees</a:t>
            </a:r>
          </a:p>
          <a:p>
            <a:pPr lvl="1"/>
            <a:r>
              <a:rPr lang="en-US" sz="1650" dirty="0">
                <a:solidFill>
                  <a:schemeClr val="tx1"/>
                </a:solidFill>
                <a:latin typeface="+mn-lt"/>
                <a:ea typeface="+mn-ea"/>
                <a:cs typeface="+mn-cs"/>
              </a:rPr>
              <a:t>		</a:t>
            </a:r>
          </a:p>
          <a:p>
            <a:pPr marL="352425" marR="233363" indent="-342900">
              <a:spcBef>
                <a:spcPts val="75"/>
              </a:spcBef>
              <a:buFont typeface="Arial" panose="020B0604020202020204" pitchFamily="34" charset="0"/>
              <a:buChar char="•"/>
              <a:tabLst>
                <a:tab pos="266224" algn="l"/>
                <a:tab pos="266700" algn="l"/>
              </a:tabLst>
            </a:pPr>
            <a:endParaRPr sz="1800" dirty="0">
              <a:cs typeface="Times New Roman" panose="02020603050405020304" pitchFamily="18" charset="0"/>
            </a:endParaRPr>
          </a:p>
        </p:txBody>
      </p:sp>
      <p:sp>
        <p:nvSpPr>
          <p:cNvPr id="7" name="Slide Number Placeholder 4"/>
          <p:cNvSpPr>
            <a:spLocks noGrp="1"/>
          </p:cNvSpPr>
          <p:nvPr>
            <p:ph type="sldNum" sz="quarter" idx="12"/>
          </p:nvPr>
        </p:nvSpPr>
        <p:spPr>
          <a:xfrm>
            <a:off x="7429500" y="5543551"/>
            <a:ext cx="274320" cy="273844"/>
          </a:xfrm>
        </p:spPr>
        <p:txBody>
          <a:bodyPr/>
          <a:lstStyle/>
          <a:p>
            <a:pPr>
              <a:defRPr/>
            </a:pPr>
            <a:fld id="{7266519A-92D4-4159-A451-DA5EFD1866BA}" type="slidenum">
              <a:rPr lang="en-US" smtClean="0"/>
              <a:pPr>
                <a:defRPr/>
              </a:pPr>
              <a:t>21</a:t>
            </a:fld>
            <a:endParaRPr lang="en-US" dirty="0"/>
          </a:p>
        </p:txBody>
      </p:sp>
    </p:spTree>
    <p:extLst>
      <p:ext uri="{BB962C8B-B14F-4D97-AF65-F5344CB8AC3E}">
        <p14:creationId xmlns:p14="http://schemas.microsoft.com/office/powerpoint/2010/main" val="67190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484783"/>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LA</a:t>
            </a:r>
          </a:p>
        </p:txBody>
      </p:sp>
      <p:sp>
        <p:nvSpPr>
          <p:cNvPr id="5" name="Content Placeholder 4"/>
          <p:cNvSpPr>
            <a:spLocks noGrp="1"/>
          </p:cNvSpPr>
          <p:nvPr>
            <p:ph idx="1"/>
          </p:nvPr>
        </p:nvSpPr>
        <p:spPr>
          <a:xfrm>
            <a:off x="1460500" y="990600"/>
            <a:ext cx="6172200" cy="4682490"/>
          </a:xfrm>
        </p:spPr>
        <p:txBody>
          <a:bodyPr>
            <a:normAutofit fontScale="62500" lnSpcReduction="20000"/>
          </a:bodyPr>
          <a:lstStyle/>
          <a:p>
            <a:pPr>
              <a:buFont typeface="Wingdings" panose="05000000000000000000" pitchFamily="2" charset="2"/>
              <a:buChar char="Ø"/>
            </a:pPr>
            <a:r>
              <a:rPr lang="en-US" sz="2900" dirty="0">
                <a:hlinkClick r:id="rId3">
                  <a:extLst>
                    <a:ext uri="{A12FA001-AC4F-418D-AE19-62706E023703}">
                      <ahyp:hlinkClr xmlns:ahyp="http://schemas.microsoft.com/office/drawing/2018/hyperlinkcolor" val="tx"/>
                    </a:ext>
                  </a:extLst>
                </a:hlinkClick>
              </a:rPr>
              <a:t>HB 676 </a:t>
            </a:r>
            <a:r>
              <a:rPr lang="en-US" sz="2900" dirty="0">
                <a:solidFill>
                  <a:srgbClr val="0000FF"/>
                </a:solidFill>
              </a:rPr>
              <a:t>- </a:t>
            </a:r>
            <a:r>
              <a:rPr lang="en-US" sz="2900" dirty="0"/>
              <a:t>Signed into law</a:t>
            </a:r>
          </a:p>
          <a:p>
            <a:pPr marL="109728" indent="0">
              <a:buNone/>
            </a:pPr>
            <a:endParaRPr lang="en-US" sz="2900" dirty="0"/>
          </a:p>
          <a:p>
            <a:pPr>
              <a:buFont typeface="Wingdings" panose="05000000000000000000" pitchFamily="2" charset="2"/>
              <a:buChar char="Ø"/>
            </a:pPr>
            <a:r>
              <a:rPr lang="en-US" sz="2900" dirty="0"/>
              <a:t>Effective August 2020</a:t>
            </a:r>
          </a:p>
          <a:p>
            <a:pPr>
              <a:buFont typeface="Wingdings" panose="05000000000000000000" pitchFamily="2" charset="2"/>
              <a:buChar char="Ø"/>
            </a:pPr>
            <a:endParaRPr lang="en-US" sz="2900" dirty="0"/>
          </a:p>
          <a:p>
            <a:pPr>
              <a:buFont typeface="Wingdings" panose="05000000000000000000" pitchFamily="2" charset="2"/>
              <a:buChar char="Ø"/>
            </a:pPr>
            <a:r>
              <a:rPr lang="en-US" sz="2900" dirty="0"/>
              <a:t>Refuse to provide a transcript for a current or former student on the grounds that the student owes a debt.</a:t>
            </a:r>
          </a:p>
          <a:p>
            <a:pPr>
              <a:buFont typeface="Wingdings" panose="05000000000000000000" pitchFamily="2" charset="2"/>
              <a:buChar char="Ø"/>
            </a:pPr>
            <a:endParaRPr lang="en-US" sz="2900" dirty="0"/>
          </a:p>
          <a:p>
            <a:pPr>
              <a:buFont typeface="Wingdings" panose="05000000000000000000" pitchFamily="2" charset="2"/>
              <a:buChar char="Ø"/>
            </a:pPr>
            <a:r>
              <a:rPr lang="en-US" sz="2900" dirty="0"/>
              <a:t>Condition the provision of a transcript for a current or former student on the payment of a debt other than a fee charged to provide the transcript or enrollment in a repayment plan.</a:t>
            </a:r>
          </a:p>
          <a:p>
            <a:pPr lvl="1">
              <a:buFont typeface="Arial" panose="020B0604020202020204" pitchFamily="34" charset="0"/>
              <a:buChar char="•"/>
            </a:pPr>
            <a:r>
              <a:rPr lang="en-US" sz="2900" dirty="0"/>
              <a:t>Any repayment plan established as a precondition of providing a 5 transcript shall include a monthly payment amount. The monthly payment amount 6 shall be established with consideration of the current or former student's ability to 7 pay and shall not exceed fifteen percent of the student's monthly income</a:t>
            </a: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22</a:t>
            </a:fld>
            <a:endParaRPr lang="en-US" dirty="0"/>
          </a:p>
        </p:txBody>
      </p:sp>
    </p:spTree>
    <p:extLst>
      <p:ext uri="{BB962C8B-B14F-4D97-AF65-F5344CB8AC3E}">
        <p14:creationId xmlns:p14="http://schemas.microsoft.com/office/powerpoint/2010/main" val="154944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11300" y="6096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LA</a:t>
            </a:r>
          </a:p>
        </p:txBody>
      </p:sp>
      <p:sp>
        <p:nvSpPr>
          <p:cNvPr id="5" name="Content Placeholder 4"/>
          <p:cNvSpPr>
            <a:spLocks noGrp="1"/>
          </p:cNvSpPr>
          <p:nvPr>
            <p:ph idx="1"/>
          </p:nvPr>
        </p:nvSpPr>
        <p:spPr>
          <a:xfrm>
            <a:off x="1485900" y="1371600"/>
            <a:ext cx="6172200" cy="3508772"/>
          </a:xfrm>
        </p:spPr>
        <p:txBody>
          <a:bodyPr>
            <a:noAutofit/>
          </a:bodyPr>
          <a:lstStyle/>
          <a:p>
            <a:pPr>
              <a:buFont typeface="Wingdings" panose="05000000000000000000" pitchFamily="2" charset="2"/>
              <a:buChar char="Ø"/>
            </a:pPr>
            <a:r>
              <a:rPr lang="en-US" sz="1800" dirty="0"/>
              <a:t>Charge a higher fee for obtaining a transcript or provide any other less favorable treatment because a student or former student owes a debt</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Use transcript issuance as a debt collection tool. </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Withhold services from a current or former student who is in default on a federal loan. Services that shall not be withheld include but are not limited to:</a:t>
            </a:r>
          </a:p>
          <a:p>
            <a:pPr lvl="1">
              <a:buFont typeface="Arial" panose="020B0604020202020204" pitchFamily="34" charset="0"/>
              <a:buChar char="•"/>
            </a:pPr>
            <a:r>
              <a:rPr lang="en-US" sz="1800" dirty="0"/>
              <a:t>Providing grades</a:t>
            </a:r>
          </a:p>
          <a:p>
            <a:pPr lvl="1">
              <a:buFont typeface="Arial" panose="020B0604020202020204" pitchFamily="34" charset="0"/>
              <a:buChar char="•"/>
            </a:pPr>
            <a:r>
              <a:rPr lang="en-US" sz="1800" dirty="0"/>
              <a:t>Providing a diploma</a:t>
            </a:r>
          </a:p>
          <a:p>
            <a:pPr lvl="1">
              <a:buFont typeface="Arial" panose="020B0604020202020204" pitchFamily="34" charset="0"/>
              <a:buChar char="•"/>
            </a:pPr>
            <a:r>
              <a:rPr lang="en-US" sz="1800" dirty="0"/>
              <a:t>Course registration services</a:t>
            </a:r>
          </a:p>
          <a:p>
            <a:pPr lvl="1">
              <a:buFont typeface="Arial" panose="020B0604020202020204" pitchFamily="34" charset="0"/>
              <a:buChar char="•"/>
            </a:pPr>
            <a:r>
              <a:rPr lang="en-US" sz="1800" dirty="0"/>
              <a:t>Issuing transcripts.</a:t>
            </a: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23</a:t>
            </a:fld>
            <a:endParaRPr lang="en-US" dirty="0"/>
          </a:p>
        </p:txBody>
      </p:sp>
    </p:spTree>
    <p:extLst>
      <p:ext uri="{BB962C8B-B14F-4D97-AF65-F5344CB8AC3E}">
        <p14:creationId xmlns:p14="http://schemas.microsoft.com/office/powerpoint/2010/main" val="4116927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73200" y="3810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MN</a:t>
            </a:r>
          </a:p>
        </p:txBody>
      </p:sp>
      <p:sp>
        <p:nvSpPr>
          <p:cNvPr id="5" name="Content Placeholder 4"/>
          <p:cNvSpPr>
            <a:spLocks noGrp="1"/>
          </p:cNvSpPr>
          <p:nvPr>
            <p:ph idx="1"/>
          </p:nvPr>
        </p:nvSpPr>
        <p:spPr>
          <a:xfrm>
            <a:off x="1485900" y="914400"/>
            <a:ext cx="6172200" cy="5029200"/>
          </a:xfrm>
        </p:spPr>
        <p:txBody>
          <a:bodyPr>
            <a:noAutofit/>
          </a:bodyPr>
          <a:lstStyle/>
          <a:p>
            <a:pPr marL="352425" marR="233363" indent="-342900">
              <a:buFont typeface="Wingdings" panose="05000000000000000000" pitchFamily="2" charset="2"/>
              <a:buChar char="Ø"/>
              <a:tabLst>
                <a:tab pos="266224" algn="l"/>
                <a:tab pos="266700" algn="l"/>
              </a:tabLst>
            </a:pPr>
            <a:r>
              <a:rPr lang="en-US" sz="1800" u="sng" dirty="0">
                <a:hlinkClick r:id="rId3"/>
              </a:rPr>
              <a:t>H.F. 6 &amp; 7  </a:t>
            </a:r>
            <a:r>
              <a:rPr lang="en-US" sz="1800" dirty="0"/>
              <a:t>- Signed into law</a:t>
            </a:r>
          </a:p>
          <a:p>
            <a:pPr marL="352425" marR="233363" indent="-342900">
              <a:spcBef>
                <a:spcPts val="675"/>
              </a:spcBef>
              <a:buFont typeface="Wingdings" panose="05000000000000000000" pitchFamily="2" charset="2"/>
              <a:buChar char="Ø"/>
              <a:tabLst>
                <a:tab pos="266224" algn="l"/>
                <a:tab pos="266700" algn="l"/>
              </a:tabLst>
            </a:pPr>
            <a:r>
              <a:rPr lang="en-US" sz="1800" dirty="0"/>
              <a:t>Effective date July 1, 2021</a:t>
            </a:r>
          </a:p>
          <a:p>
            <a:pPr marL="352425" marR="233363" indent="-342900">
              <a:spcBef>
                <a:spcPts val="675"/>
              </a:spcBef>
              <a:buFont typeface="Wingdings" panose="05000000000000000000" pitchFamily="2" charset="2"/>
              <a:buChar char="Ø"/>
              <a:tabLst>
                <a:tab pos="266224" algn="l"/>
                <a:tab pos="266700" algn="l"/>
              </a:tabLst>
            </a:pPr>
            <a:r>
              <a:rPr lang="en-US" sz="1800" dirty="0"/>
              <a:t>No longer allows an institutions of higher education to withhold the release of a student’s transcript if that student owes a debt to the institution under certain circumstances</a:t>
            </a:r>
          </a:p>
          <a:p>
            <a:pPr marL="352425" marR="233363" indent="-342900">
              <a:spcBef>
                <a:spcPts val="675"/>
              </a:spcBef>
              <a:buFont typeface="Wingdings" panose="05000000000000000000" pitchFamily="2" charset="2"/>
              <a:buChar char="Ø"/>
              <a:tabLst>
                <a:tab pos="266224" algn="l"/>
                <a:tab pos="266700" algn="l"/>
              </a:tabLst>
            </a:pPr>
            <a:r>
              <a:rPr lang="en-US" sz="1800" dirty="0"/>
              <a:t>Would require an institution to release a transcript if any of the following are true:</a:t>
            </a:r>
          </a:p>
          <a:p>
            <a:pPr marL="728663" lvl="1" indent="-385763">
              <a:buFont typeface="+mj-lt"/>
              <a:buAutoNum type="alphaLcParenR"/>
            </a:pPr>
            <a:r>
              <a:rPr lang="en-US" sz="1800" dirty="0"/>
              <a:t>the debt owed is less than $250</a:t>
            </a:r>
          </a:p>
          <a:p>
            <a:pPr marL="728663" lvl="1" indent="-385763">
              <a:buFont typeface="+mj-lt"/>
              <a:buAutoNum type="alphaLcParenR"/>
            </a:pPr>
            <a:r>
              <a:rPr lang="en-US" sz="1800" dirty="0"/>
              <a:t>the student has entered into a payment plan with the school </a:t>
            </a:r>
          </a:p>
          <a:p>
            <a:pPr marL="728663" lvl="1" indent="-385763">
              <a:buFont typeface="+mj-lt"/>
              <a:buAutoNum type="alphaLcParenR"/>
            </a:pPr>
            <a:r>
              <a:rPr lang="en-US" sz="1800" dirty="0"/>
              <a:t>the transcript request is made by a prospective employer for the student </a:t>
            </a:r>
          </a:p>
          <a:p>
            <a:pPr marL="728663" lvl="1" indent="-385763">
              <a:buFont typeface="+mj-lt"/>
              <a:buAutoNum type="alphaLcParenR"/>
            </a:pPr>
            <a:r>
              <a:rPr lang="en-US" sz="1800" dirty="0"/>
              <a:t>the school has sent the debt to collections for repayment </a:t>
            </a: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24</a:t>
            </a:fld>
            <a:endParaRPr lang="en-US" dirty="0"/>
          </a:p>
        </p:txBody>
      </p:sp>
    </p:spTree>
    <p:extLst>
      <p:ext uri="{BB962C8B-B14F-4D97-AF65-F5344CB8AC3E}">
        <p14:creationId xmlns:p14="http://schemas.microsoft.com/office/powerpoint/2010/main" val="2531553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6096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MN</a:t>
            </a:r>
          </a:p>
        </p:txBody>
      </p:sp>
      <p:sp>
        <p:nvSpPr>
          <p:cNvPr id="5" name="Content Placeholder 4"/>
          <p:cNvSpPr>
            <a:spLocks noGrp="1"/>
          </p:cNvSpPr>
          <p:nvPr>
            <p:ph idx="1"/>
          </p:nvPr>
        </p:nvSpPr>
        <p:spPr>
          <a:xfrm>
            <a:off x="1371600" y="1447800"/>
            <a:ext cx="5829300" cy="3924301"/>
          </a:xfrm>
        </p:spPr>
        <p:txBody>
          <a:bodyPr>
            <a:normAutofit/>
          </a:bodyPr>
          <a:lstStyle/>
          <a:p>
            <a:pPr>
              <a:buFont typeface="Wingdings" panose="05000000000000000000" pitchFamily="2" charset="2"/>
              <a:buChar char="Ø"/>
            </a:pPr>
            <a:r>
              <a:rPr lang="en-US" sz="1650" dirty="0"/>
              <a:t>The new law requires each institution of higher education to submit a list of data to the MN Office of Higher Education including:</a:t>
            </a:r>
          </a:p>
          <a:p>
            <a:pPr lvl="1">
              <a:spcBef>
                <a:spcPts val="675"/>
              </a:spcBef>
            </a:pPr>
            <a:r>
              <a:rPr lang="en-US" sz="1650" dirty="0"/>
              <a:t>the institution’s current policy and the policy before the passage of the provision </a:t>
            </a:r>
          </a:p>
          <a:p>
            <a:pPr lvl="1">
              <a:buFont typeface="Arial" panose="020B0604020202020204" pitchFamily="34" charset="0"/>
              <a:buChar char="•"/>
            </a:pPr>
            <a:r>
              <a:rPr lang="en-US" sz="1650" dirty="0"/>
              <a:t>the number of students who owe a debt less than $250</a:t>
            </a:r>
          </a:p>
          <a:p>
            <a:pPr lvl="1">
              <a:buFont typeface="Arial" panose="020B0604020202020204" pitchFamily="34" charset="0"/>
              <a:buChar char="•"/>
            </a:pPr>
            <a:r>
              <a:rPr lang="en-US" sz="1650" dirty="0"/>
              <a:t>the number of students who owe a debt more than $250 </a:t>
            </a:r>
          </a:p>
          <a:p>
            <a:pPr lvl="1">
              <a:buFont typeface="Arial" panose="020B0604020202020204" pitchFamily="34" charset="0"/>
              <a:buChar char="•"/>
            </a:pPr>
            <a:endParaRPr lang="en-US" sz="1650" dirty="0"/>
          </a:p>
          <a:p>
            <a:pPr>
              <a:buFont typeface="Wingdings" panose="05000000000000000000" pitchFamily="2" charset="2"/>
              <a:buChar char="Ø"/>
            </a:pPr>
            <a:r>
              <a:rPr lang="en-US" sz="1650" dirty="0"/>
              <a:t>These reports are due by April 15, 2022 and again on April 15, 2023. This provision expires on June 30, 2024.</a:t>
            </a: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25</a:t>
            </a:fld>
            <a:endParaRPr lang="en-US" dirty="0"/>
          </a:p>
        </p:txBody>
      </p:sp>
    </p:spTree>
    <p:extLst>
      <p:ext uri="{BB962C8B-B14F-4D97-AF65-F5344CB8AC3E}">
        <p14:creationId xmlns:p14="http://schemas.microsoft.com/office/powerpoint/2010/main" val="103372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664768"/>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OH</a:t>
            </a:r>
          </a:p>
        </p:txBody>
      </p:sp>
      <p:sp>
        <p:nvSpPr>
          <p:cNvPr id="5" name="Content Placeholder 4"/>
          <p:cNvSpPr>
            <a:spLocks noGrp="1"/>
          </p:cNvSpPr>
          <p:nvPr>
            <p:ph idx="1"/>
          </p:nvPr>
        </p:nvSpPr>
        <p:spPr>
          <a:xfrm>
            <a:off x="1460500" y="1504950"/>
            <a:ext cx="6172200" cy="3848099"/>
          </a:xfrm>
        </p:spPr>
        <p:txBody>
          <a:bodyPr>
            <a:normAutofit/>
          </a:bodyPr>
          <a:lstStyle/>
          <a:p>
            <a:pPr>
              <a:buFont typeface="Wingdings" panose="05000000000000000000" pitchFamily="2" charset="2"/>
              <a:buChar char="Ø"/>
            </a:pPr>
            <a:r>
              <a:rPr lang="en-US" sz="1800" u="sng" dirty="0">
                <a:hlinkClick r:id="rId3"/>
              </a:rPr>
              <a:t>HB1110</a:t>
            </a:r>
            <a:r>
              <a:rPr lang="en-US" sz="1800" dirty="0">
                <a:hlinkClick r:id="rId3"/>
              </a:rPr>
              <a:t> </a:t>
            </a:r>
            <a:r>
              <a:rPr lang="en-US" sz="1800" dirty="0"/>
              <a:t>- Signed into law</a:t>
            </a:r>
          </a:p>
          <a:p>
            <a:pPr>
              <a:buFont typeface="Wingdings" panose="05000000000000000000" pitchFamily="2" charset="2"/>
              <a:buChar char="Ø"/>
            </a:pPr>
            <a:r>
              <a:rPr lang="en-US" sz="1800" dirty="0"/>
              <a:t>Effective September 2021</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A state institution of higher education, as defined in section 3345.011 of the Revised Code, shall not withhold a student's official transcripts from a potential employer because the student owes money to the institution, provided the student has authorized the transcripts to be sent to the employer and the employer affirms to the institution that the transcripts are a prerequisite of employment.</a:t>
            </a:r>
          </a:p>
          <a:p>
            <a:endParaRPr lang="en-US" sz="165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26</a:t>
            </a:fld>
            <a:endParaRPr lang="en-US" dirty="0"/>
          </a:p>
        </p:txBody>
      </p:sp>
    </p:spTree>
    <p:extLst>
      <p:ext uri="{BB962C8B-B14F-4D97-AF65-F5344CB8AC3E}">
        <p14:creationId xmlns:p14="http://schemas.microsoft.com/office/powerpoint/2010/main" val="354854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73200" y="4572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CO</a:t>
            </a:r>
          </a:p>
        </p:txBody>
      </p:sp>
      <p:sp>
        <p:nvSpPr>
          <p:cNvPr id="5" name="Content Placeholder 4"/>
          <p:cNvSpPr>
            <a:spLocks noGrp="1"/>
          </p:cNvSpPr>
          <p:nvPr>
            <p:ph idx="1"/>
          </p:nvPr>
        </p:nvSpPr>
        <p:spPr>
          <a:xfrm>
            <a:off x="1371600" y="1143000"/>
            <a:ext cx="6880860" cy="3969306"/>
          </a:xfrm>
        </p:spPr>
        <p:txBody>
          <a:bodyPr>
            <a:noAutofit/>
          </a:bodyPr>
          <a:lstStyle/>
          <a:p>
            <a:pPr>
              <a:buFont typeface="Wingdings" panose="05000000000000000000" pitchFamily="2" charset="2"/>
              <a:buChar char="Ø"/>
            </a:pPr>
            <a:r>
              <a:rPr lang="en-US" sz="1500" dirty="0">
                <a:hlinkClick r:id="rId3">
                  <a:extLst>
                    <a:ext uri="{A12FA001-AC4F-418D-AE19-62706E023703}">
                      <ahyp:hlinkClr xmlns:ahyp="http://schemas.microsoft.com/office/drawing/2018/hyperlinkcolor" val="tx"/>
                    </a:ext>
                  </a:extLst>
                </a:hlinkClick>
              </a:rPr>
              <a:t>HB1049</a:t>
            </a:r>
            <a:r>
              <a:rPr lang="en-US" sz="1500" dirty="0">
                <a:solidFill>
                  <a:srgbClr val="0000FF"/>
                </a:solidFill>
                <a:hlinkClick r:id="rId3">
                  <a:extLst>
                    <a:ext uri="{A12FA001-AC4F-418D-AE19-62706E023703}">
                      <ahyp:hlinkClr xmlns:ahyp="http://schemas.microsoft.com/office/drawing/2018/hyperlinkcolor" val="tx"/>
                    </a:ext>
                  </a:extLst>
                </a:hlinkClick>
              </a:rPr>
              <a:t> </a:t>
            </a:r>
            <a:r>
              <a:rPr lang="en-US" sz="1500" dirty="0">
                <a:solidFill>
                  <a:srgbClr val="0000FF"/>
                </a:solidFill>
              </a:rPr>
              <a:t>- </a:t>
            </a:r>
            <a:r>
              <a:rPr lang="en-US" sz="1500" dirty="0"/>
              <a:t>Signed into law</a:t>
            </a:r>
          </a:p>
          <a:p>
            <a:pPr>
              <a:buFont typeface="Wingdings" panose="05000000000000000000" pitchFamily="2" charset="2"/>
              <a:buChar char="Ø"/>
            </a:pPr>
            <a:r>
              <a:rPr lang="en-US" sz="1500" dirty="0"/>
              <a:t>Effective April 21, 2022</a:t>
            </a:r>
          </a:p>
          <a:p>
            <a:pPr>
              <a:buFont typeface="Wingdings" panose="05000000000000000000" pitchFamily="2" charset="2"/>
              <a:buChar char="Ø"/>
            </a:pPr>
            <a:r>
              <a:rPr lang="en-US" sz="1500" dirty="0"/>
              <a:t>A post-secondary institution may refuse to provide a transcript or diploma to a current or former student on the grounds that the student owes a debt for tuition, room and board fees, or financial aid funds. (Subsection 2)</a:t>
            </a:r>
          </a:p>
          <a:p>
            <a:pPr>
              <a:buFont typeface="Wingdings" panose="05000000000000000000" pitchFamily="2" charset="2"/>
              <a:buChar char="Ø"/>
            </a:pPr>
            <a:r>
              <a:rPr lang="en-US" sz="1500" dirty="0"/>
              <a:t>Notwithstanding subsection 2, a postsecondary institution shall not refuse to provide a transcript or diploma to a current or former student: </a:t>
            </a:r>
          </a:p>
          <a:p>
            <a:pPr marL="642938" lvl="1" indent="-342900"/>
            <a:r>
              <a:rPr lang="en-US" sz="1200" dirty="0"/>
              <a:t>On the grounds that the student owes a debt other than a debt for tuition, room and board fees, or financial aid funds; or </a:t>
            </a:r>
          </a:p>
          <a:p>
            <a:pPr marL="642938" lvl="1" indent="-342900"/>
            <a:r>
              <a:rPr lang="en-US" sz="1200" dirty="0"/>
              <a:t>If the student can demonstrate that the transcript or diploma is needed for one of the following exemptions:</a:t>
            </a:r>
          </a:p>
          <a:p>
            <a:pPr marL="0" indent="0">
              <a:buNone/>
            </a:pPr>
            <a:r>
              <a:rPr lang="en-US" sz="1200" dirty="0"/>
              <a:t>	</a:t>
            </a:r>
            <a:r>
              <a:rPr lang="en-US" sz="1050" dirty="0"/>
              <a:t>a) a job application; </a:t>
            </a:r>
          </a:p>
          <a:p>
            <a:pPr marL="0" indent="0">
              <a:buNone/>
            </a:pPr>
            <a:r>
              <a:rPr lang="en-US" sz="1050" dirty="0"/>
              <a:t>	b) transferring to another postsecondary institution; </a:t>
            </a:r>
          </a:p>
          <a:p>
            <a:pPr marL="0" indent="0">
              <a:buNone/>
            </a:pPr>
            <a:r>
              <a:rPr lang="en-US" sz="1050" dirty="0"/>
              <a:t>	c) applying for state, federal, or institutional Financial Aid; </a:t>
            </a:r>
          </a:p>
          <a:p>
            <a:pPr marL="0" indent="0">
              <a:buNone/>
            </a:pPr>
            <a:r>
              <a:rPr lang="en-US" sz="1050" dirty="0"/>
              <a:t>	pursuit of opportunities in the military or national guard; </a:t>
            </a:r>
          </a:p>
          <a:p>
            <a:pPr marL="0" indent="0">
              <a:buNone/>
            </a:pPr>
            <a:r>
              <a:rPr lang="en-US" sz="1050" dirty="0"/>
              <a:t>	d) or pursuit of other postsecondary opportunities. </a:t>
            </a:r>
          </a:p>
          <a:p>
            <a:pPr lvl="0">
              <a:buFont typeface="Wingdings" panose="05000000000000000000" pitchFamily="2" charset="2"/>
              <a:buChar char="Ø"/>
            </a:pPr>
            <a:r>
              <a:rPr lang="en-US" sz="1500" dirty="0"/>
              <a:t>The above does not apply to foreign students.</a:t>
            </a: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27</a:t>
            </a:fld>
            <a:endParaRPr lang="en-US" dirty="0"/>
          </a:p>
        </p:txBody>
      </p:sp>
    </p:spTree>
    <p:extLst>
      <p:ext uri="{BB962C8B-B14F-4D97-AF65-F5344CB8AC3E}">
        <p14:creationId xmlns:p14="http://schemas.microsoft.com/office/powerpoint/2010/main" val="259472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98294" y="6858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CO</a:t>
            </a:r>
          </a:p>
        </p:txBody>
      </p:sp>
      <p:sp>
        <p:nvSpPr>
          <p:cNvPr id="5" name="Content Placeholder 4"/>
          <p:cNvSpPr>
            <a:spLocks noGrp="1"/>
          </p:cNvSpPr>
          <p:nvPr>
            <p:ph idx="1"/>
          </p:nvPr>
        </p:nvSpPr>
        <p:spPr>
          <a:xfrm>
            <a:off x="1485900" y="1295400"/>
            <a:ext cx="6172200" cy="3508772"/>
          </a:xfrm>
        </p:spPr>
        <p:txBody>
          <a:bodyPr>
            <a:normAutofit fontScale="85000" lnSpcReduction="20000"/>
          </a:bodyPr>
          <a:lstStyle/>
          <a:p>
            <a:pPr>
              <a:buFont typeface="Wingdings" panose="05000000000000000000" pitchFamily="2" charset="2"/>
              <a:buChar char="Ø"/>
            </a:pPr>
            <a:r>
              <a:rPr lang="en-US" sz="1800" dirty="0"/>
              <a:t>If a postsecondary institution provides a transcript or diploma to a current or former student who owes a debt, the bill prohibits the postsecondary institution from:</a:t>
            </a:r>
          </a:p>
          <a:p>
            <a:pPr lvl="1">
              <a:buFont typeface="Arial" panose="020B0604020202020204" pitchFamily="34" charset="0"/>
              <a:buChar char="•"/>
            </a:pPr>
            <a:r>
              <a:rPr lang="en-US" dirty="0"/>
              <a:t>Conditioning the provision of a transcript or diploma on the payment of a debt, other than a fee charged to provide the transcript or diploma;</a:t>
            </a:r>
          </a:p>
          <a:p>
            <a:pPr lvl="1">
              <a:buFont typeface="Arial" panose="020B0604020202020204" pitchFamily="34" charset="0"/>
              <a:buChar char="•"/>
            </a:pPr>
            <a:r>
              <a:rPr lang="en-US" dirty="0"/>
              <a:t>Charging a higher fee to obtain a transcript or diploma or providing less favorable treatment in response to a transcript or diploma request because a current or former student owes a debt; or</a:t>
            </a:r>
          </a:p>
          <a:p>
            <a:pPr lvl="1">
              <a:buFont typeface="Arial" panose="020B0604020202020204" pitchFamily="34" charset="0"/>
              <a:buChar char="•"/>
            </a:pPr>
            <a:r>
              <a:rPr lang="en-US" dirty="0"/>
              <a:t>Using transcript or diploma issuance as a tool for debt collection.</a:t>
            </a: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28</a:t>
            </a:fld>
            <a:endParaRPr lang="en-US" dirty="0"/>
          </a:p>
        </p:txBody>
      </p:sp>
    </p:spTree>
    <p:extLst>
      <p:ext uri="{BB962C8B-B14F-4D97-AF65-F5344CB8AC3E}">
        <p14:creationId xmlns:p14="http://schemas.microsoft.com/office/powerpoint/2010/main" val="269160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4572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CO</a:t>
            </a:r>
          </a:p>
        </p:txBody>
      </p:sp>
      <p:sp>
        <p:nvSpPr>
          <p:cNvPr id="5" name="Content Placeholder 4"/>
          <p:cNvSpPr>
            <a:spLocks noGrp="1"/>
          </p:cNvSpPr>
          <p:nvPr>
            <p:ph idx="1"/>
          </p:nvPr>
        </p:nvSpPr>
        <p:spPr>
          <a:xfrm>
            <a:off x="1485900" y="1143000"/>
            <a:ext cx="6172200" cy="4419600"/>
          </a:xfrm>
        </p:spPr>
        <p:txBody>
          <a:bodyPr>
            <a:normAutofit fontScale="62500" lnSpcReduction="20000"/>
          </a:bodyPr>
          <a:lstStyle/>
          <a:p>
            <a:pPr>
              <a:buFont typeface="Wingdings" panose="05000000000000000000" pitchFamily="2" charset="2"/>
              <a:buChar char="Ø"/>
            </a:pPr>
            <a:r>
              <a:rPr lang="en-US" sz="2600" dirty="0"/>
              <a:t>Each postsecondary institution shall adopt a policy that outlines the process by which a student may obtain a transcript or diploma and the circumstances under which a transcript or diploma may be withheld pursuant to subsection (2) from a current or former student who owes a debt. At a minimum, the policy must include: </a:t>
            </a:r>
          </a:p>
          <a:p>
            <a:pPr lvl="1">
              <a:buFont typeface="Arial" panose="020B0604020202020204" pitchFamily="34" charset="0"/>
              <a:buChar char="•"/>
            </a:pPr>
            <a:r>
              <a:rPr lang="en-US" sz="2600" dirty="0"/>
              <a:t>A reasonable process for verification of conditions a current or former student may demonstrate to receive an exemption pursuant to subsection (2):</a:t>
            </a:r>
          </a:p>
          <a:p>
            <a:pPr lvl="1">
              <a:buFont typeface="Arial" panose="020B0604020202020204" pitchFamily="34" charset="0"/>
              <a:buChar char="•"/>
            </a:pPr>
            <a:r>
              <a:rPr lang="en-US" sz="2600" dirty="0"/>
              <a:t>An opportunity to establish a payment plan for the debt; </a:t>
            </a:r>
          </a:p>
          <a:p>
            <a:pPr lvl="1">
              <a:buFont typeface="Arial" panose="020B0604020202020204" pitchFamily="34" charset="0"/>
              <a:buChar char="•"/>
            </a:pPr>
            <a:r>
              <a:rPr lang="en-US" sz="2600" dirty="0"/>
              <a:t>Identification of the point at which a student will no longer be able to register for classes due to the debt owed; and </a:t>
            </a:r>
          </a:p>
          <a:p>
            <a:pPr lvl="1">
              <a:buFont typeface="Arial" panose="020B0604020202020204" pitchFamily="34" charset="0"/>
              <a:buChar char="•"/>
            </a:pPr>
            <a:r>
              <a:rPr lang="en-US" sz="2600" dirty="0"/>
              <a:t>Identification of the point at which a student may be subject to a transcript, diploma, or registration hold, including the time frames and amounts for which the holds are to be used and the lowest amount of debt at which the institution will assign the debt to a third-party collection agency. </a:t>
            </a:r>
          </a:p>
          <a:p>
            <a:pPr marL="0" indent="0">
              <a:buNone/>
            </a:pPr>
            <a:endParaRPr lang="en-US" sz="260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29</a:t>
            </a:fld>
            <a:endParaRPr lang="en-US" dirty="0"/>
          </a:p>
        </p:txBody>
      </p:sp>
    </p:spTree>
    <p:extLst>
      <p:ext uri="{BB962C8B-B14F-4D97-AF65-F5344CB8AC3E}">
        <p14:creationId xmlns:p14="http://schemas.microsoft.com/office/powerpoint/2010/main" val="244945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vert="horz" wrap="square" lIns="68580" tIns="34290" rIns="68580" bIns="34290" numCol="1" rtlCol="0" anchor="ctr" anchorCtr="0" compatLnSpc="1">
            <a:prstTxWarp prst="textNoShape">
              <a:avLst/>
            </a:prstTxWarp>
            <a:normAutofit/>
            <a:scene3d>
              <a:camera prst="orthographicFront"/>
              <a:lightRig rig="soft" dir="t"/>
            </a:scene3d>
            <a:sp3d prstMaterial="softEdge">
              <a:bevelT w="25400" h="25400"/>
            </a:sp3d>
          </a:bodyPr>
          <a:lstStyle/>
          <a:p>
            <a:r>
              <a:rPr lang="en-US" b="1" dirty="0"/>
              <a:t>Legal Disclaimer</a:t>
            </a:r>
          </a:p>
        </p:txBody>
      </p:sp>
      <p:sp>
        <p:nvSpPr>
          <p:cNvPr id="3" name="Content Placeholder 2"/>
          <p:cNvSpPr>
            <a:spLocks noGrp="1"/>
          </p:cNvSpPr>
          <p:nvPr>
            <p:ph idx="1"/>
          </p:nvPr>
        </p:nvSpPr>
        <p:spPr>
          <a:xfrm>
            <a:off x="1219200" y="1204452"/>
            <a:ext cx="6306671" cy="3688065"/>
          </a:xfrm>
        </p:spPr>
        <p:txBody>
          <a:bodyPr vert="horz" wrap="square" lIns="68580" tIns="34290" rIns="68580" bIns="34290" numCol="1" rtlCol="0" anchor="t" anchorCtr="0" compatLnSpc="1">
            <a:prstTxWarp prst="textNoShape">
              <a:avLst/>
            </a:prstTxWarp>
            <a:noAutofit/>
          </a:bodyPr>
          <a:lstStyle/>
          <a:p>
            <a:pPr marL="538321" indent="-457200">
              <a:buClr>
                <a:schemeClr val="accent2"/>
              </a:buClr>
              <a:buFont typeface="Wingdings" panose="05000000000000000000" pitchFamily="2" charset="2"/>
              <a:buChar char="Ø"/>
            </a:pPr>
            <a:r>
              <a:rPr lang="en-US" sz="1800" dirty="0"/>
              <a:t>The views and opinions expressed by the Presenter(s) are those of the Presenter(s).</a:t>
            </a:r>
          </a:p>
          <a:p>
            <a:pPr marL="425291" indent="-342900">
              <a:buClr>
                <a:schemeClr val="accent2"/>
              </a:buClr>
              <a:buFont typeface="Wingdings" panose="05000000000000000000" pitchFamily="2" charset="2"/>
              <a:buChar char="Ø"/>
            </a:pPr>
            <a:endParaRPr lang="en-US" sz="1800" dirty="0">
              <a:cs typeface="Lucida Sans Unicode"/>
            </a:endParaRPr>
          </a:p>
          <a:p>
            <a:pPr marL="538321" indent="-457200">
              <a:buClr>
                <a:schemeClr val="accent2"/>
              </a:buClr>
              <a:buFont typeface="Wingdings" panose="05000000000000000000" pitchFamily="2" charset="2"/>
              <a:buChar char="Ø"/>
            </a:pPr>
            <a:r>
              <a:rPr lang="en-US" altLang="en-US" sz="1800" dirty="0"/>
              <a:t>This information is not intended as legal advice and may not be used as legal advice. Legal advice must be tailored to the specific circumstances of each case. </a:t>
            </a:r>
          </a:p>
          <a:p>
            <a:pPr marL="539591" indent="-457200">
              <a:buClr>
                <a:schemeClr val="accent2"/>
              </a:buClr>
              <a:buFont typeface="Wingdings" panose="05000000000000000000" pitchFamily="2" charset="2"/>
              <a:buChar char="Ø"/>
            </a:pPr>
            <a:endParaRPr lang="en-US" altLang="en-US" sz="1800" dirty="0"/>
          </a:p>
          <a:p>
            <a:pPr marL="538321" indent="-457200">
              <a:buClr>
                <a:schemeClr val="accent2"/>
              </a:buClr>
              <a:buFont typeface="Wingdings" panose="05000000000000000000" pitchFamily="2" charset="2"/>
              <a:buChar char="Ø"/>
            </a:pPr>
            <a:r>
              <a:rPr lang="en-US" altLang="en-US" sz="1800" dirty="0"/>
              <a:t>Every effort has been made to ensure this information is up-to-date as of publication. </a:t>
            </a:r>
          </a:p>
          <a:p>
            <a:pPr marL="538321" indent="-457200">
              <a:buClr>
                <a:schemeClr val="accent2"/>
              </a:buClr>
              <a:buFont typeface="Wingdings" panose="05000000000000000000" pitchFamily="2" charset="2"/>
              <a:buChar char="Ø"/>
            </a:pPr>
            <a:endParaRPr lang="en-US" altLang="en-US" sz="1800" dirty="0"/>
          </a:p>
          <a:p>
            <a:pPr marL="538321" indent="-457200">
              <a:buClr>
                <a:schemeClr val="accent2"/>
              </a:buClr>
              <a:buFont typeface="Wingdings" panose="05000000000000000000" pitchFamily="2" charset="2"/>
              <a:buChar char="Ø"/>
            </a:pPr>
            <a:r>
              <a:rPr lang="en-US" altLang="en-US" sz="1800" dirty="0"/>
              <a:t>This information is not intended to be a complete and exhaustive explanation of any laws or regulations, nor should it be used to replace the advice of your campus legal counsel.</a:t>
            </a:r>
          </a:p>
        </p:txBody>
      </p:sp>
      <p:sp>
        <p:nvSpPr>
          <p:cNvPr id="4" name="Slide Number Placeholder 3"/>
          <p:cNvSpPr>
            <a:spLocks noGrp="1"/>
          </p:cNvSpPr>
          <p:nvPr>
            <p:ph type="sldNum" sz="quarter" idx="12"/>
          </p:nvPr>
        </p:nvSpPr>
        <p:spPr/>
        <p:txBody>
          <a:bodyPr/>
          <a:lstStyle/>
          <a:p>
            <a:fld id="{5C99F7B6-B6AC-4726-9291-5960819B7215}" type="slidenum">
              <a:rPr lang="en-US" smtClean="0"/>
              <a:pPr/>
              <a:t>3</a:t>
            </a:fld>
            <a:endParaRPr lang="en-US" dirty="0"/>
          </a:p>
        </p:txBody>
      </p:sp>
    </p:spTree>
    <p:extLst>
      <p:ext uri="{BB962C8B-B14F-4D97-AF65-F5344CB8AC3E}">
        <p14:creationId xmlns:p14="http://schemas.microsoft.com/office/powerpoint/2010/main" val="1149630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60500" y="6858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CO</a:t>
            </a:r>
          </a:p>
        </p:txBody>
      </p:sp>
      <p:sp>
        <p:nvSpPr>
          <p:cNvPr id="5" name="Content Placeholder 4"/>
          <p:cNvSpPr>
            <a:spLocks noGrp="1"/>
          </p:cNvSpPr>
          <p:nvPr>
            <p:ph idx="1"/>
          </p:nvPr>
        </p:nvSpPr>
        <p:spPr>
          <a:xfrm>
            <a:off x="1460500" y="1447800"/>
            <a:ext cx="6172200" cy="4267200"/>
          </a:xfrm>
        </p:spPr>
        <p:txBody>
          <a:bodyPr>
            <a:normAutofit fontScale="55000" lnSpcReduction="20000"/>
          </a:bodyPr>
          <a:lstStyle/>
          <a:p>
            <a:pPr>
              <a:buFont typeface="Wingdings" panose="05000000000000000000" pitchFamily="2" charset="2"/>
              <a:buChar char="Ø"/>
            </a:pPr>
            <a:r>
              <a:rPr lang="en-US" sz="2900" dirty="0"/>
              <a:t>Additional Annual Reporting </a:t>
            </a:r>
          </a:p>
          <a:p>
            <a:endParaRPr lang="en-US" sz="2900" dirty="0"/>
          </a:p>
          <a:p>
            <a:pPr lvl="1">
              <a:buFont typeface="Arial" panose="020B0604020202020204" pitchFamily="34" charset="0"/>
              <a:buChar char="•"/>
            </a:pPr>
            <a:r>
              <a:rPr lang="en-US" sz="2900" dirty="0"/>
              <a:t>Beginning July 1, 2024, the bill requires each postsecondary institution to annually report certain information to the department of higher education concerning transcript, diploma, and registration holds. The bill authorizes the student loan ombudsperson to provide 	information to the public regarding the limits on withholding a transcript or diploma and 	may receive complaints from a current or former student who has had a transcript or diploma withheld.</a:t>
            </a:r>
          </a:p>
          <a:p>
            <a:pPr marL="600075" lvl="1" indent="-257175"/>
            <a:endParaRPr lang="en-US" sz="2900" dirty="0"/>
          </a:p>
          <a:p>
            <a:pPr lvl="1">
              <a:buFont typeface="Arial" panose="020B0604020202020204" pitchFamily="34" charset="0"/>
              <a:buChar char="•"/>
            </a:pPr>
            <a:r>
              <a:rPr lang="en-US" sz="2900" dirty="0"/>
              <a:t>Beginning January 2025, the bill requires the attorney general's office to compile data on 	the complaints received by the student loan ombudsperson concerning transcript and diploma holds and annually report the data through the annual smart act hearing.</a:t>
            </a:r>
          </a:p>
          <a:p>
            <a:endParaRPr lang="en-US" dirty="0"/>
          </a:p>
          <a:p>
            <a:endParaRPr lang="en-US" sz="165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30</a:t>
            </a:fld>
            <a:endParaRPr lang="en-US" dirty="0"/>
          </a:p>
        </p:txBody>
      </p:sp>
    </p:spTree>
    <p:extLst>
      <p:ext uri="{BB962C8B-B14F-4D97-AF65-F5344CB8AC3E}">
        <p14:creationId xmlns:p14="http://schemas.microsoft.com/office/powerpoint/2010/main" val="3343731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6096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ME</a:t>
            </a:r>
          </a:p>
        </p:txBody>
      </p:sp>
      <p:sp>
        <p:nvSpPr>
          <p:cNvPr id="5" name="Content Placeholder 4"/>
          <p:cNvSpPr>
            <a:spLocks noGrp="1"/>
          </p:cNvSpPr>
          <p:nvPr>
            <p:ph idx="1"/>
          </p:nvPr>
        </p:nvSpPr>
        <p:spPr>
          <a:xfrm>
            <a:off x="1485900" y="1295400"/>
            <a:ext cx="6000750" cy="4953000"/>
          </a:xfrm>
        </p:spPr>
        <p:txBody>
          <a:bodyPr>
            <a:normAutofit fontScale="40000" lnSpcReduction="20000"/>
          </a:bodyPr>
          <a:lstStyle/>
          <a:p>
            <a:pPr>
              <a:buFont typeface="Wingdings" panose="05000000000000000000" pitchFamily="2" charset="2"/>
              <a:buChar char="Ø"/>
            </a:pPr>
            <a:r>
              <a:rPr lang="en-US" sz="4000" u="sng" dirty="0">
                <a:hlinkClick r:id="rId3"/>
              </a:rPr>
              <a:t>LD 1838 </a:t>
            </a:r>
            <a:r>
              <a:rPr lang="en-US" sz="4000" dirty="0"/>
              <a:t>- Signed into law</a:t>
            </a:r>
          </a:p>
          <a:p>
            <a:pPr>
              <a:spcBef>
                <a:spcPts val="675"/>
              </a:spcBef>
              <a:buFont typeface="Wingdings" panose="05000000000000000000" pitchFamily="2" charset="2"/>
              <a:buChar char="Ø"/>
            </a:pPr>
            <a:r>
              <a:rPr lang="en-US" sz="4000" dirty="0"/>
              <a:t>Effective March 31, 2022</a:t>
            </a:r>
          </a:p>
          <a:p>
            <a:pPr>
              <a:spcBef>
                <a:spcPts val="675"/>
              </a:spcBef>
              <a:buFont typeface="Wingdings" panose="05000000000000000000" pitchFamily="2" charset="2"/>
              <a:buChar char="Ø"/>
            </a:pPr>
            <a:r>
              <a:rPr lang="en-US" sz="4000" dirty="0"/>
              <a:t>This bill prohibits any public or private postsecondary school in the State from refusing to provide a transcript or diploma for a student</a:t>
            </a:r>
          </a:p>
          <a:p>
            <a:pPr lvl="1">
              <a:lnSpc>
                <a:spcPct val="110000"/>
              </a:lnSpc>
              <a:spcBef>
                <a:spcPts val="450"/>
              </a:spcBef>
            </a:pPr>
            <a:r>
              <a:rPr lang="en-US" sz="4000" dirty="0"/>
              <a:t>on the grounds that the student owes a debt</a:t>
            </a:r>
          </a:p>
          <a:p>
            <a:pPr lvl="1">
              <a:lnSpc>
                <a:spcPct val="110000"/>
              </a:lnSpc>
              <a:spcBef>
                <a:spcPts val="450"/>
              </a:spcBef>
            </a:pPr>
            <a:r>
              <a:rPr lang="en-US" sz="4000" dirty="0"/>
              <a:t>conditioning the provision of a transcript or diploma on the payment of a debt</a:t>
            </a:r>
          </a:p>
          <a:p>
            <a:pPr lvl="1">
              <a:lnSpc>
                <a:spcPct val="110000"/>
              </a:lnSpc>
              <a:spcBef>
                <a:spcPts val="450"/>
              </a:spcBef>
            </a:pPr>
            <a:r>
              <a:rPr lang="en-US" sz="4000" dirty="0"/>
              <a:t>charging a higher fee for obtaining a transcript or diploma</a:t>
            </a:r>
          </a:p>
          <a:p>
            <a:pPr lvl="1">
              <a:lnSpc>
                <a:spcPct val="110000"/>
              </a:lnSpc>
              <a:spcBef>
                <a:spcPts val="450"/>
              </a:spcBef>
            </a:pPr>
            <a:r>
              <a:rPr lang="en-US" sz="4000" dirty="0"/>
              <a:t>providing less favorable treatment of a request for a transcript or diploma because a student owes a debt </a:t>
            </a:r>
          </a:p>
          <a:p>
            <a:pPr lvl="1">
              <a:lnSpc>
                <a:spcPct val="110000"/>
              </a:lnSpc>
              <a:spcBef>
                <a:spcPts val="450"/>
              </a:spcBef>
            </a:pPr>
            <a:r>
              <a:rPr lang="en-US" sz="4000" dirty="0"/>
              <a:t>using the issuance of a transcript or diploma as a tool for debt collection.  </a:t>
            </a:r>
          </a:p>
          <a:p>
            <a:pPr>
              <a:spcBef>
                <a:spcPts val="675"/>
              </a:spcBef>
              <a:buFont typeface="Wingdings" panose="05000000000000000000" pitchFamily="2" charset="2"/>
              <a:buChar char="Ø"/>
            </a:pPr>
            <a:r>
              <a:rPr lang="en-US" sz="4000" dirty="0"/>
              <a:t>It gives the authority to enforce the prohibitions to the Superintendent of Consumer Credit Protection within the Department of Professional and Financial Regulation.</a:t>
            </a:r>
          </a:p>
          <a:p>
            <a:pPr>
              <a:buFont typeface="Wingdings" panose="05000000000000000000" pitchFamily="2" charset="2"/>
              <a:buChar char="Ø"/>
            </a:pPr>
            <a:endParaRPr lang="en-US" sz="400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31</a:t>
            </a:fld>
            <a:endParaRPr lang="en-US" dirty="0"/>
          </a:p>
        </p:txBody>
      </p:sp>
    </p:spTree>
    <p:extLst>
      <p:ext uri="{BB962C8B-B14F-4D97-AF65-F5344CB8AC3E}">
        <p14:creationId xmlns:p14="http://schemas.microsoft.com/office/powerpoint/2010/main" val="24405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437356"/>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NY</a:t>
            </a:r>
          </a:p>
        </p:txBody>
      </p:sp>
      <p:sp>
        <p:nvSpPr>
          <p:cNvPr id="5" name="Content Placeholder 4"/>
          <p:cNvSpPr>
            <a:spLocks noGrp="1"/>
          </p:cNvSpPr>
          <p:nvPr>
            <p:ph idx="1"/>
          </p:nvPr>
        </p:nvSpPr>
        <p:spPr>
          <a:xfrm>
            <a:off x="1371600" y="1171195"/>
            <a:ext cx="5932186" cy="5601873"/>
          </a:xfrm>
        </p:spPr>
        <p:txBody>
          <a:bodyPr>
            <a:noAutofit/>
          </a:bodyPr>
          <a:lstStyle/>
          <a:p>
            <a:pPr>
              <a:buFont typeface="Wingdings" panose="05000000000000000000" pitchFamily="2" charset="2"/>
              <a:buChar char="Ø"/>
            </a:pPr>
            <a:r>
              <a:rPr lang="en-US" sz="1700" u="sng" dirty="0">
                <a:hlinkClick r:id="rId3"/>
              </a:rPr>
              <a:t>S5924-C</a:t>
            </a:r>
            <a:r>
              <a:rPr lang="en-US" sz="1700" dirty="0"/>
              <a:t>: Section 640-Student Debt; Prohibited Practices</a:t>
            </a:r>
          </a:p>
          <a:p>
            <a:pPr>
              <a:spcBef>
                <a:spcPts val="675"/>
              </a:spcBef>
              <a:buFont typeface="Wingdings" panose="05000000000000000000" pitchFamily="2" charset="2"/>
              <a:buChar char="Ø"/>
            </a:pPr>
            <a:r>
              <a:rPr lang="en-US" sz="1700" dirty="0"/>
              <a:t>Became law on May 4, 2022</a:t>
            </a:r>
          </a:p>
          <a:p>
            <a:pPr>
              <a:spcBef>
                <a:spcPts val="675"/>
              </a:spcBef>
              <a:buFont typeface="Wingdings" panose="05000000000000000000" pitchFamily="2" charset="2"/>
              <a:buChar char="Ø"/>
            </a:pPr>
            <a:r>
              <a:rPr lang="en-US" sz="1700" dirty="0"/>
              <a:t>Effective date was May 30, 2022</a:t>
            </a:r>
          </a:p>
          <a:p>
            <a:pPr>
              <a:spcBef>
                <a:spcPts val="675"/>
              </a:spcBef>
              <a:buFont typeface="Wingdings" panose="05000000000000000000" pitchFamily="2" charset="2"/>
              <a:buChar char="Ø"/>
            </a:pPr>
            <a:r>
              <a:rPr lang="en-US" sz="1700" dirty="0"/>
              <a:t>No degree-granting institution or licensed private career school, as defined shall</a:t>
            </a:r>
          </a:p>
          <a:p>
            <a:pPr lvl="1">
              <a:spcBef>
                <a:spcPts val="675"/>
              </a:spcBef>
              <a:buFont typeface="Arial" panose="020B0604020202020204" pitchFamily="34" charset="0"/>
              <a:buChar char="•"/>
            </a:pPr>
            <a:r>
              <a:rPr lang="en-US" sz="1700" dirty="0"/>
              <a:t>withhold a transcript because a student owes a debt to such institution or school;</a:t>
            </a:r>
          </a:p>
          <a:p>
            <a:pPr lvl="1">
              <a:spcBef>
                <a:spcPts val="675"/>
              </a:spcBef>
              <a:buFont typeface="Arial" panose="020B0604020202020204" pitchFamily="34" charset="0"/>
              <a:buChar char="•"/>
            </a:pPr>
            <a:r>
              <a:rPr lang="en-US" sz="1700" dirty="0"/>
              <a:t>condition the provision of a transcript on a student’s payment of a debt to such institution or school; or</a:t>
            </a:r>
          </a:p>
          <a:p>
            <a:pPr lvl="1">
              <a:spcBef>
                <a:spcPts val="675"/>
              </a:spcBef>
              <a:buFont typeface="Arial" panose="020B0604020202020204" pitchFamily="34" charset="0"/>
              <a:buChar char="•"/>
            </a:pPr>
            <a:r>
              <a:rPr lang="en-US" sz="1700" dirty="0"/>
              <a:t>charge a higher fee or provide less favorable treatment of a transcript request because a student owes  a debt to such institution or school, provided however, that an institution or school may charge a fee for the issuance of a transcript.</a:t>
            </a:r>
            <a:br>
              <a:rPr lang="en-US" sz="1700" dirty="0"/>
            </a:br>
            <a:r>
              <a:rPr lang="en-US" sz="1700" dirty="0"/>
              <a:t> </a:t>
            </a:r>
          </a:p>
          <a:p>
            <a:endParaRPr lang="en-US" sz="1600" u="sng" dirty="0">
              <a:solidFill>
                <a:srgbClr val="0000FF"/>
              </a:solidFill>
            </a:endParaRPr>
          </a:p>
          <a:p>
            <a:pPr lvl="1"/>
            <a:endParaRPr lang="en-US" sz="16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32</a:t>
            </a:fld>
            <a:endParaRPr lang="en-US" dirty="0"/>
          </a:p>
        </p:txBody>
      </p:sp>
    </p:spTree>
    <p:extLst>
      <p:ext uri="{BB962C8B-B14F-4D97-AF65-F5344CB8AC3E}">
        <p14:creationId xmlns:p14="http://schemas.microsoft.com/office/powerpoint/2010/main" val="61740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6858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NY</a:t>
            </a:r>
          </a:p>
        </p:txBody>
      </p:sp>
      <p:sp>
        <p:nvSpPr>
          <p:cNvPr id="5" name="Content Placeholder 4"/>
          <p:cNvSpPr>
            <a:spLocks noGrp="1"/>
          </p:cNvSpPr>
          <p:nvPr>
            <p:ph idx="1"/>
          </p:nvPr>
        </p:nvSpPr>
        <p:spPr>
          <a:xfrm>
            <a:off x="1295400" y="1315441"/>
            <a:ext cx="5943600" cy="4227118"/>
          </a:xfrm>
        </p:spPr>
        <p:txBody>
          <a:bodyPr>
            <a:normAutofit/>
          </a:bodyPr>
          <a:lstStyle/>
          <a:p>
            <a:pPr>
              <a:buFont typeface="Wingdings" panose="05000000000000000000" pitchFamily="2" charset="2"/>
              <a:buChar char="Ø"/>
            </a:pPr>
            <a:r>
              <a:rPr lang="en-US" sz="1650" dirty="0"/>
              <a:t>In addition to such penalties as may otherwise be applicable by law, the superintendent of financial services may, after notice and hearing, enjoin such transcript withholding practices and require any institution or school found to be in violation of the provisions of this article to pay to the people of this state a penalty of $500 for each violation.</a:t>
            </a:r>
          </a:p>
          <a:p>
            <a:pPr>
              <a:buFont typeface="Wingdings" panose="05000000000000000000" pitchFamily="2" charset="2"/>
              <a:buChar char="Ø"/>
            </a:pPr>
            <a:endParaRPr lang="en-US" sz="1650" dirty="0"/>
          </a:p>
          <a:p>
            <a:pPr>
              <a:spcBef>
                <a:spcPts val="675"/>
              </a:spcBef>
              <a:buFont typeface="Wingdings" panose="05000000000000000000" pitchFamily="2" charset="2"/>
              <a:buChar char="Ø"/>
            </a:pPr>
            <a:r>
              <a:rPr lang="en-US" sz="1650" dirty="0"/>
              <a:t>In addition to the right of action granted to the superintendent of financial services pursuant to this section, any person who has been injured by reason of any violation of this section may bring an action in their own name to enjoin such unlawful act or practice.  The court may, in its discretion, award reasonable attorneys' fees to the prevailing plaintiff.</a:t>
            </a: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33</a:t>
            </a:fld>
            <a:endParaRPr lang="en-US" dirty="0"/>
          </a:p>
        </p:txBody>
      </p:sp>
    </p:spTree>
    <p:extLst>
      <p:ext uri="{BB962C8B-B14F-4D97-AF65-F5344CB8AC3E}">
        <p14:creationId xmlns:p14="http://schemas.microsoft.com/office/powerpoint/2010/main" val="3019833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00200" y="4572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IL</a:t>
            </a:r>
          </a:p>
        </p:txBody>
      </p:sp>
      <p:sp>
        <p:nvSpPr>
          <p:cNvPr id="5" name="Content Placeholder 4"/>
          <p:cNvSpPr>
            <a:spLocks noGrp="1"/>
          </p:cNvSpPr>
          <p:nvPr>
            <p:ph idx="1"/>
          </p:nvPr>
        </p:nvSpPr>
        <p:spPr>
          <a:xfrm>
            <a:off x="1447800" y="1143000"/>
            <a:ext cx="5932186" cy="4953000"/>
          </a:xfrm>
        </p:spPr>
        <p:txBody>
          <a:bodyPr>
            <a:normAutofit/>
          </a:bodyPr>
          <a:lstStyle/>
          <a:p>
            <a:pPr>
              <a:buFont typeface="Wingdings" panose="05000000000000000000" pitchFamily="2" charset="2"/>
              <a:buChar char="Ø"/>
            </a:pPr>
            <a:r>
              <a:rPr lang="en-US" sz="1800" u="sng" dirty="0">
                <a:hlinkClick r:id="rId3"/>
              </a:rPr>
              <a:t>SB3032</a:t>
            </a:r>
            <a:r>
              <a:rPr lang="en-US" sz="1800" dirty="0"/>
              <a:t>:  Student Debt Assistance Act.</a:t>
            </a:r>
          </a:p>
          <a:p>
            <a:pPr marL="109728" indent="0">
              <a:buNone/>
            </a:pPr>
            <a:endParaRPr lang="en-US" sz="1800" dirty="0"/>
          </a:p>
          <a:p>
            <a:pPr>
              <a:spcBef>
                <a:spcPts val="675"/>
              </a:spcBef>
              <a:buFont typeface="Wingdings" panose="05000000000000000000" pitchFamily="2" charset="2"/>
              <a:buChar char="Ø"/>
            </a:pPr>
            <a:r>
              <a:rPr lang="en-US" sz="1800" dirty="0"/>
              <a:t>Effective May 27, 2022</a:t>
            </a:r>
          </a:p>
          <a:p>
            <a:pPr>
              <a:spcBef>
                <a:spcPts val="675"/>
              </a:spcBef>
              <a:buFont typeface="Wingdings" panose="05000000000000000000" pitchFamily="2" charset="2"/>
              <a:buChar char="Ø"/>
            </a:pPr>
            <a:endParaRPr lang="en-US" sz="1800" dirty="0"/>
          </a:p>
          <a:p>
            <a:pPr>
              <a:spcBef>
                <a:spcPts val="675"/>
              </a:spcBef>
              <a:buFont typeface="Wingdings" panose="05000000000000000000" pitchFamily="2" charset="2"/>
              <a:buChar char="Ø"/>
            </a:pPr>
            <a:r>
              <a:rPr lang="en-US" sz="1800" dirty="0"/>
              <a:t>Withholding of</a:t>
            </a:r>
            <a:r>
              <a:rPr lang="en-US" sz="1800" i="1" dirty="0">
                <a:solidFill>
                  <a:srgbClr val="FF0000"/>
                </a:solidFill>
              </a:rPr>
              <a:t> unofficial transcripts</a:t>
            </a:r>
            <a:r>
              <a:rPr lang="en-US" sz="1800" dirty="0"/>
              <a:t> prohibited. An institution of higher education may not do any of the following:</a:t>
            </a:r>
          </a:p>
          <a:p>
            <a:pPr lvl="1">
              <a:spcBef>
                <a:spcPts val="675"/>
              </a:spcBef>
              <a:buFont typeface="Arial" panose="020B0604020202020204" pitchFamily="34" charset="0"/>
              <a:buChar char="•"/>
            </a:pPr>
            <a:r>
              <a:rPr lang="en-US" sz="1800" dirty="0"/>
              <a:t>Refuse to provide an unofficial transcript to a current or former student on the grounds that the student owes a debt.</a:t>
            </a:r>
          </a:p>
          <a:p>
            <a:pPr lvl="1">
              <a:spcBef>
                <a:spcPts val="675"/>
              </a:spcBef>
              <a:buFont typeface="Arial" panose="020B0604020202020204" pitchFamily="34" charset="0"/>
              <a:buChar char="•"/>
            </a:pPr>
            <a:r>
              <a:rPr lang="en-US" sz="1800" dirty="0"/>
              <a:t>Condition the provision of an unofficial transcript on the payment of a debt, other than a fee charged to provide the transcript.</a:t>
            </a:r>
          </a:p>
          <a:p>
            <a:pPr lvl="1">
              <a:spcBef>
                <a:spcPts val="675"/>
              </a:spcBef>
              <a:buFont typeface="Arial" panose="020B0604020202020204" pitchFamily="34" charset="0"/>
              <a:buChar char="•"/>
            </a:pPr>
            <a:r>
              <a:rPr lang="en-US" sz="1800" dirty="0"/>
              <a:t>Charge a higher fee for unofficial transcript</a:t>
            </a:r>
          </a:p>
          <a:p>
            <a:endParaRPr lang="en-US" sz="510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34</a:t>
            </a:fld>
            <a:endParaRPr lang="en-US" dirty="0"/>
          </a:p>
        </p:txBody>
      </p:sp>
    </p:spTree>
    <p:extLst>
      <p:ext uri="{BB962C8B-B14F-4D97-AF65-F5344CB8AC3E}">
        <p14:creationId xmlns:p14="http://schemas.microsoft.com/office/powerpoint/2010/main" val="3438257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64528" y="4572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rPr>
              <a:t>Withholding Transcripts - IL</a:t>
            </a:r>
          </a:p>
        </p:txBody>
      </p:sp>
      <p:sp>
        <p:nvSpPr>
          <p:cNvPr id="5" name="Content Placeholder 4"/>
          <p:cNvSpPr>
            <a:spLocks noGrp="1"/>
          </p:cNvSpPr>
          <p:nvPr>
            <p:ph idx="1"/>
          </p:nvPr>
        </p:nvSpPr>
        <p:spPr>
          <a:xfrm>
            <a:off x="1464528" y="990600"/>
            <a:ext cx="5932186" cy="4876800"/>
          </a:xfrm>
        </p:spPr>
        <p:txBody>
          <a:bodyPr>
            <a:normAutofit/>
          </a:bodyPr>
          <a:lstStyle/>
          <a:p>
            <a:pPr>
              <a:buFont typeface="Wingdings" panose="05000000000000000000" pitchFamily="2" charset="2"/>
              <a:buChar char="Ø"/>
            </a:pPr>
            <a:r>
              <a:rPr lang="en-US" sz="1425" dirty="0"/>
              <a:t>Withholding of official transcripts. An institution of higher education:</a:t>
            </a:r>
          </a:p>
          <a:p>
            <a:pPr marL="685800" lvl="1" indent="-342900">
              <a:buFont typeface="+mj-lt"/>
              <a:buAutoNum type="arabicParenR"/>
            </a:pPr>
            <a:r>
              <a:rPr lang="en-US" sz="1425" dirty="0"/>
              <a:t>must provide an official transcript of a current or former student to a current or potential employer, even if the current or former student owes a debt;</a:t>
            </a:r>
          </a:p>
          <a:p>
            <a:pPr marL="685800" lvl="1" indent="-342900">
              <a:buFont typeface="+mj-lt"/>
              <a:buAutoNum type="arabicParenR"/>
            </a:pPr>
            <a:r>
              <a:rPr lang="en-US" sz="1425" dirty="0"/>
              <a:t>may not condition the provision of an official transcript to a current or potential employer on the payment of a debt, other than a fee charged to provide the transcript; and</a:t>
            </a:r>
          </a:p>
          <a:p>
            <a:pPr marL="685800" lvl="1" indent="-342900">
              <a:buFont typeface="+mj-lt"/>
              <a:buAutoNum type="arabicParenR"/>
            </a:pPr>
            <a:r>
              <a:rPr lang="en-US" sz="1425" dirty="0"/>
              <a:t>may not charge a higher fee for transferring an official transcript to a current or potential employer or provide less favorable treatment for such a request because a current or former student owes a debt.</a:t>
            </a:r>
          </a:p>
          <a:p>
            <a:pPr>
              <a:buFont typeface="Wingdings" panose="05000000000000000000" pitchFamily="2" charset="2"/>
              <a:buChar char="Ø"/>
            </a:pPr>
            <a:r>
              <a:rPr lang="en-US" sz="1425" dirty="0"/>
              <a:t>All HE Institutions must create a physical or financial hardship policy</a:t>
            </a:r>
          </a:p>
          <a:p>
            <a:pPr>
              <a:buFont typeface="Wingdings" panose="05000000000000000000" pitchFamily="2" charset="2"/>
              <a:buChar char="Ø"/>
            </a:pPr>
            <a:r>
              <a:rPr lang="en-US" sz="1425" dirty="0"/>
              <a:t> Student debt and credit report. If an institution of higher education chooses to send a current or former student's past due debt to a debt collection agency, the past due debt may not be reported to any credit reporting agencies, except as provided by federal law.</a:t>
            </a:r>
          </a:p>
          <a:p>
            <a:pPr marL="342900" lvl="1" indent="0">
              <a:buNone/>
            </a:pPr>
            <a:endParaRPr lang="en-US" sz="1575" dirty="0"/>
          </a:p>
          <a:p>
            <a:endParaRPr lang="en-US" sz="510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35</a:t>
            </a:fld>
            <a:endParaRPr lang="en-US" dirty="0"/>
          </a:p>
        </p:txBody>
      </p:sp>
    </p:spTree>
    <p:extLst>
      <p:ext uri="{BB962C8B-B14F-4D97-AF65-F5344CB8AC3E}">
        <p14:creationId xmlns:p14="http://schemas.microsoft.com/office/powerpoint/2010/main" val="1224357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5334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latin typeface="Arial"/>
                <a:cs typeface="Arial"/>
              </a:rPr>
              <a:t>IL Amendments</a:t>
            </a:r>
            <a:endParaRPr lang="en-US" sz="2550" dirty="0">
              <a:solidFill>
                <a:srgbClr val="0070C0"/>
              </a:solidFill>
            </a:endParaRPr>
          </a:p>
        </p:txBody>
      </p:sp>
      <p:sp>
        <p:nvSpPr>
          <p:cNvPr id="5" name="Content Placeholder 4"/>
          <p:cNvSpPr>
            <a:spLocks noGrp="1"/>
          </p:cNvSpPr>
          <p:nvPr>
            <p:ph idx="1"/>
          </p:nvPr>
        </p:nvSpPr>
        <p:spPr>
          <a:xfrm>
            <a:off x="1460500" y="948133"/>
            <a:ext cx="5932186" cy="5105400"/>
          </a:xfrm>
        </p:spPr>
        <p:txBody>
          <a:bodyPr vert="horz" lIns="68580" tIns="34290" rIns="68580" bIns="34290" rtlCol="0" anchor="t">
            <a:normAutofit fontScale="85000" lnSpcReduction="20000"/>
          </a:bodyPr>
          <a:lstStyle/>
          <a:p>
            <a:pPr>
              <a:buFont typeface="Wingdings" panose="05000000000000000000" pitchFamily="2" charset="2"/>
              <a:buChar char="Ø"/>
            </a:pPr>
            <a:endParaRPr lang="en-US" sz="1425" dirty="0"/>
          </a:p>
          <a:p>
            <a:pPr indent="-191929">
              <a:buFont typeface="Wingdings,Sans-Serif"/>
              <a:buChar char="Ø"/>
            </a:pPr>
            <a:r>
              <a:rPr lang="en-US" sz="1900" dirty="0">
                <a:latin typeface="Arial"/>
                <a:cs typeface="Arial"/>
                <a:hlinkClick r:id="rId3"/>
              </a:rPr>
              <a:t>Senate Bill 0049</a:t>
            </a:r>
            <a:endParaRPr lang="en-US" sz="1900" dirty="0"/>
          </a:p>
          <a:p>
            <a:pPr indent="-191929">
              <a:buFont typeface="Wingdings,Sans-Serif"/>
              <a:buChar char="Ø"/>
            </a:pPr>
            <a:r>
              <a:rPr lang="en-US" sz="1900" dirty="0">
                <a:latin typeface="Arial"/>
                <a:cs typeface="Arial"/>
              </a:rPr>
              <a:t>In committee</a:t>
            </a:r>
            <a:endParaRPr lang="en-US" sz="1900" dirty="0"/>
          </a:p>
          <a:p>
            <a:pPr indent="-191929">
              <a:buFont typeface="Wingdings,Sans-Serif"/>
              <a:buChar char="Ø"/>
            </a:pPr>
            <a:r>
              <a:rPr lang="en-US" sz="1900" dirty="0">
                <a:latin typeface="Arial"/>
                <a:cs typeface="Arial"/>
              </a:rPr>
              <a:t>Amends the Student Debt Assistance Act. </a:t>
            </a:r>
          </a:p>
          <a:p>
            <a:pPr indent="-191929">
              <a:buFont typeface="Wingdings,Sans-Serif"/>
              <a:buChar char="Ø"/>
            </a:pPr>
            <a:r>
              <a:rPr lang="en-US" sz="1900" dirty="0">
                <a:latin typeface="Arial"/>
                <a:cs typeface="Arial"/>
              </a:rPr>
              <a:t>Provides that an institution of higher education shall provide an official transcript of a current or former student to the current or former student under specified conditions</a:t>
            </a:r>
            <a:endParaRPr lang="en-US" sz="1900" dirty="0"/>
          </a:p>
          <a:p>
            <a:pPr indent="-191929">
              <a:buFont typeface="Wingdings,Sans-Serif"/>
              <a:buChar char="Ø"/>
            </a:pPr>
            <a:r>
              <a:rPr lang="en-US" sz="1900" dirty="0">
                <a:latin typeface="Arial"/>
                <a:cs typeface="Arial"/>
              </a:rPr>
              <a:t>Beginning with the 2023-2024 academic year, each institution of higher education shall adopt a policy that outlines the process by which a current or former student may obtain a transcript or diploma that has been withheld from the student because the student owes a debt. </a:t>
            </a:r>
            <a:endParaRPr lang="en-US" sz="1900" dirty="0">
              <a:solidFill>
                <a:srgbClr val="0C647B"/>
              </a:solidFill>
            </a:endParaRPr>
          </a:p>
          <a:p>
            <a:pPr indent="-191929">
              <a:buFont typeface="Wingdings,Sans-Serif"/>
              <a:buChar char="Ø"/>
            </a:pPr>
            <a:r>
              <a:rPr lang="en-US" sz="1900" dirty="0">
                <a:latin typeface="Arial"/>
                <a:cs typeface="Arial"/>
              </a:rPr>
              <a:t>Provides that the institution of higher education does not need to institute a new policy if the institution's current policy meets the minimum requirements. </a:t>
            </a:r>
            <a:endParaRPr lang="en-US" sz="1900" dirty="0"/>
          </a:p>
          <a:p>
            <a:pPr indent="-191929">
              <a:buFont typeface="Wingdings,Sans-Serif"/>
              <a:buChar char="Ø"/>
            </a:pPr>
            <a:r>
              <a:rPr lang="en-US" sz="1900" dirty="0">
                <a:latin typeface="Arial"/>
                <a:cs typeface="Arial"/>
              </a:rPr>
              <a:t>Provides that on or before July 1, 2024 and on or before each July 1 thereafter, each institution of higher education shall report to the Board of Higher Education information regarding financial-based transcript and registration holds. </a:t>
            </a:r>
            <a:endParaRPr lang="en-US" sz="1900" dirty="0"/>
          </a:p>
          <a:p>
            <a:pPr indent="-191929">
              <a:buFont typeface="Wingdings,Sans-Serif"/>
              <a:buChar char="Ø"/>
            </a:pPr>
            <a:r>
              <a:rPr lang="en-US" sz="1900" dirty="0">
                <a:latin typeface="Arial"/>
                <a:cs typeface="Arial"/>
              </a:rPr>
              <a:t>Provides that complaints from current or former students who have had an unofficial or official transcript withheld may be filed with the Attorney General's student loan ombudsperson. Makes conforming changes.</a:t>
            </a:r>
            <a:endParaRPr lang="en-US" sz="1900" dirty="0">
              <a:solidFill>
                <a:srgbClr val="0C647B"/>
              </a:solidFill>
              <a:latin typeface="Arial"/>
              <a:cs typeface="Arial"/>
            </a:endParaRPr>
          </a:p>
          <a:p>
            <a:pPr indent="-191929">
              <a:buFont typeface="Wingdings,Sans-Serif"/>
              <a:buChar char="Ø"/>
            </a:pPr>
            <a:endParaRPr lang="en-US" sz="1900" dirty="0">
              <a:solidFill>
                <a:srgbClr val="0C647B"/>
              </a:solidFill>
            </a:endParaRPr>
          </a:p>
          <a:p>
            <a:pPr indent="-191929">
              <a:buFont typeface="Wingdings,Sans-Serif"/>
              <a:buChar char="Ø"/>
            </a:pPr>
            <a:endParaRPr lang="en-US" sz="1900" dirty="0">
              <a:solidFill>
                <a:srgbClr val="0C647B"/>
              </a:solidFill>
            </a:endParaRPr>
          </a:p>
          <a:p>
            <a:pPr indent="-191929">
              <a:buFont typeface="Wingdings,Sans-Serif"/>
              <a:buChar char="Ø"/>
            </a:pPr>
            <a:endParaRPr lang="en-US" sz="1900" dirty="0">
              <a:solidFill>
                <a:srgbClr val="0C647B"/>
              </a:solidFill>
            </a:endParaRPr>
          </a:p>
          <a:p>
            <a:pPr indent="-191929">
              <a:buFont typeface="Wingdings,Sans-Serif"/>
              <a:buChar char="Ø"/>
            </a:pPr>
            <a:endParaRPr lang="en-US" sz="1900"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endParaRPr lang="en-US" sz="510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36</a:t>
            </a:fld>
            <a:endParaRPr lang="en-US" dirty="0"/>
          </a:p>
        </p:txBody>
      </p:sp>
    </p:spTree>
    <p:extLst>
      <p:ext uri="{BB962C8B-B14F-4D97-AF65-F5344CB8AC3E}">
        <p14:creationId xmlns:p14="http://schemas.microsoft.com/office/powerpoint/2010/main" val="1150884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00200" y="5334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latin typeface="Arial"/>
                <a:cs typeface="Arial"/>
              </a:rPr>
              <a:t>IL Amendments</a:t>
            </a:r>
            <a:endParaRPr lang="en-US" sz="2550" dirty="0">
              <a:solidFill>
                <a:srgbClr val="0070C0"/>
              </a:solidFill>
            </a:endParaRPr>
          </a:p>
        </p:txBody>
      </p:sp>
      <p:sp>
        <p:nvSpPr>
          <p:cNvPr id="5" name="Content Placeholder 4"/>
          <p:cNvSpPr>
            <a:spLocks noGrp="1"/>
          </p:cNvSpPr>
          <p:nvPr>
            <p:ph idx="1"/>
          </p:nvPr>
        </p:nvSpPr>
        <p:spPr>
          <a:xfrm>
            <a:off x="1574800" y="935433"/>
            <a:ext cx="5932186" cy="5084367"/>
          </a:xfrm>
        </p:spPr>
        <p:txBody>
          <a:bodyPr vert="horz" lIns="68580" tIns="34290" rIns="68580" bIns="34290" rtlCol="0" anchor="t">
            <a:normAutofit fontScale="92500" lnSpcReduction="10000"/>
          </a:bodyPr>
          <a:lstStyle/>
          <a:p>
            <a:pPr>
              <a:buFont typeface="Wingdings" panose="05000000000000000000" pitchFamily="2" charset="2"/>
              <a:buChar char="Ø"/>
            </a:pPr>
            <a:endParaRPr lang="en-US" sz="1425" dirty="0"/>
          </a:p>
          <a:p>
            <a:pPr indent="-191929">
              <a:buFont typeface="Wingdings,Sans-Serif"/>
              <a:buChar char="Ø"/>
            </a:pPr>
            <a:r>
              <a:rPr lang="en-US" sz="1575" dirty="0">
                <a:latin typeface="Arial"/>
                <a:cs typeface="Arial"/>
              </a:rPr>
              <a:t>Shall provide an "official" transcript to student</a:t>
            </a:r>
          </a:p>
          <a:p>
            <a:pPr marL="342900" lvl="1" indent="0">
              <a:buNone/>
            </a:pPr>
            <a:r>
              <a:rPr lang="en-US" sz="1575" dirty="0">
                <a:latin typeface="Arial"/>
                <a:cs typeface="Arial"/>
              </a:rPr>
              <a:t>(A) If the student only owes a debt other than a debt relating to past-due tuition, room and board fees, or financial aid funds; or </a:t>
            </a:r>
          </a:p>
          <a:p>
            <a:pPr marL="342900" lvl="1" indent="0">
              <a:buNone/>
            </a:pPr>
            <a:r>
              <a:rPr lang="en-US" sz="1575" dirty="0">
                <a:latin typeface="Arial"/>
                <a:cs typeface="Arial"/>
              </a:rPr>
              <a:t>(B) if the student requires the transcript to transfer from one institution of higher education to another and the student:</a:t>
            </a:r>
          </a:p>
          <a:p>
            <a:pPr marL="922496" lvl="2" indent="-257175">
              <a:buFont typeface="Arial"/>
              <a:buChar char="•"/>
            </a:pPr>
            <a:r>
              <a:rPr lang="en-US" sz="1275" dirty="0">
                <a:latin typeface="Arial"/>
                <a:cs typeface="Arial"/>
              </a:rPr>
              <a:t>owes a debt of less than $2,500; and </a:t>
            </a:r>
          </a:p>
          <a:p>
            <a:pPr marL="922496" lvl="2" indent="-257175">
              <a:buFont typeface="Arial"/>
              <a:buChar char="•"/>
            </a:pPr>
            <a:r>
              <a:rPr lang="en-US" sz="1275" dirty="0">
                <a:latin typeface="Arial"/>
                <a:cs typeface="Arial"/>
              </a:rPr>
              <a:t>is on a repayment plan and the plan is currently in </a:t>
            </a:r>
            <a:r>
              <a:rPr lang="en-US" sz="1275" b="1" i="1" dirty="0">
                <a:latin typeface="Arial"/>
                <a:cs typeface="Arial"/>
              </a:rPr>
              <a:t>good standing</a:t>
            </a:r>
            <a:r>
              <a:rPr lang="en-US" sz="1275" dirty="0">
                <a:latin typeface="Arial"/>
                <a:cs typeface="Arial"/>
              </a:rPr>
              <a:t>;</a:t>
            </a:r>
          </a:p>
          <a:p>
            <a:pPr marL="342900" lvl="1" indent="0">
              <a:buNone/>
            </a:pPr>
            <a:r>
              <a:rPr lang="en-US" sz="1575" dirty="0">
                <a:latin typeface="Arial"/>
                <a:cs typeface="Arial"/>
              </a:rPr>
              <a:t>(C.)If the student can demonstrate the transcript is needed for:</a:t>
            </a:r>
          </a:p>
          <a:p>
            <a:pPr marL="879634" lvl="2">
              <a:buFont typeface="Arial"/>
              <a:buChar char="•"/>
            </a:pPr>
            <a:r>
              <a:rPr lang="en-US" sz="1275" dirty="0">
                <a:latin typeface="Arial"/>
                <a:cs typeface="Arial"/>
              </a:rPr>
              <a:t>job application</a:t>
            </a:r>
          </a:p>
          <a:p>
            <a:pPr marL="879634" lvl="2">
              <a:buFont typeface="Arial"/>
              <a:buChar char="•"/>
            </a:pPr>
            <a:r>
              <a:rPr lang="en-US" sz="1275" dirty="0">
                <a:latin typeface="Arial"/>
                <a:cs typeface="Arial"/>
              </a:rPr>
              <a:t>application for Financial Aid</a:t>
            </a:r>
          </a:p>
          <a:p>
            <a:pPr marL="879634" lvl="2">
              <a:buFont typeface="Arial"/>
              <a:buChar char="•"/>
            </a:pPr>
            <a:r>
              <a:rPr lang="en-US" sz="1275" dirty="0">
                <a:latin typeface="Arial"/>
                <a:cs typeface="Arial"/>
              </a:rPr>
              <a:t>joining the Arm Forces or National Guard</a:t>
            </a:r>
          </a:p>
          <a:p>
            <a:pPr marL="879634" lvl="2">
              <a:buFont typeface="Arial"/>
              <a:buChar char="•"/>
            </a:pPr>
            <a:r>
              <a:rPr lang="en-US" sz="1275" dirty="0">
                <a:latin typeface="Arial"/>
                <a:cs typeface="Arial"/>
              </a:rPr>
              <a:t>pursuing other postsecondary opportunities, excluding transferring from one institution of higher education to another;</a:t>
            </a:r>
          </a:p>
          <a:p>
            <a:pPr indent="-191929">
              <a:buFont typeface="Wingdings,Sans-Serif"/>
              <a:buChar char="Ø"/>
            </a:pPr>
            <a:r>
              <a:rPr lang="en-US" sz="1575" dirty="0">
                <a:latin typeface="Arial"/>
                <a:cs typeface="Arial"/>
              </a:rPr>
              <a:t>May not condition the provision of an official transcript to a current or potential employer on the payment of a debt, other than a fee charged to provide the transcript; and</a:t>
            </a:r>
            <a:endParaRPr lang="en-US" sz="1575" dirty="0">
              <a:solidFill>
                <a:srgbClr val="0C647B"/>
              </a:solidFill>
              <a:latin typeface="Arial"/>
              <a:cs typeface="Arial"/>
            </a:endParaRPr>
          </a:p>
          <a:p>
            <a:pPr indent="-191929">
              <a:buFont typeface="Wingdings,Sans-Serif"/>
              <a:buChar char="Ø"/>
            </a:pPr>
            <a:r>
              <a:rPr lang="en-US" sz="1575" dirty="0">
                <a:latin typeface="Arial"/>
                <a:cs typeface="Arial"/>
              </a:rPr>
              <a:t>May not charge a higher fee for providing transferring an official transcript to a current or potential employer or provide less favorable treatment for such a request because a current or former student owes a debt.</a:t>
            </a:r>
            <a:endParaRPr lang="en-US" sz="1575" dirty="0">
              <a:solidFill>
                <a:srgbClr val="0C647B"/>
              </a:solidFill>
              <a:latin typeface="Arial"/>
              <a:cs typeface="Aria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marL="322421" lvl="1" indent="0">
              <a:buNone/>
            </a:pPr>
            <a:endParaRPr lang="en-US" sz="12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endParaRPr lang="en-US" sz="510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37</a:t>
            </a:fld>
            <a:endParaRPr lang="en-US" dirty="0"/>
          </a:p>
        </p:txBody>
      </p:sp>
    </p:spTree>
    <p:extLst>
      <p:ext uri="{BB962C8B-B14F-4D97-AF65-F5344CB8AC3E}">
        <p14:creationId xmlns:p14="http://schemas.microsoft.com/office/powerpoint/2010/main" val="3004370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5900" y="457200"/>
            <a:ext cx="6172200" cy="402033"/>
          </a:xfrm>
          <a:prstGeom prst="rect">
            <a:avLst/>
          </a:prstGeom>
        </p:spPr>
        <p:txBody>
          <a:bodyPr vert="horz" wrap="square" lIns="0" tIns="9525" rIns="0" bIns="0" rtlCol="0" anchor="ctr">
            <a:spAutoFit/>
            <a:scene3d>
              <a:camera prst="orthographicFront"/>
              <a:lightRig rig="soft" dir="t"/>
            </a:scene3d>
            <a:sp3d prstMaterial="softEdge">
              <a:bevelT w="25400" h="25400"/>
            </a:sp3d>
          </a:bodyPr>
          <a:lstStyle/>
          <a:p>
            <a:pPr marL="9525">
              <a:spcBef>
                <a:spcPts val="75"/>
              </a:spcBef>
            </a:pPr>
            <a:r>
              <a:rPr lang="en-US" sz="2550" dirty="0">
                <a:solidFill>
                  <a:srgbClr val="0070C0"/>
                </a:solidFill>
                <a:latin typeface="Arial"/>
                <a:cs typeface="Arial"/>
              </a:rPr>
              <a:t>IL Amendments</a:t>
            </a:r>
            <a:endParaRPr lang="en-US" sz="2550" dirty="0">
              <a:solidFill>
                <a:srgbClr val="0070C0"/>
              </a:solidFill>
            </a:endParaRPr>
          </a:p>
        </p:txBody>
      </p:sp>
      <p:sp>
        <p:nvSpPr>
          <p:cNvPr id="5" name="Content Placeholder 4"/>
          <p:cNvSpPr>
            <a:spLocks noGrp="1"/>
          </p:cNvSpPr>
          <p:nvPr>
            <p:ph idx="1"/>
          </p:nvPr>
        </p:nvSpPr>
        <p:spPr>
          <a:xfrm>
            <a:off x="1123950" y="990600"/>
            <a:ext cx="6896100" cy="5105400"/>
          </a:xfrm>
        </p:spPr>
        <p:txBody>
          <a:bodyPr vert="horz" lIns="68580" tIns="34290" rIns="68580" bIns="34290" rtlCol="0" anchor="t">
            <a:normAutofit lnSpcReduction="10000"/>
          </a:bodyPr>
          <a:lstStyle/>
          <a:p>
            <a:pPr>
              <a:buFont typeface="Wingdings" panose="05000000000000000000" pitchFamily="2" charset="2"/>
              <a:buChar char="Ø"/>
            </a:pPr>
            <a:endParaRPr lang="en-US" sz="1425" dirty="0"/>
          </a:p>
          <a:p>
            <a:pPr indent="-191929">
              <a:buFont typeface="Wingdings,Sans-Serif"/>
              <a:buChar char="Ø"/>
            </a:pPr>
            <a:r>
              <a:rPr lang="en-US" sz="1400" dirty="0">
                <a:latin typeface="Arial"/>
                <a:cs typeface="Arial"/>
              </a:rPr>
              <a:t>Sec. 30. Past-due debt policy.</a:t>
            </a:r>
            <a:endParaRPr lang="en-US" sz="1400" dirty="0">
              <a:solidFill>
                <a:srgbClr val="0C647B"/>
              </a:solidFill>
              <a:latin typeface="Arial"/>
              <a:cs typeface="Arial"/>
            </a:endParaRPr>
          </a:p>
          <a:p>
            <a:pPr marL="536734" lvl="1" indent="-214313">
              <a:buFont typeface="Arial"/>
              <a:buChar char="•"/>
            </a:pPr>
            <a:r>
              <a:rPr lang="en-US" sz="1400" dirty="0">
                <a:latin typeface="Arial"/>
                <a:cs typeface="Arial"/>
              </a:rPr>
              <a:t>Beginning 2023-2024 institution of higher education shall adopt a policy that outlines the process by which a current or former student may obtain a transcript or diploma that has been withheld from the student because the student owes a debt. At a minimum, the policy must include:</a:t>
            </a:r>
            <a:endParaRPr lang="en-US" sz="1400" dirty="0">
              <a:solidFill>
                <a:srgbClr val="0C647B"/>
              </a:solidFill>
              <a:latin typeface="Arial"/>
              <a:cs typeface="Arial"/>
            </a:endParaRPr>
          </a:p>
          <a:p>
            <a:pPr marL="708184" lvl="2" indent="0">
              <a:buNone/>
            </a:pPr>
            <a:r>
              <a:rPr lang="en-US" sz="1400" dirty="0">
                <a:latin typeface="Arial"/>
                <a:cs typeface="Arial"/>
              </a:rPr>
              <a:t>(1) a reasonable process for the verification of conditions a current or former student may demonstrate to receive an exemption pursuant to Section 15 of this Act; and</a:t>
            </a:r>
          </a:p>
          <a:p>
            <a:pPr marL="708184" lvl="2" indent="0">
              <a:buNone/>
            </a:pPr>
            <a:r>
              <a:rPr lang="en-US" sz="1400" dirty="0">
                <a:latin typeface="Arial"/>
                <a:cs typeface="Arial"/>
              </a:rPr>
              <a:t>(2) identification of the point at which a student may be subject to a transcript, diploma, or registration hold, including the time frames and amounts for which the holds are to be used and the lowest amount of debt at which the institution will assign debt to a third-party collection agency.</a:t>
            </a:r>
          </a:p>
          <a:p>
            <a:pPr marL="708184" lvl="2" indent="0">
              <a:buNone/>
            </a:pPr>
            <a:r>
              <a:rPr lang="en-US" sz="1400" dirty="0">
                <a:latin typeface="Arial"/>
                <a:cs typeface="Arial"/>
              </a:rPr>
              <a:t>(3) The institution of higher education shall post the policy described in subsection (a) of this Section and the procedures for filing a complaint with the Attorney General's student loan ombudsperson and an administrator of the institution of higher education on the institution of higher education's website and shall provide the policy and the procedures to students as part of the information the institution of higher education shares relating to the cost of attendance that includes any additional fees, financial aid, scholarships, or other information</a:t>
            </a:r>
          </a:p>
          <a:p>
            <a:pPr marL="708184" lvl="2" indent="0">
              <a:buNone/>
            </a:pPr>
            <a:r>
              <a:rPr lang="en-US" sz="1400" dirty="0">
                <a:latin typeface="Arial"/>
                <a:cs typeface="Arial"/>
              </a:rPr>
              <a:t>(4)The institution of higher education does not need to institute a new policy under this amendatory Act of the 102nd General Assembly if the institution's current policy meets the minimum requirements of this Section.</a:t>
            </a:r>
          </a:p>
          <a:p>
            <a:pPr lvl="2" indent="-191929">
              <a:buFont typeface="Wingdings,Sans-Serif"/>
              <a:buChar char="Ø"/>
            </a:pPr>
            <a:endParaRPr lang="en-US" sz="9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marL="322421" lvl="1" indent="0">
              <a:buNone/>
            </a:pPr>
            <a:endParaRPr lang="en-US" sz="12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pPr indent="-191929">
              <a:buFont typeface="Wingdings,Sans-Serif"/>
              <a:buChar char="Ø"/>
            </a:pPr>
            <a:endParaRPr lang="en-US" sz="1575" dirty="0">
              <a:solidFill>
                <a:srgbClr val="0C647B"/>
              </a:solidFill>
            </a:endParaRPr>
          </a:p>
          <a:p>
            <a:endParaRPr lang="en-US" sz="5100" u="sng" dirty="0">
              <a:solidFill>
                <a:srgbClr val="0000FF"/>
              </a:solidFill>
            </a:endParaRPr>
          </a:p>
          <a:p>
            <a:pPr lvl="1"/>
            <a:endParaRPr lang="en-US" sz="15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38</a:t>
            </a:fld>
            <a:endParaRPr lang="en-US" dirty="0"/>
          </a:p>
        </p:txBody>
      </p:sp>
    </p:spTree>
    <p:extLst>
      <p:ext uri="{BB962C8B-B14F-4D97-AF65-F5344CB8AC3E}">
        <p14:creationId xmlns:p14="http://schemas.microsoft.com/office/powerpoint/2010/main" val="373104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600" y="220906"/>
            <a:ext cx="6172200" cy="640560"/>
          </a:xfrm>
          <a:prstGeom prst="rect">
            <a:avLst/>
          </a:prstGeom>
        </p:spPr>
        <p:txBody>
          <a:bodyPr vert="horz" wrap="square" lIns="0" tIns="9525" rIns="0" bIns="0" numCol="1" rtlCol="0" anchor="ctr" anchorCtr="0" compatLnSpc="1">
            <a:prstTxWarp prst="textNoShape">
              <a:avLst/>
            </a:prstTxWarp>
            <a:spAutoFit/>
            <a:scene3d>
              <a:camera prst="orthographicFront"/>
              <a:lightRig rig="soft" dir="t"/>
            </a:scene3d>
            <a:sp3d prstMaterial="softEdge">
              <a:bevelT w="25400" h="25400"/>
            </a:sp3d>
          </a:bodyPr>
          <a:lstStyle/>
          <a:p>
            <a:pPr marL="9525">
              <a:spcBef>
                <a:spcPts val="75"/>
              </a:spcBef>
            </a:pPr>
            <a:r>
              <a:rPr lang="en-US" b="1" dirty="0"/>
              <a:t>Newest Law- IN</a:t>
            </a:r>
          </a:p>
        </p:txBody>
      </p:sp>
      <p:sp>
        <p:nvSpPr>
          <p:cNvPr id="5" name="Content Placeholder 4"/>
          <p:cNvSpPr>
            <a:spLocks noGrp="1"/>
          </p:cNvSpPr>
          <p:nvPr>
            <p:ph idx="1"/>
          </p:nvPr>
        </p:nvSpPr>
        <p:spPr>
          <a:xfrm>
            <a:off x="1447800" y="828371"/>
            <a:ext cx="5932186" cy="5181600"/>
          </a:xfrm>
        </p:spPr>
        <p:txBody>
          <a:bodyPr vert="horz" wrap="square" lIns="68580" tIns="34290" rIns="68580" bIns="34290" numCol="1" rtlCol="0" anchor="t" anchorCtr="0" compatLnSpc="1">
            <a:prstTxWarp prst="textNoShape">
              <a:avLst/>
            </a:prstTxWarp>
            <a:noAutofit/>
          </a:bodyPr>
          <a:lstStyle/>
          <a:p>
            <a:pPr indent="-191929">
              <a:buFont typeface="Wingdings" panose="05000000000000000000" pitchFamily="2" charset="2"/>
              <a:buChar char="Ø"/>
            </a:pPr>
            <a:r>
              <a:rPr lang="en-US" sz="1600" b="1" dirty="0">
                <a:ea typeface="+mn-lt"/>
                <a:cs typeface="+mn-lt"/>
                <a:hlinkClick r:id="rId3">
                  <a:extLst>
                    <a:ext uri="{A12FA001-AC4F-418D-AE19-62706E023703}">
                      <ahyp:hlinkClr xmlns:ahyp="http://schemas.microsoft.com/office/drawing/2018/hyperlinkcolor" val="tx"/>
                    </a:ext>
                  </a:extLst>
                </a:hlinkClick>
              </a:rPr>
              <a:t>Senate Bill 404</a:t>
            </a:r>
            <a:endParaRPr lang="en-US" sz="1600" b="1" dirty="0">
              <a:cs typeface="Lucida Sans Unicode"/>
            </a:endParaRPr>
          </a:p>
          <a:p>
            <a:pPr indent="-191929">
              <a:buFont typeface="Wingdings" panose="05000000000000000000" pitchFamily="2" charset="2"/>
              <a:buChar char="Ø"/>
            </a:pPr>
            <a:r>
              <a:rPr lang="en-US" sz="1600" dirty="0">
                <a:ea typeface="+mn-lt"/>
                <a:cs typeface="+mn-lt"/>
              </a:rPr>
              <a:t>Provides that a public or private postsecondary educational institution (institution) in Indiana may not: </a:t>
            </a:r>
            <a:endParaRPr lang="en-US" sz="1600" dirty="0">
              <a:cs typeface="Lucida Sans Unicode"/>
            </a:endParaRPr>
          </a:p>
          <a:p>
            <a:pPr marL="514350" indent="-257175">
              <a:buFont typeface="Arial"/>
              <a:buChar char="•"/>
            </a:pPr>
            <a:r>
              <a:rPr lang="en-US" sz="1600" dirty="0">
                <a:ea typeface="+mn-lt"/>
                <a:cs typeface="+mn-lt"/>
              </a:rPr>
              <a:t>Refuse to provide a transcript for a current or former student of the institution on the grounds that the student owes a debt to the institution; </a:t>
            </a:r>
            <a:endParaRPr lang="en-US" sz="1600" dirty="0">
              <a:cs typeface="Lucida Sans Unicode"/>
            </a:endParaRPr>
          </a:p>
          <a:p>
            <a:pPr marL="514350" indent="-257175">
              <a:buFont typeface="Arial"/>
              <a:buChar char="•"/>
            </a:pPr>
            <a:r>
              <a:rPr lang="en-US" sz="1600" dirty="0">
                <a:ea typeface="+mn-lt"/>
                <a:cs typeface="+mn-lt"/>
              </a:rPr>
              <a:t>Charge a higher fee for obtaining a transcript or provide less favorable treatment of a request for a transcript of a current or former student who owes a debt to the institution; or </a:t>
            </a:r>
            <a:endParaRPr lang="en-US" sz="1600" dirty="0">
              <a:cs typeface="Lucida Sans Unicode"/>
            </a:endParaRPr>
          </a:p>
          <a:p>
            <a:pPr marL="514350" indent="-257175">
              <a:buFont typeface="Arial"/>
              <a:buChar char="•"/>
            </a:pPr>
            <a:r>
              <a:rPr lang="en-US" sz="1600" dirty="0">
                <a:ea typeface="+mn-lt"/>
                <a:cs typeface="+mn-lt"/>
              </a:rPr>
              <a:t>Withhold from a current or former student's transcript any degrees earned on the grounds that the student owes a debt to the institution; if the student has paid to the institution in the past year at least $100 or the total debt owed by the student to the institution, whichever is less, or entered into a payment plan with the institution to pay the debt. </a:t>
            </a:r>
            <a:endParaRPr lang="en-US" sz="1600" dirty="0">
              <a:cs typeface="Lucida Sans Unicode"/>
            </a:endParaRPr>
          </a:p>
          <a:p>
            <a:pPr indent="-191929">
              <a:buFont typeface="Wingdings" panose="05000000000000000000" pitchFamily="2" charset="2"/>
              <a:buChar char="Ø"/>
            </a:pPr>
            <a:r>
              <a:rPr lang="en-US" sz="1600" dirty="0">
                <a:ea typeface="+mn-lt"/>
                <a:cs typeface="+mn-lt"/>
              </a:rPr>
              <a:t>Provides that a current or former student may bring a civil action against an institution for a violation of these provisions</a:t>
            </a:r>
            <a:endParaRPr lang="en-US" sz="1600" dirty="0">
              <a:cs typeface="Lucida Sans Unicode"/>
            </a:endParaRPr>
          </a:p>
          <a:p>
            <a:pPr indent="-191929">
              <a:buFont typeface="Wingdings" panose="05000000000000000000" pitchFamily="2" charset="2"/>
              <a:buChar char="Ø"/>
            </a:pPr>
            <a:endParaRPr lang="en-US" sz="1600" dirty="0">
              <a:cs typeface="Lucida Sans Unicode"/>
            </a:endParaRPr>
          </a:p>
          <a:p>
            <a:pPr indent="-191929">
              <a:buFont typeface="Wingdings" panose="05000000000000000000" pitchFamily="2" charset="2"/>
              <a:buChar char="Ø"/>
            </a:pPr>
            <a:endParaRPr lang="en-US" sz="1600" dirty="0">
              <a:cs typeface="Lucida Sans Unicode"/>
            </a:endParaRPr>
          </a:p>
          <a:p>
            <a:pPr marL="466249" lvl="1"/>
            <a:endParaRPr lang="en-US" sz="1600" dirty="0">
              <a:solidFill>
                <a:srgbClr val="0000FF"/>
              </a:solidFill>
            </a:endParaRPr>
          </a:p>
        </p:txBody>
      </p:sp>
      <p:sp>
        <p:nvSpPr>
          <p:cNvPr id="7" name="Slide Number Placeholder 4"/>
          <p:cNvSpPr>
            <a:spLocks noGrp="1"/>
          </p:cNvSpPr>
          <p:nvPr>
            <p:ph type="sldNum" sz="quarter" idx="12"/>
          </p:nvPr>
        </p:nvSpPr>
        <p:spPr/>
        <p:txBody>
          <a:bodyPr/>
          <a:lstStyle/>
          <a:p>
            <a:pPr>
              <a:defRPr/>
            </a:pPr>
            <a:fld id="{7266519A-92D4-4159-A451-DA5EFD1866BA}" type="slidenum">
              <a:rPr lang="en-US" smtClean="0"/>
              <a:pPr>
                <a:defRPr/>
              </a:pPr>
              <a:t>39</a:t>
            </a:fld>
            <a:endParaRPr lang="en-US" dirty="0"/>
          </a:p>
        </p:txBody>
      </p:sp>
    </p:spTree>
    <p:extLst>
      <p:ext uri="{BB962C8B-B14F-4D97-AF65-F5344CB8AC3E}">
        <p14:creationId xmlns:p14="http://schemas.microsoft.com/office/powerpoint/2010/main" val="162970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85900" y="1028700"/>
            <a:ext cx="6172200" cy="857250"/>
          </a:xfrm>
        </p:spPr>
        <p:txBody>
          <a:bodyPr vert="horz" wrap="square" lIns="68580" tIns="34290" rIns="68580" bIns="34290" numCol="1" rtlCol="0" anchor="ctr" anchorCtr="0" compatLnSpc="1">
            <a:prstTxWarp prst="textNoShape">
              <a:avLst/>
            </a:prstTxWarp>
            <a:normAutofit fontScale="90000"/>
            <a:scene3d>
              <a:camera prst="orthographicFront"/>
              <a:lightRig rig="soft" dir="t"/>
            </a:scene3d>
            <a:sp3d prstMaterial="softEdge">
              <a:bevelT w="25400" h="25400"/>
            </a:sp3d>
          </a:bodyPr>
          <a:lstStyle/>
          <a:p>
            <a:pPr algn="ctr"/>
            <a:r>
              <a:rPr lang="en-US" b="1" dirty="0"/>
              <a:t>ASK YOUR LEGAL COUNSEL</a:t>
            </a:r>
          </a:p>
        </p:txBody>
      </p:sp>
      <p:sp>
        <p:nvSpPr>
          <p:cNvPr id="3" name="Content Placeholder 2"/>
          <p:cNvSpPr>
            <a:spLocks noGrp="1"/>
          </p:cNvSpPr>
          <p:nvPr>
            <p:ph idx="1"/>
          </p:nvPr>
        </p:nvSpPr>
        <p:spPr>
          <a:xfrm>
            <a:off x="3962400" y="351236"/>
            <a:ext cx="3886199" cy="4114800"/>
          </a:xfrm>
        </p:spPr>
        <p:txBody>
          <a:bodyPr>
            <a:normAutofit lnSpcReduction="10000"/>
          </a:bodyPr>
          <a:lstStyle/>
          <a:p>
            <a:pPr marL="0" indent="0" algn="ctr">
              <a:buNone/>
            </a:pPr>
            <a:endParaRPr lang="en-US" dirty="0"/>
          </a:p>
          <a:p>
            <a:pPr marL="0" indent="0" algn="ctr">
              <a:buNone/>
            </a:pPr>
            <a:endParaRPr lang="en-US" sz="3075" b="1" dirty="0">
              <a:solidFill>
                <a:schemeClr val="tx2"/>
              </a:solidFill>
              <a:effectLst>
                <a:outerShdw blurRad="31750" dist="25400" dir="5400000" algn="tl" rotWithShape="0">
                  <a:srgbClr val="000000">
                    <a:alpha val="25000"/>
                  </a:srgbClr>
                </a:outerShdw>
              </a:effectLst>
              <a:latin typeface="+mj-lt"/>
              <a:ea typeface="+mj-ea"/>
              <a:cs typeface="+mj-cs"/>
            </a:endParaRPr>
          </a:p>
          <a:p>
            <a:pPr marL="0" indent="0" algn="ctr">
              <a:buNone/>
            </a:pPr>
            <a:endParaRPr lang="en-US" dirty="0"/>
          </a:p>
          <a:p>
            <a:pPr marL="0" indent="0" algn="ctr">
              <a:buNone/>
            </a:pPr>
            <a:endParaRPr lang="en-US" dirty="0"/>
          </a:p>
          <a:p>
            <a:pPr marL="0" indent="0" algn="ctr">
              <a:buNone/>
            </a:pPr>
            <a:endParaRPr lang="en-US" dirty="0">
              <a:latin typeface="Calisto MT" panose="02040603050505030304" pitchFamily="18" charset="0"/>
            </a:endParaRPr>
          </a:p>
          <a:p>
            <a:pPr marL="0" indent="0">
              <a:buNone/>
            </a:pPr>
            <a:r>
              <a:rPr lang="en-US" b="1" dirty="0">
                <a:solidFill>
                  <a:schemeClr val="tx2"/>
                </a:solidFill>
                <a:effectLst>
                  <a:outerShdw blurRad="31750" dist="25400" dir="5400000" algn="tl" rotWithShape="0">
                    <a:srgbClr val="000000">
                      <a:alpha val="25000"/>
                    </a:srgbClr>
                  </a:outerShdw>
                </a:effectLst>
                <a:latin typeface="Calisto MT" panose="02040603050505030304" pitchFamily="18" charset="0"/>
                <a:ea typeface="+mj-ea"/>
                <a:cs typeface="+mj-cs"/>
              </a:rPr>
              <a:t>Always consult with your campus legal counsel to ensure you are following federal, state, and local laws.</a:t>
            </a:r>
          </a:p>
        </p:txBody>
      </p:sp>
      <p:sp>
        <p:nvSpPr>
          <p:cNvPr id="6" name="Slide Number Placeholder 5"/>
          <p:cNvSpPr>
            <a:spLocks noGrp="1"/>
          </p:cNvSpPr>
          <p:nvPr>
            <p:ph type="sldNum" sz="quarter" idx="12"/>
          </p:nvPr>
        </p:nvSpPr>
        <p:spPr/>
        <p:txBody>
          <a:bodyPr/>
          <a:lstStyle/>
          <a:p>
            <a:pPr>
              <a:defRPr/>
            </a:pPr>
            <a:fld id="{40494274-006B-4B5D-84B0-BA8DC0531382}" type="slidenum">
              <a:rPr lang="en-US" sz="1350"/>
              <a:pPr>
                <a:defRPr/>
              </a:pPr>
              <a:t>4</a:t>
            </a:fld>
            <a:endParaRPr lang="en-US" sz="1350" dirty="0"/>
          </a:p>
        </p:txBody>
      </p:sp>
      <p:pic>
        <p:nvPicPr>
          <p:cNvPr id="8196" name="Picture 5"/>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466023" y="2286001"/>
            <a:ext cx="1931194" cy="21800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fontScale="90000"/>
          </a:bodyPr>
          <a:lstStyle/>
          <a:p>
            <a:r>
              <a:rPr lang="en-US" b="1" dirty="0"/>
              <a:t>State Transcript Laws - Pending</a:t>
            </a:r>
          </a:p>
        </p:txBody>
      </p:sp>
      <p:sp>
        <p:nvSpPr>
          <p:cNvPr id="3" name="Text Placeholder 2"/>
          <p:cNvSpPr>
            <a:spLocks noGrp="1"/>
          </p:cNvSpPr>
          <p:nvPr>
            <p:ph type="body" idx="1"/>
          </p:nvPr>
        </p:nvSpPr>
        <p:spPr>
          <a:xfrm>
            <a:off x="533400" y="1295400"/>
            <a:ext cx="8997950" cy="2933988"/>
          </a:xfrm>
        </p:spPr>
        <p:txBody>
          <a:bodyPr>
            <a:noAutofit/>
          </a:bodyPr>
          <a:lstStyle/>
          <a:p>
            <a:pPr>
              <a:buFont typeface="Wingdings" panose="05000000000000000000" pitchFamily="2" charset="2"/>
              <a:buChar char="Ø"/>
            </a:pPr>
            <a:r>
              <a:rPr lang="en-US" sz="2000" dirty="0">
                <a:solidFill>
                  <a:schemeClr val="tx1"/>
                </a:solidFill>
              </a:rPr>
              <a:t>IL   </a:t>
            </a:r>
            <a:r>
              <a:rPr lang="en-US" sz="2000" u="sng" dirty="0">
                <a:solidFill>
                  <a:schemeClr val="tx1"/>
                </a:solidFill>
              </a:rPr>
              <a:t> </a:t>
            </a:r>
            <a:r>
              <a:rPr lang="en-US" sz="2000" dirty="0">
                <a:solidFill>
                  <a:schemeClr val="tx1"/>
                </a:solidFill>
                <a:hlinkClick r:id="rId3"/>
              </a:rPr>
              <a:t>SB 49 </a:t>
            </a:r>
            <a:r>
              <a:rPr lang="en-US" sz="2000" dirty="0">
                <a:solidFill>
                  <a:schemeClr val="tx1"/>
                </a:solidFill>
              </a:rPr>
              <a:t>– Passed by Senate 3/24/23 – amends 2022 law</a:t>
            </a:r>
          </a:p>
          <a:p>
            <a:pPr>
              <a:buFont typeface="Wingdings" panose="05000000000000000000" pitchFamily="2" charset="2"/>
              <a:buChar char="Ø"/>
            </a:pPr>
            <a:r>
              <a:rPr lang="en-US" sz="2000" dirty="0"/>
              <a:t>LA   </a:t>
            </a:r>
            <a:r>
              <a:rPr lang="en-US" sz="2000" dirty="0">
                <a:hlinkClick r:id="rId4"/>
              </a:rPr>
              <a:t>HB183</a:t>
            </a:r>
            <a:r>
              <a:rPr lang="en-US" sz="2000" dirty="0"/>
              <a:t> – Introduced in 2022 (prior session)</a:t>
            </a:r>
          </a:p>
          <a:p>
            <a:pPr>
              <a:buFont typeface="Wingdings" panose="05000000000000000000" pitchFamily="2" charset="2"/>
              <a:buChar char="Ø"/>
            </a:pPr>
            <a:r>
              <a:rPr lang="en-US" sz="2000" dirty="0">
                <a:solidFill>
                  <a:schemeClr val="tx1"/>
                </a:solidFill>
              </a:rPr>
              <a:t>MA  </a:t>
            </a:r>
            <a:r>
              <a:rPr lang="en-US" sz="2000" u="sng" dirty="0">
                <a:solidFill>
                  <a:schemeClr val="tx1"/>
                </a:solidFill>
                <a:hlinkClick r:id="rId5"/>
              </a:rPr>
              <a:t>H1277</a:t>
            </a:r>
            <a:r>
              <a:rPr lang="en-US" sz="2000" dirty="0">
                <a:solidFill>
                  <a:schemeClr val="tx1"/>
                </a:solidFill>
              </a:rPr>
              <a:t>– Reintroduced 1/2023</a:t>
            </a:r>
          </a:p>
          <a:p>
            <a:pPr>
              <a:buFont typeface="Wingdings" panose="05000000000000000000" pitchFamily="2" charset="2"/>
              <a:buChar char="Ø"/>
            </a:pPr>
            <a:r>
              <a:rPr lang="en-US" sz="2000" dirty="0">
                <a:solidFill>
                  <a:srgbClr val="FF0000"/>
                </a:solidFill>
              </a:rPr>
              <a:t>MD  </a:t>
            </a:r>
            <a:r>
              <a:rPr lang="en-US" sz="2000" u="sng" dirty="0">
                <a:solidFill>
                  <a:srgbClr val="FF0000"/>
                </a:solidFill>
              </a:rPr>
              <a:t>SB0248 </a:t>
            </a:r>
            <a:r>
              <a:rPr lang="en-US" sz="2000" dirty="0">
                <a:solidFill>
                  <a:srgbClr val="FF0000"/>
                </a:solidFill>
              </a:rPr>
              <a:t>– Passed and waiting for Governors signature </a:t>
            </a:r>
          </a:p>
          <a:p>
            <a:pPr>
              <a:buFont typeface="Wingdings" panose="05000000000000000000" pitchFamily="2" charset="2"/>
              <a:buChar char="Ø"/>
            </a:pPr>
            <a:r>
              <a:rPr lang="en-US" sz="2000" dirty="0">
                <a:solidFill>
                  <a:schemeClr val="tx1"/>
                </a:solidFill>
              </a:rPr>
              <a:t>MO </a:t>
            </a:r>
            <a:r>
              <a:rPr lang="en-US" sz="2000" dirty="0">
                <a:solidFill>
                  <a:schemeClr val="tx1"/>
                </a:solidFill>
                <a:hlinkClick r:id="rId6"/>
              </a:rPr>
              <a:t>HB 972 </a:t>
            </a:r>
            <a:r>
              <a:rPr lang="en-US" sz="2000" dirty="0">
                <a:solidFill>
                  <a:schemeClr val="tx1"/>
                </a:solidFill>
              </a:rPr>
              <a:t>– </a:t>
            </a:r>
            <a:r>
              <a:rPr lang="en-US" sz="2000" dirty="0"/>
              <a:t>Rei</a:t>
            </a:r>
            <a:r>
              <a:rPr lang="en-US" sz="2000" dirty="0">
                <a:solidFill>
                  <a:schemeClr val="tx1"/>
                </a:solidFill>
              </a:rPr>
              <a:t>ntroduced 1/25/2023</a:t>
            </a:r>
          </a:p>
          <a:p>
            <a:pPr>
              <a:buFont typeface="Wingdings" panose="05000000000000000000" pitchFamily="2" charset="2"/>
              <a:buChar char="Ø"/>
            </a:pPr>
            <a:r>
              <a:rPr lang="en-US" sz="2000" dirty="0">
                <a:solidFill>
                  <a:schemeClr val="tx1"/>
                </a:solidFill>
              </a:rPr>
              <a:t>NJ   </a:t>
            </a:r>
            <a:r>
              <a:rPr lang="en-US" sz="2000" dirty="0">
                <a:solidFill>
                  <a:schemeClr val="tx1"/>
                </a:solidFill>
                <a:hlinkClick r:id="rId7"/>
              </a:rPr>
              <a:t>A1198</a:t>
            </a:r>
            <a:r>
              <a:rPr lang="en-US" sz="2000" dirty="0">
                <a:solidFill>
                  <a:schemeClr val="tx1"/>
                </a:solidFill>
              </a:rPr>
              <a:t> – Passed House, referred to Senate on 12/2022</a:t>
            </a:r>
          </a:p>
          <a:p>
            <a:pPr marL="85725" indent="0">
              <a:buNone/>
            </a:pPr>
            <a:r>
              <a:rPr lang="en-US" sz="2000" dirty="0">
                <a:solidFill>
                  <a:schemeClr val="tx1"/>
                </a:solidFill>
              </a:rPr>
              <a:t>          </a:t>
            </a:r>
            <a:r>
              <a:rPr lang="en-US" sz="2000" dirty="0">
                <a:solidFill>
                  <a:schemeClr val="tx1"/>
                </a:solidFill>
                <a:hlinkClick r:id="rId8"/>
              </a:rPr>
              <a:t>S1115</a:t>
            </a:r>
            <a:r>
              <a:rPr lang="en-US" sz="2000" dirty="0">
                <a:solidFill>
                  <a:schemeClr val="tx1"/>
                </a:solidFill>
              </a:rPr>
              <a:t> – Introduced in Senate 1/2022 (prior session)</a:t>
            </a:r>
          </a:p>
          <a:p>
            <a:pPr marL="85725" indent="0">
              <a:buNone/>
            </a:pPr>
            <a:r>
              <a:rPr lang="en-US" sz="2000" dirty="0">
                <a:solidFill>
                  <a:schemeClr val="tx1"/>
                </a:solidFill>
              </a:rPr>
              <a:t>          </a:t>
            </a:r>
            <a:r>
              <a:rPr lang="en-US" sz="2000" dirty="0">
                <a:solidFill>
                  <a:schemeClr val="tx1"/>
                </a:solidFill>
                <a:hlinkClick r:id="rId9"/>
              </a:rPr>
              <a:t>S3548 </a:t>
            </a:r>
            <a:r>
              <a:rPr lang="en-US" sz="2000" dirty="0">
                <a:solidFill>
                  <a:schemeClr val="tx1"/>
                </a:solidFill>
              </a:rPr>
              <a:t>– Introduced 1/31/2022 – No action</a:t>
            </a:r>
          </a:p>
          <a:p>
            <a:pPr>
              <a:buFont typeface="Wingdings" panose="05000000000000000000" pitchFamily="2" charset="2"/>
              <a:buChar char="Ø"/>
            </a:pPr>
            <a:r>
              <a:rPr lang="en-US" sz="2000" dirty="0"/>
              <a:t>OK </a:t>
            </a:r>
            <a:r>
              <a:rPr lang="en-US" sz="2000" dirty="0">
                <a:hlinkClick r:id="rId10"/>
              </a:rPr>
              <a:t>B 2785 </a:t>
            </a:r>
            <a:r>
              <a:rPr lang="en-US" sz="2000" dirty="0"/>
              <a:t>– Introduced 2/8/2023 </a:t>
            </a:r>
          </a:p>
          <a:p>
            <a:pPr>
              <a:buFont typeface="Wingdings" panose="05000000000000000000" pitchFamily="2" charset="2"/>
              <a:buChar char="Ø"/>
            </a:pPr>
            <a:r>
              <a:rPr lang="en-US" sz="2000" dirty="0"/>
              <a:t>RI   </a:t>
            </a:r>
            <a:r>
              <a:rPr lang="en-US" sz="2000" dirty="0">
                <a:hlinkClick r:id="rId11"/>
              </a:rPr>
              <a:t>S696</a:t>
            </a:r>
            <a:r>
              <a:rPr lang="en-US" sz="2000" dirty="0"/>
              <a:t> – Introduced 3/22/2023 – Referred Commerce Comm.</a:t>
            </a:r>
          </a:p>
          <a:p>
            <a:pPr>
              <a:buFont typeface="Wingdings" panose="05000000000000000000" pitchFamily="2" charset="2"/>
              <a:buChar char="Ø"/>
            </a:pPr>
            <a:r>
              <a:rPr lang="en-US" sz="2000" dirty="0"/>
              <a:t>TX  </a:t>
            </a:r>
            <a:r>
              <a:rPr lang="en-US" sz="2000" dirty="0">
                <a:hlinkClick r:id="rId12"/>
              </a:rPr>
              <a:t>HB 306 </a:t>
            </a:r>
            <a:r>
              <a:rPr lang="en-US" sz="2000" dirty="0"/>
              <a:t>– Introduced 2/2023 – Original bill 11/2020</a:t>
            </a:r>
          </a:p>
          <a:p>
            <a:pPr>
              <a:buFont typeface="Wingdings" panose="05000000000000000000" pitchFamily="2" charset="2"/>
              <a:buChar char="Ø"/>
            </a:pPr>
            <a:r>
              <a:rPr lang="en-US" sz="2000" dirty="0"/>
              <a:t>VA </a:t>
            </a:r>
            <a:r>
              <a:rPr lang="en-US" sz="2000" dirty="0">
                <a:hlinkClick r:id="rId12"/>
              </a:rPr>
              <a:t>SB159</a:t>
            </a:r>
            <a:r>
              <a:rPr lang="en-US" sz="2000" dirty="0"/>
              <a:t> – Prior Session</a:t>
            </a:r>
          </a:p>
          <a:p>
            <a:pPr marL="319088" lvl="1" indent="0">
              <a:buNone/>
            </a:pPr>
            <a:r>
              <a:rPr lang="en-US" sz="2000" dirty="0"/>
              <a:t>      </a:t>
            </a:r>
            <a:r>
              <a:rPr lang="en-US" sz="2000" dirty="0">
                <a:hlinkClick r:id="rId13"/>
              </a:rPr>
              <a:t>HB 732</a:t>
            </a:r>
            <a:r>
              <a:rPr lang="en-US" sz="2000" dirty="0"/>
              <a:t> – Prior Session</a:t>
            </a:r>
            <a:endParaRPr lang="en-US" sz="2000" dirty="0">
              <a:solidFill>
                <a:schemeClr val="tx1"/>
              </a:solidFill>
            </a:endParaRPr>
          </a:p>
        </p:txBody>
      </p:sp>
    </p:spTree>
    <p:extLst>
      <p:ext uri="{BB962C8B-B14F-4D97-AF65-F5344CB8AC3E}">
        <p14:creationId xmlns:p14="http://schemas.microsoft.com/office/powerpoint/2010/main" val="4223140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686E4527-3FD6-443A-B5E0-BAF258D2E496}"/>
              </a:ext>
            </a:extLst>
          </p:cNvPr>
          <p:cNvSpPr>
            <a:spLocks noGrp="1"/>
          </p:cNvSpPr>
          <p:nvPr>
            <p:ph idx="1"/>
          </p:nvPr>
        </p:nvSpPr>
        <p:spPr>
          <a:xfrm>
            <a:off x="1219200" y="2286000"/>
            <a:ext cx="6172200" cy="1632347"/>
          </a:xfrm>
        </p:spPr>
        <p:txBody>
          <a:bodyPr>
            <a:noAutofit/>
          </a:bodyPr>
          <a:lstStyle/>
          <a:p>
            <a:pPr marL="82296" indent="0" algn="ctr">
              <a:buNone/>
            </a:pPr>
            <a:r>
              <a:rPr lang="en-US" sz="4500" b="1" dirty="0">
                <a:solidFill>
                  <a:schemeClr val="tx2"/>
                </a:solidFill>
                <a:latin typeface="+mj-lt"/>
                <a:ea typeface="+mj-ea"/>
                <a:cs typeface="+mj-cs"/>
              </a:rPr>
              <a:t>WHAT NOW?</a:t>
            </a:r>
          </a:p>
          <a:p>
            <a:pPr algn="ctr"/>
            <a:endParaRPr lang="en-US" sz="2250" dirty="0">
              <a:latin typeface="Times New Roman" panose="02020603050405020304" pitchFamily="18" charset="0"/>
              <a:cs typeface="Times New Roman" panose="02020603050405020304" pitchFamily="18" charset="0"/>
            </a:endParaRPr>
          </a:p>
          <a:p>
            <a:endParaRPr lang="en-US" sz="1575"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62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68580" tIns="34290" rIns="68580" bIns="34290" numCol="1" rtlCol="0" anchor="ctr" anchorCtr="0" compatLnSpc="1">
            <a:prstTxWarp prst="textNoShape">
              <a:avLst/>
            </a:prstTxWarp>
            <a:normAutofit/>
            <a:scene3d>
              <a:camera prst="orthographicFront"/>
              <a:lightRig rig="soft" dir="t"/>
            </a:scene3d>
            <a:sp3d prstMaterial="softEdge">
              <a:bevelT w="25400" h="25400"/>
            </a:sp3d>
          </a:bodyPr>
          <a:lstStyle/>
          <a:p>
            <a:r>
              <a:rPr lang="en-US" b="1" dirty="0"/>
              <a:t>Now What?</a:t>
            </a:r>
          </a:p>
          <a:p>
            <a:endParaRPr lang="en-US" dirty="0">
              <a:solidFill>
                <a:srgbClr val="0070C0"/>
              </a:solidFill>
              <a:cs typeface="Lucida Sans Unicode"/>
            </a:endParaRPr>
          </a:p>
        </p:txBody>
      </p:sp>
      <p:sp>
        <p:nvSpPr>
          <p:cNvPr id="3" name="Content Placeholder 2"/>
          <p:cNvSpPr>
            <a:spLocks noGrp="1"/>
          </p:cNvSpPr>
          <p:nvPr>
            <p:ph idx="1"/>
          </p:nvPr>
        </p:nvSpPr>
        <p:spPr>
          <a:xfrm>
            <a:off x="1028700" y="1219200"/>
            <a:ext cx="7086600" cy="4199039"/>
          </a:xfrm>
        </p:spPr>
        <p:txBody>
          <a:bodyPr vert="horz" wrap="square" lIns="68580" tIns="34290" rIns="68580" bIns="34290" numCol="1" rtlCol="0" anchor="t" anchorCtr="0" compatLnSpc="1">
            <a:prstTxWarp prst="textNoShape">
              <a:avLst/>
            </a:prstTxWarp>
            <a:normAutofit lnSpcReduction="10000"/>
          </a:bodyPr>
          <a:lstStyle/>
          <a:p>
            <a:pPr indent="-191929">
              <a:buFont typeface="Wingdings" panose="05000000000000000000" pitchFamily="2" charset="2"/>
              <a:buChar char="Ø"/>
            </a:pPr>
            <a:r>
              <a:rPr lang="en-US" dirty="0">
                <a:cs typeface="Lucida Sans Unicode"/>
              </a:rPr>
              <a:t>Higher Education Associations are talking with the CFPB to define "Blanket Policies"</a:t>
            </a:r>
          </a:p>
          <a:p>
            <a:pPr indent="-191929">
              <a:buFont typeface="Wingdings" panose="05000000000000000000" pitchFamily="2" charset="2"/>
              <a:buChar char="Ø"/>
            </a:pPr>
            <a:r>
              <a:rPr lang="en-US" dirty="0">
                <a:cs typeface="Lucida Sans Unicode"/>
              </a:rPr>
              <a:t>Develop clear and concise policies based on state law</a:t>
            </a:r>
          </a:p>
          <a:p>
            <a:pPr indent="-191929">
              <a:buFont typeface="Wingdings" panose="05000000000000000000" pitchFamily="2" charset="2"/>
              <a:buChar char="Ø"/>
            </a:pPr>
            <a:r>
              <a:rPr lang="en-US" dirty="0">
                <a:cs typeface="Lucida Sans Unicode"/>
              </a:rPr>
              <a:t>Make sure policy is transparent</a:t>
            </a:r>
          </a:p>
          <a:p>
            <a:pPr indent="-191929">
              <a:buFont typeface="Wingdings" panose="05000000000000000000" pitchFamily="2" charset="2"/>
              <a:buChar char="Ø"/>
            </a:pPr>
            <a:r>
              <a:rPr lang="en-US" dirty="0">
                <a:cs typeface="Lucida Sans Unicode"/>
              </a:rPr>
              <a:t>Add policies to FRA's</a:t>
            </a:r>
          </a:p>
          <a:p>
            <a:pPr indent="-191929">
              <a:buFont typeface="Wingdings" panose="05000000000000000000" pitchFamily="2" charset="2"/>
              <a:buChar char="Ø"/>
            </a:pPr>
            <a:r>
              <a:rPr lang="en-US" dirty="0">
                <a:cs typeface="Lucida Sans Unicode"/>
              </a:rPr>
              <a:t>Avoid policies that create inequitable outcomes</a:t>
            </a:r>
          </a:p>
          <a:p>
            <a:pPr indent="-191929">
              <a:buFont typeface="Wingdings" panose="05000000000000000000" pitchFamily="2" charset="2"/>
              <a:buChar char="Ø"/>
            </a:pPr>
            <a:r>
              <a:rPr lang="en-US" dirty="0">
                <a:cs typeface="Lucida Sans Unicode"/>
              </a:rPr>
              <a:t>Run it by legal counsel</a:t>
            </a:r>
          </a:p>
        </p:txBody>
      </p:sp>
    </p:spTree>
    <p:extLst>
      <p:ext uri="{BB962C8B-B14F-4D97-AF65-F5344CB8AC3E}">
        <p14:creationId xmlns:p14="http://schemas.microsoft.com/office/powerpoint/2010/main" val="3239398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68580" tIns="34290" rIns="68580" bIns="34290" numCol="1" rtlCol="0" anchor="ctr" anchorCtr="0" compatLnSpc="1">
            <a:prstTxWarp prst="textNoShape">
              <a:avLst/>
            </a:prstTxWarp>
            <a:normAutofit/>
            <a:scene3d>
              <a:camera prst="orthographicFront"/>
              <a:lightRig rig="soft" dir="t"/>
            </a:scene3d>
            <a:sp3d prstMaterial="softEdge">
              <a:bevelT w="25400" h="25400"/>
            </a:sp3d>
          </a:bodyPr>
          <a:lstStyle/>
          <a:p>
            <a:r>
              <a:rPr lang="en-US" b="1" dirty="0"/>
              <a:t>Advocate</a:t>
            </a:r>
          </a:p>
          <a:p>
            <a:endParaRPr lang="en-US" dirty="0">
              <a:solidFill>
                <a:srgbClr val="0070C0"/>
              </a:solidFill>
              <a:cs typeface="Lucida Sans Unicode"/>
            </a:endParaRPr>
          </a:p>
        </p:txBody>
      </p:sp>
      <p:sp>
        <p:nvSpPr>
          <p:cNvPr id="3" name="Content Placeholder 2"/>
          <p:cNvSpPr>
            <a:spLocks noGrp="1"/>
          </p:cNvSpPr>
          <p:nvPr>
            <p:ph idx="1"/>
          </p:nvPr>
        </p:nvSpPr>
        <p:spPr>
          <a:xfrm>
            <a:off x="1219200" y="1143000"/>
            <a:ext cx="6172200" cy="3394472"/>
          </a:xfrm>
        </p:spPr>
        <p:txBody>
          <a:bodyPr vert="horz" wrap="square" lIns="68580" tIns="34290" rIns="68580" bIns="34290" numCol="1" rtlCol="0" anchor="t" anchorCtr="0" compatLnSpc="1">
            <a:prstTxWarp prst="textNoShape">
              <a:avLst/>
            </a:prstTxWarp>
            <a:noAutofit/>
          </a:bodyPr>
          <a:lstStyle/>
          <a:p>
            <a:pPr indent="-191929">
              <a:buFont typeface="Wingdings" panose="05000000000000000000" pitchFamily="2" charset="2"/>
              <a:buChar char="Ø"/>
            </a:pPr>
            <a:r>
              <a:rPr lang="en-US" sz="2300" dirty="0">
                <a:cs typeface="Lucida Sans Unicode"/>
              </a:rPr>
              <a:t>Monitor state legislation on both the house and senate website</a:t>
            </a:r>
          </a:p>
          <a:p>
            <a:pPr indent="-191929">
              <a:buFont typeface="Wingdings" panose="05000000000000000000" pitchFamily="2" charset="2"/>
              <a:buChar char="Ø"/>
            </a:pPr>
            <a:r>
              <a:rPr lang="en-US" sz="2300" dirty="0">
                <a:cs typeface="Lucida Sans Unicode"/>
              </a:rPr>
              <a:t>When legislation is introduced, reach out to your administration, legal counsel, public affairs, and other higher education associations</a:t>
            </a:r>
          </a:p>
          <a:p>
            <a:pPr indent="-191929">
              <a:buFont typeface="Wingdings" panose="05000000000000000000" pitchFamily="2" charset="2"/>
              <a:buChar char="Ø"/>
            </a:pPr>
            <a:r>
              <a:rPr lang="en-US" sz="2300" dirty="0">
                <a:cs typeface="Lucida Sans Unicode"/>
              </a:rPr>
              <a:t>Work with legislators to make the legislation more palatable for all</a:t>
            </a:r>
          </a:p>
          <a:p>
            <a:pPr indent="-191929">
              <a:buFont typeface="Wingdings" panose="05000000000000000000" pitchFamily="2" charset="2"/>
              <a:buChar char="Ø"/>
            </a:pPr>
            <a:r>
              <a:rPr lang="en-US" sz="2300" dirty="0">
                <a:cs typeface="Lucida Sans Unicode"/>
              </a:rPr>
              <a:t>Review the flagship larger universities policies to strategize on how and if you want to use your political capital</a:t>
            </a:r>
          </a:p>
        </p:txBody>
      </p:sp>
    </p:spTree>
    <p:extLst>
      <p:ext uri="{BB962C8B-B14F-4D97-AF65-F5344CB8AC3E}">
        <p14:creationId xmlns:p14="http://schemas.microsoft.com/office/powerpoint/2010/main" val="4069447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Create Non Blanket Policies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t>Communicate organizational, legal, &amp; regulatory rules to employees, students, contractors &amp; consultants on behalf of your organization.</a:t>
            </a:r>
          </a:p>
          <a:p>
            <a:pPr>
              <a:buFont typeface="Wingdings" panose="05000000000000000000" pitchFamily="2" charset="2"/>
              <a:buChar char="Ø"/>
            </a:pPr>
            <a:r>
              <a:rPr lang="en-US" dirty="0"/>
              <a:t>Provide employees and students with clear understanding of what is acceptable, appropriate &amp; lawful behavior.</a:t>
            </a:r>
          </a:p>
          <a:p>
            <a:pPr>
              <a:buFont typeface="Wingdings" panose="05000000000000000000" pitchFamily="2" charset="2"/>
              <a:buChar char="Ø"/>
            </a:pPr>
            <a:r>
              <a:rPr lang="en-US" dirty="0"/>
              <a:t>Help employers demonstrate to regulators, employees, students  &amp; other important audiences the organization is committed to a civil, compliant &amp; correct environment.</a:t>
            </a:r>
          </a:p>
        </p:txBody>
      </p:sp>
    </p:spTree>
    <p:extLst>
      <p:ext uri="{BB962C8B-B14F-4D97-AF65-F5344CB8AC3E}">
        <p14:creationId xmlns:p14="http://schemas.microsoft.com/office/powerpoint/2010/main" val="1129242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CE958E3-5E2E-4287-9441-EE27FBACFA3A}"/>
              </a:ext>
            </a:extLst>
          </p:cNvPr>
          <p:cNvSpPr>
            <a:spLocks noGrp="1"/>
          </p:cNvSpPr>
          <p:nvPr>
            <p:ph type="title"/>
          </p:nvPr>
        </p:nvSpPr>
        <p:spPr>
          <a:xfrm>
            <a:off x="1285875" y="594835"/>
            <a:ext cx="6572250" cy="1051322"/>
          </a:xfrm>
        </p:spPr>
        <p:txBody>
          <a:bodyPr>
            <a:noAutofit/>
          </a:bodyPr>
          <a:lstStyle/>
          <a:p>
            <a:r>
              <a:rPr lang="en-US" b="1" dirty="0"/>
              <a:t>Admin Withdrawal/ Enrollment Cancellation</a:t>
            </a:r>
          </a:p>
        </p:txBody>
      </p:sp>
      <p:sp>
        <p:nvSpPr>
          <p:cNvPr id="6" name="Content Placeholder 5">
            <a:extLst>
              <a:ext uri="{FF2B5EF4-FFF2-40B4-BE49-F238E27FC236}">
                <a16:creationId xmlns:a16="http://schemas.microsoft.com/office/drawing/2014/main" id="{1F77E68F-1A8E-468F-9034-21DD76E75673}"/>
              </a:ext>
            </a:extLst>
          </p:cNvPr>
          <p:cNvSpPr txBox="1">
            <a:spLocks noGrp="1"/>
          </p:cNvSpPr>
          <p:nvPr>
            <p:ph idx="1"/>
          </p:nvPr>
        </p:nvSpPr>
        <p:spPr>
          <a:xfrm>
            <a:off x="1447800" y="1828800"/>
            <a:ext cx="7101840" cy="3308598"/>
          </a:xfrm>
          <a:prstGeom prst="rect">
            <a:avLst/>
          </a:prstGeom>
          <a:noFill/>
        </p:spPr>
        <p:txBody>
          <a:bodyPr wrap="square" rtlCol="0">
            <a:spAutoFit/>
          </a:bodyPr>
          <a:lstStyle/>
          <a:p>
            <a:pPr marL="82296" indent="0">
              <a:buNone/>
            </a:pPr>
            <a:r>
              <a:rPr lang="en-US" dirty="0">
                <a:solidFill>
                  <a:schemeClr val="tx1">
                    <a:lumMod val="75000"/>
                  </a:schemeClr>
                </a:solidFill>
              </a:rPr>
              <a:t>Critical components of a successful and effective policy:</a:t>
            </a:r>
            <a:endParaRPr lang="en-US" dirty="0">
              <a:solidFill>
                <a:srgbClr val="FF0000"/>
              </a:solidFill>
            </a:endParaRPr>
          </a:p>
          <a:p>
            <a:pPr marL="342900" indent="-342900">
              <a:buFont typeface="Wingdings" panose="05000000000000000000" pitchFamily="2" charset="2"/>
              <a:buChar char="Ø"/>
            </a:pPr>
            <a:r>
              <a:rPr lang="en-US" sz="2250" dirty="0"/>
              <a:t>Transparent</a:t>
            </a:r>
          </a:p>
          <a:p>
            <a:pPr marL="342900" indent="-342900">
              <a:buFont typeface="Wingdings" panose="05000000000000000000" pitchFamily="2" charset="2"/>
              <a:buChar char="Ø"/>
            </a:pPr>
            <a:r>
              <a:rPr lang="en-US" sz="2250" dirty="0"/>
              <a:t>Effective Communication Plan</a:t>
            </a:r>
          </a:p>
          <a:p>
            <a:pPr marL="342900" indent="-342900">
              <a:buFont typeface="Wingdings" panose="05000000000000000000" pitchFamily="2" charset="2"/>
              <a:buChar char="Ø"/>
            </a:pPr>
            <a:r>
              <a:rPr lang="en-US" sz="2250" dirty="0"/>
              <a:t>Standardized</a:t>
            </a:r>
          </a:p>
          <a:p>
            <a:pPr marL="342900" indent="-342900">
              <a:buFont typeface="Wingdings" panose="05000000000000000000" pitchFamily="2" charset="2"/>
              <a:buChar char="Ø"/>
            </a:pPr>
            <a:r>
              <a:rPr lang="en-US" sz="2250" dirty="0"/>
              <a:t>Consistent</a:t>
            </a:r>
          </a:p>
          <a:p>
            <a:pPr marL="342900" indent="-342900">
              <a:buFont typeface="Wingdings" panose="05000000000000000000" pitchFamily="2" charset="2"/>
              <a:buChar char="Ø"/>
            </a:pPr>
            <a:r>
              <a:rPr lang="en-US" sz="2250" dirty="0"/>
              <a:t>Timely and Relevant</a:t>
            </a:r>
          </a:p>
          <a:p>
            <a:pPr marL="342900" indent="-342900">
              <a:buFont typeface="Wingdings" panose="05000000000000000000" pitchFamily="2" charset="2"/>
              <a:buChar char="Ø"/>
            </a:pPr>
            <a:r>
              <a:rPr lang="en-US" sz="2250" dirty="0"/>
              <a:t>Administrative Support</a:t>
            </a:r>
          </a:p>
        </p:txBody>
      </p:sp>
    </p:spTree>
    <p:extLst>
      <p:ext uri="{BB962C8B-B14F-4D97-AF65-F5344CB8AC3E}">
        <p14:creationId xmlns:p14="http://schemas.microsoft.com/office/powerpoint/2010/main" val="1001185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6D90E0-E54D-4D38-9350-4A952CC7DFBB}"/>
              </a:ext>
            </a:extLst>
          </p:cNvPr>
          <p:cNvSpPr>
            <a:spLocks noGrp="1"/>
          </p:cNvSpPr>
          <p:nvPr>
            <p:ph type="title"/>
          </p:nvPr>
        </p:nvSpPr>
        <p:spPr>
          <a:xfrm>
            <a:off x="457200" y="1063229"/>
            <a:ext cx="8305800" cy="857250"/>
          </a:xfrm>
        </p:spPr>
        <p:txBody>
          <a:bodyPr>
            <a:noAutofit/>
          </a:bodyPr>
          <a:lstStyle/>
          <a:p>
            <a:r>
              <a:rPr lang="en-US" b="1" dirty="0"/>
              <a:t>Consider Administrative Withdrawal/Enrollment Cancellation </a:t>
            </a:r>
          </a:p>
        </p:txBody>
      </p:sp>
      <p:sp>
        <p:nvSpPr>
          <p:cNvPr id="10" name="Content Placeholder 9">
            <a:extLst>
              <a:ext uri="{FF2B5EF4-FFF2-40B4-BE49-F238E27FC236}">
                <a16:creationId xmlns:a16="http://schemas.microsoft.com/office/drawing/2014/main" id="{42B21F4E-8CD6-449D-BB50-468AD7A48F00}"/>
              </a:ext>
            </a:extLst>
          </p:cNvPr>
          <p:cNvSpPr txBox="1">
            <a:spLocks noGrp="1"/>
          </p:cNvSpPr>
          <p:nvPr>
            <p:ph idx="1"/>
          </p:nvPr>
        </p:nvSpPr>
        <p:spPr>
          <a:xfrm>
            <a:off x="1485900" y="1920479"/>
            <a:ext cx="6172200" cy="4885376"/>
          </a:xfrm>
          <a:prstGeom prst="rect">
            <a:avLst/>
          </a:prstGeom>
          <a:noFill/>
        </p:spPr>
        <p:txBody>
          <a:bodyPr wrap="square" rtlCol="0">
            <a:spAutoFit/>
          </a:bodyPr>
          <a:lstStyle/>
          <a:p>
            <a:pPr algn="ctr"/>
            <a:endParaRPr lang="en-US" sz="2000" b="1" dirty="0">
              <a:solidFill>
                <a:srgbClr val="FF0000"/>
              </a:solidFill>
            </a:endParaRPr>
          </a:p>
          <a:p>
            <a:pPr>
              <a:buFont typeface="Wingdings" panose="05000000000000000000" pitchFamily="2" charset="2"/>
              <a:buChar char="Ø"/>
            </a:pPr>
            <a:r>
              <a:rPr lang="en-US" sz="2400" dirty="0"/>
              <a:t>Benefits to students and institution</a:t>
            </a:r>
          </a:p>
          <a:p>
            <a:pPr>
              <a:buFont typeface="Wingdings" panose="05000000000000000000" pitchFamily="2" charset="2"/>
              <a:buChar char="Ø"/>
            </a:pPr>
            <a:r>
              <a:rPr lang="en-US" sz="2400" dirty="0"/>
              <a:t>Improves institutional metrics</a:t>
            </a:r>
          </a:p>
          <a:p>
            <a:pPr marL="707517" lvl="1" indent="-342900">
              <a:buFont typeface="Arial" panose="020B0604020202020204" pitchFamily="34" charset="0"/>
              <a:buChar char="•"/>
            </a:pPr>
            <a:r>
              <a:rPr lang="en-US" dirty="0"/>
              <a:t>Course registration</a:t>
            </a:r>
          </a:p>
          <a:p>
            <a:pPr marL="707517" lvl="1" indent="-342900">
              <a:buFont typeface="Arial" panose="020B0604020202020204" pitchFamily="34" charset="0"/>
              <a:buChar char="•"/>
            </a:pPr>
            <a:r>
              <a:rPr lang="en-US" dirty="0"/>
              <a:t>Enrollment and Retention</a:t>
            </a:r>
          </a:p>
          <a:p>
            <a:pPr marL="707517" lvl="1" indent="-342900">
              <a:buFont typeface="Arial" panose="020B0604020202020204" pitchFamily="34" charset="0"/>
              <a:buChar char="•"/>
            </a:pPr>
            <a:r>
              <a:rPr lang="en-US" dirty="0"/>
              <a:t>Accounts Receivable</a:t>
            </a:r>
          </a:p>
          <a:p>
            <a:pPr>
              <a:buFont typeface="Wingdings" panose="05000000000000000000" pitchFamily="2" charset="2"/>
              <a:buChar char="Ø"/>
            </a:pPr>
            <a:r>
              <a:rPr lang="en-US" sz="2400" dirty="0"/>
              <a:t>Alleviates student stress and uncertainty</a:t>
            </a:r>
          </a:p>
          <a:p>
            <a:pPr>
              <a:buFont typeface="Wingdings" panose="05000000000000000000" pitchFamily="2" charset="2"/>
              <a:buChar char="Ø"/>
            </a:pPr>
            <a:r>
              <a:rPr lang="en-US" sz="2400" dirty="0"/>
              <a:t>Provides proactive financial counseling to students</a:t>
            </a:r>
          </a:p>
          <a:p>
            <a:pPr>
              <a:buFont typeface="Wingdings" panose="05000000000000000000" pitchFamily="2" charset="2"/>
              <a:buChar char="Ø"/>
            </a:pPr>
            <a:r>
              <a:rPr lang="en-US" sz="2400" dirty="0"/>
              <a:t>Reduces Student Account Collections</a:t>
            </a:r>
          </a:p>
          <a:p>
            <a:pPr>
              <a:buFont typeface="Wingdings" panose="05000000000000000000" pitchFamily="2" charset="2"/>
              <a:buChar char="Ø"/>
            </a:pPr>
            <a:endParaRPr lang="en-US" sz="563" b="1" dirty="0"/>
          </a:p>
          <a:p>
            <a:pPr marL="82296" indent="0" algn="ctr">
              <a:buNone/>
            </a:pPr>
            <a:endParaRPr lang="en-US" sz="1800" b="1" dirty="0">
              <a:solidFill>
                <a:srgbClr val="FF0000"/>
              </a:solidFill>
            </a:endParaRPr>
          </a:p>
        </p:txBody>
      </p:sp>
    </p:spTree>
    <p:extLst>
      <p:ext uri="{BB962C8B-B14F-4D97-AF65-F5344CB8AC3E}">
        <p14:creationId xmlns:p14="http://schemas.microsoft.com/office/powerpoint/2010/main" val="2015992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DE68C5-35C5-4CF7-81BE-D35F97349F59}"/>
              </a:ext>
            </a:extLst>
          </p:cNvPr>
          <p:cNvSpPr>
            <a:spLocks noGrp="1"/>
          </p:cNvSpPr>
          <p:nvPr>
            <p:ph type="title"/>
          </p:nvPr>
        </p:nvSpPr>
        <p:spPr>
          <a:xfrm>
            <a:off x="1219200" y="217668"/>
            <a:ext cx="6743700" cy="1143000"/>
          </a:xfrm>
        </p:spPr>
        <p:txBody>
          <a:bodyPr>
            <a:normAutofit fontScale="90000"/>
          </a:bodyPr>
          <a:lstStyle/>
          <a:p>
            <a:r>
              <a:rPr lang="en-US" b="1" dirty="0"/>
              <a:t>Alternative Collection Methods</a:t>
            </a:r>
          </a:p>
        </p:txBody>
      </p:sp>
      <p:sp>
        <p:nvSpPr>
          <p:cNvPr id="6" name="Content Placeholder 5">
            <a:extLst>
              <a:ext uri="{FF2B5EF4-FFF2-40B4-BE49-F238E27FC236}">
                <a16:creationId xmlns:a16="http://schemas.microsoft.com/office/drawing/2014/main" id="{F3A9161B-A892-45AD-A6E7-6B523086363A}"/>
              </a:ext>
            </a:extLst>
          </p:cNvPr>
          <p:cNvSpPr txBox="1">
            <a:spLocks noGrp="1"/>
          </p:cNvSpPr>
          <p:nvPr>
            <p:ph idx="1"/>
          </p:nvPr>
        </p:nvSpPr>
        <p:spPr>
          <a:xfrm>
            <a:off x="971550" y="1066800"/>
            <a:ext cx="6953250" cy="4662815"/>
          </a:xfrm>
          <a:prstGeom prst="rect">
            <a:avLst/>
          </a:prstGeom>
          <a:noFill/>
        </p:spPr>
        <p:txBody>
          <a:bodyPr wrap="square" rtlCol="0">
            <a:spAutoFit/>
          </a:bodyPr>
          <a:lstStyle/>
          <a:p>
            <a:pPr marL="28575" lvl="2" indent="0">
              <a:buClr>
                <a:srgbClr val="FFC000"/>
              </a:buClr>
              <a:buNone/>
            </a:pPr>
            <a:endParaRPr lang="en-US" sz="1800" dirty="0"/>
          </a:p>
          <a:p>
            <a:pPr marL="171450" lvl="2" indent="-342900">
              <a:buClr>
                <a:srgbClr val="0000FF"/>
              </a:buClr>
              <a:buFont typeface="Wingdings" panose="05000000000000000000" pitchFamily="2" charset="2"/>
              <a:buChar char="Ø"/>
            </a:pPr>
            <a:r>
              <a:rPr lang="en-US" sz="1800" b="1" dirty="0"/>
              <a:t>Consider alternative collection methods – Be Proactive:</a:t>
            </a:r>
            <a:endParaRPr lang="en-US" sz="1800" dirty="0"/>
          </a:p>
          <a:p>
            <a:pPr marL="498348" lvl="3" indent="-285750">
              <a:buClr>
                <a:srgbClr val="0070C0"/>
              </a:buClr>
              <a:buFont typeface="Arial" panose="020B0604020202020204" pitchFamily="34" charset="0"/>
              <a:buChar char="•"/>
            </a:pPr>
            <a:r>
              <a:rPr lang="en-US" sz="1800" dirty="0"/>
              <a:t>Pre-collections outreach within current term</a:t>
            </a:r>
          </a:p>
          <a:p>
            <a:pPr marL="498348" lvl="3" indent="-285750">
              <a:buClr>
                <a:srgbClr val="0070C0"/>
              </a:buClr>
              <a:buFont typeface="Arial" panose="020B0604020202020204" pitchFamily="34" charset="0"/>
              <a:buChar char="•"/>
            </a:pPr>
            <a:r>
              <a:rPr lang="en-US" sz="1800" dirty="0"/>
              <a:t>Earlier placement with internal collections team</a:t>
            </a:r>
          </a:p>
          <a:p>
            <a:pPr marL="498348" lvl="3" indent="-285750">
              <a:buClr>
                <a:srgbClr val="0070C0"/>
              </a:buClr>
              <a:buFont typeface="Arial" panose="020B0604020202020204" pitchFamily="34" charset="0"/>
              <a:buChar char="•"/>
            </a:pPr>
            <a:r>
              <a:rPr lang="en-US" sz="1800" dirty="0"/>
              <a:t>Earlier placements with external 3</a:t>
            </a:r>
            <a:r>
              <a:rPr lang="en-US" sz="1800" baseline="30000" dirty="0"/>
              <a:t>rd</a:t>
            </a:r>
            <a:r>
              <a:rPr lang="en-US" sz="1800" dirty="0"/>
              <a:t> party collection vendors</a:t>
            </a:r>
          </a:p>
          <a:p>
            <a:pPr marL="498348" lvl="3" indent="-285750">
              <a:buClr>
                <a:srgbClr val="0070C0"/>
              </a:buClr>
              <a:buFont typeface="Arial" panose="020B0604020202020204" pitchFamily="34" charset="0"/>
              <a:buChar char="•"/>
            </a:pPr>
            <a:r>
              <a:rPr lang="en-US" sz="1800" dirty="0"/>
              <a:t>Include credit reporting </a:t>
            </a:r>
          </a:p>
          <a:p>
            <a:pPr marL="498348" lvl="3" indent="-285750">
              <a:buClr>
                <a:srgbClr val="0070C0"/>
              </a:buClr>
              <a:buFont typeface="Arial" panose="020B0604020202020204" pitchFamily="34" charset="0"/>
              <a:buChar char="•"/>
            </a:pPr>
            <a:r>
              <a:rPr lang="en-US" sz="1800" dirty="0"/>
              <a:t>Implement/Revise registration or enrollment restrictions for unpaid balances (review threshold amount)</a:t>
            </a:r>
          </a:p>
          <a:p>
            <a:pPr marL="498348" lvl="3" indent="-285750">
              <a:buClr>
                <a:srgbClr val="0070C0"/>
              </a:buClr>
              <a:buFont typeface="Arial" panose="020B0604020202020204" pitchFamily="34" charset="0"/>
              <a:buChar char="•"/>
            </a:pPr>
            <a:r>
              <a:rPr lang="en-US" sz="1800" dirty="0"/>
              <a:t>Consider restrictions on access to grades/LMS system</a:t>
            </a:r>
          </a:p>
          <a:p>
            <a:pPr marL="498348" lvl="3" indent="-285750">
              <a:buClr>
                <a:srgbClr val="0070C0"/>
              </a:buClr>
              <a:buFont typeface="Arial" panose="020B0604020202020204" pitchFamily="34" charset="0"/>
              <a:buChar char="•"/>
            </a:pPr>
            <a:r>
              <a:rPr lang="en-US" sz="1800" dirty="0"/>
              <a:t>Require prepayment and/or deposits</a:t>
            </a:r>
          </a:p>
          <a:p>
            <a:pPr marL="498348" lvl="3" indent="-285750">
              <a:buClr>
                <a:srgbClr val="0070C0"/>
              </a:buClr>
              <a:buFont typeface="Arial" panose="020B0604020202020204" pitchFamily="34" charset="0"/>
              <a:buChar char="•"/>
            </a:pPr>
            <a:r>
              <a:rPr lang="en-US" sz="2300" dirty="0"/>
              <a:t>Review/Revise/Implement admin withdrawal/enrollment cancellation (drop for non-payment) processes &amp; policies</a:t>
            </a:r>
          </a:p>
        </p:txBody>
      </p:sp>
    </p:spTree>
    <p:extLst>
      <p:ext uri="{BB962C8B-B14F-4D97-AF65-F5344CB8AC3E}">
        <p14:creationId xmlns:p14="http://schemas.microsoft.com/office/powerpoint/2010/main" val="1685100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DD73A6-C1DA-447D-A349-D1ACC4E934B4}"/>
              </a:ext>
            </a:extLst>
          </p:cNvPr>
          <p:cNvSpPr>
            <a:spLocks noGrp="1"/>
          </p:cNvSpPr>
          <p:nvPr>
            <p:ph type="title"/>
          </p:nvPr>
        </p:nvSpPr>
        <p:spPr>
          <a:xfrm>
            <a:off x="1485900" y="228600"/>
            <a:ext cx="6172200" cy="857250"/>
          </a:xfrm>
        </p:spPr>
        <p:txBody>
          <a:bodyPr/>
          <a:lstStyle/>
          <a:p>
            <a:r>
              <a:rPr lang="en-US" b="1" dirty="0"/>
              <a:t>Benefits to Students</a:t>
            </a:r>
          </a:p>
        </p:txBody>
      </p:sp>
      <p:sp>
        <p:nvSpPr>
          <p:cNvPr id="11" name="Content Placeholder 10">
            <a:extLst>
              <a:ext uri="{FF2B5EF4-FFF2-40B4-BE49-F238E27FC236}">
                <a16:creationId xmlns:a16="http://schemas.microsoft.com/office/drawing/2014/main" id="{90DEDAB4-464C-48FC-B6E4-C5DED2D9C87F}"/>
              </a:ext>
            </a:extLst>
          </p:cNvPr>
          <p:cNvSpPr txBox="1">
            <a:spLocks noGrp="1"/>
          </p:cNvSpPr>
          <p:nvPr>
            <p:ph idx="1"/>
          </p:nvPr>
        </p:nvSpPr>
        <p:spPr>
          <a:xfrm>
            <a:off x="1485900" y="1143000"/>
            <a:ext cx="6172200" cy="4278094"/>
          </a:xfrm>
          <a:prstGeom prst="rect">
            <a:avLst/>
          </a:prstGeom>
          <a:noFill/>
        </p:spPr>
        <p:txBody>
          <a:bodyPr wrap="square" rtlCol="0">
            <a:spAutoFit/>
          </a:bodyPr>
          <a:lstStyle/>
          <a:p>
            <a:pPr>
              <a:buFont typeface="Wingdings" panose="05000000000000000000" pitchFamily="2" charset="2"/>
              <a:buChar char="Ø"/>
            </a:pPr>
            <a:r>
              <a:rPr lang="en-US" sz="2200" dirty="0"/>
              <a:t>Helps avoid incurring unnecessary or insurmountable debt</a:t>
            </a:r>
          </a:p>
          <a:p>
            <a:pPr>
              <a:buFont typeface="Wingdings" panose="05000000000000000000" pitchFamily="2" charset="2"/>
              <a:buChar char="Ø"/>
            </a:pPr>
            <a:endParaRPr lang="en-US" sz="2200" dirty="0"/>
          </a:p>
          <a:p>
            <a:pPr>
              <a:buFont typeface="Wingdings" panose="05000000000000000000" pitchFamily="2" charset="2"/>
              <a:buChar char="Ø"/>
            </a:pPr>
            <a:r>
              <a:rPr lang="en-US" sz="2200" dirty="0"/>
              <a:t>Reinforces real-world consequences of procrastination</a:t>
            </a:r>
          </a:p>
          <a:p>
            <a:pPr>
              <a:buFont typeface="Wingdings" panose="05000000000000000000" pitchFamily="2" charset="2"/>
              <a:buChar char="Ø"/>
            </a:pPr>
            <a:endParaRPr lang="en-US" sz="2200" dirty="0"/>
          </a:p>
          <a:p>
            <a:pPr>
              <a:buFont typeface="Wingdings" panose="05000000000000000000" pitchFamily="2" charset="2"/>
              <a:buChar char="Ø"/>
            </a:pPr>
            <a:r>
              <a:rPr lang="en-US" sz="2200" dirty="0"/>
              <a:t>Alleviates financial stress that may distract the student from concentrating on their education</a:t>
            </a:r>
          </a:p>
          <a:p>
            <a:pPr>
              <a:buFont typeface="Wingdings" panose="05000000000000000000" pitchFamily="2" charset="2"/>
              <a:buChar char="Ø"/>
            </a:pPr>
            <a:endParaRPr lang="en-US" sz="2200" dirty="0"/>
          </a:p>
          <a:p>
            <a:pPr>
              <a:buFont typeface="Wingdings" panose="05000000000000000000" pitchFamily="2" charset="2"/>
              <a:buChar char="Ø"/>
            </a:pPr>
            <a:r>
              <a:rPr lang="en-US" sz="2200" dirty="0"/>
              <a:t>Reinforces financial wellness education and provides a proactive opportunity to identify potentially “financially insecure” or unprepared students</a:t>
            </a:r>
          </a:p>
        </p:txBody>
      </p:sp>
    </p:spTree>
    <p:extLst>
      <p:ext uri="{BB962C8B-B14F-4D97-AF65-F5344CB8AC3E}">
        <p14:creationId xmlns:p14="http://schemas.microsoft.com/office/powerpoint/2010/main" val="1445075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3F64CFA-D203-4BCD-8756-984A5B35DD1B}"/>
              </a:ext>
            </a:extLst>
          </p:cNvPr>
          <p:cNvSpPr>
            <a:spLocks noGrp="1"/>
          </p:cNvSpPr>
          <p:nvPr>
            <p:ph type="title"/>
          </p:nvPr>
        </p:nvSpPr>
        <p:spPr>
          <a:xfrm>
            <a:off x="1219200" y="609600"/>
            <a:ext cx="6172200" cy="857250"/>
          </a:xfrm>
        </p:spPr>
        <p:txBody>
          <a:bodyPr>
            <a:normAutofit fontScale="90000"/>
          </a:bodyPr>
          <a:lstStyle/>
          <a:p>
            <a:r>
              <a:rPr lang="en-US" b="1" dirty="0"/>
              <a:t>Benefits to the Institution</a:t>
            </a:r>
          </a:p>
        </p:txBody>
      </p:sp>
      <p:sp>
        <p:nvSpPr>
          <p:cNvPr id="13" name="Content Placeholder 12">
            <a:extLst>
              <a:ext uri="{FF2B5EF4-FFF2-40B4-BE49-F238E27FC236}">
                <a16:creationId xmlns:a16="http://schemas.microsoft.com/office/drawing/2014/main" id="{6FE8A37A-05D4-48D0-974A-645059A4609D}"/>
              </a:ext>
            </a:extLst>
          </p:cNvPr>
          <p:cNvSpPr txBox="1">
            <a:spLocks noGrp="1"/>
          </p:cNvSpPr>
          <p:nvPr>
            <p:ph idx="1"/>
          </p:nvPr>
        </p:nvSpPr>
        <p:spPr>
          <a:xfrm>
            <a:off x="1219200" y="1466850"/>
            <a:ext cx="7078980" cy="4839786"/>
          </a:xfrm>
          <a:prstGeom prst="rect">
            <a:avLst/>
          </a:prstGeom>
          <a:noFill/>
        </p:spPr>
        <p:txBody>
          <a:bodyPr wrap="square" rtlCol="0">
            <a:spAutoFit/>
          </a:bodyPr>
          <a:lstStyle/>
          <a:p>
            <a:pPr>
              <a:buFont typeface="Wingdings" panose="05000000000000000000" pitchFamily="2" charset="2"/>
              <a:buChar char="Ø"/>
            </a:pPr>
            <a:r>
              <a:rPr lang="en-US" sz="2400" dirty="0"/>
              <a:t>Maximizes enrollment by clearing seats of student who may not be planning to attend</a:t>
            </a:r>
          </a:p>
          <a:p>
            <a:pPr>
              <a:buFont typeface="Wingdings" panose="05000000000000000000" pitchFamily="2" charset="2"/>
              <a:buChar char="Ø"/>
            </a:pPr>
            <a:r>
              <a:rPr lang="en-US" sz="2400" dirty="0"/>
              <a:t>Helps ensure collectible accounts</a:t>
            </a:r>
          </a:p>
          <a:p>
            <a:pPr>
              <a:buFont typeface="Wingdings" panose="05000000000000000000" pitchFamily="2" charset="2"/>
              <a:buChar char="Ø"/>
            </a:pPr>
            <a:r>
              <a:rPr lang="en-US" sz="2400" dirty="0"/>
              <a:t>Improves cash flow and reduces outstanding receivables</a:t>
            </a:r>
          </a:p>
          <a:p>
            <a:pPr>
              <a:buFont typeface="Wingdings" panose="05000000000000000000" pitchFamily="2" charset="2"/>
              <a:buChar char="Ø"/>
            </a:pPr>
            <a:r>
              <a:rPr lang="en-US" sz="2400" dirty="0"/>
              <a:t>Demonstrates fiscal responsibility and helps ensure institutional sustainability</a:t>
            </a:r>
          </a:p>
          <a:p>
            <a:pPr>
              <a:buFont typeface="Wingdings" panose="05000000000000000000" pitchFamily="2" charset="2"/>
              <a:buChar char="Ø"/>
            </a:pPr>
            <a:r>
              <a:rPr lang="en-US" sz="2400" dirty="0"/>
              <a:t>Consider your institutions mission, culture and demographics and Assess Risk Tolerance</a:t>
            </a:r>
          </a:p>
          <a:p>
            <a:pPr>
              <a:buFont typeface="Wingdings" panose="05000000000000000000" pitchFamily="2" charset="2"/>
              <a:buChar char="Ø"/>
            </a:pPr>
            <a:endParaRPr lang="en-US" sz="2025" dirty="0"/>
          </a:p>
          <a:p>
            <a:pPr algn="ctr"/>
            <a:endParaRPr lang="en-US" sz="2025" b="1" dirty="0"/>
          </a:p>
          <a:p>
            <a:pPr algn="ctr"/>
            <a:endParaRPr lang="en-US" sz="1575" b="1" dirty="0"/>
          </a:p>
          <a:p>
            <a:pPr algn="ctr"/>
            <a:endParaRPr lang="en-US" sz="2025" b="1" dirty="0"/>
          </a:p>
        </p:txBody>
      </p:sp>
    </p:spTree>
    <p:extLst>
      <p:ext uri="{BB962C8B-B14F-4D97-AF65-F5344CB8AC3E}">
        <p14:creationId xmlns:p14="http://schemas.microsoft.com/office/powerpoint/2010/main" val="321204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CD0A-F3A3-4801-9A46-F445E9A12048}"/>
              </a:ext>
            </a:extLst>
          </p:cNvPr>
          <p:cNvSpPr>
            <a:spLocks noGrp="1"/>
          </p:cNvSpPr>
          <p:nvPr>
            <p:ph type="title"/>
          </p:nvPr>
        </p:nvSpPr>
        <p:spPr/>
        <p:txBody>
          <a:bodyPr vert="horz" wrap="square" lIns="68580" tIns="34290" rIns="68580" bIns="34290" numCol="1" rtlCol="0" anchor="ctr" anchorCtr="0" compatLnSpc="1">
            <a:prstTxWarp prst="textNoShape">
              <a:avLst/>
            </a:prstTxWarp>
            <a:normAutofit/>
            <a:scene3d>
              <a:camera prst="orthographicFront"/>
              <a:lightRig rig="soft" dir="t"/>
            </a:scene3d>
            <a:sp3d prstMaterial="softEdge">
              <a:bevelT w="25400" h="25400"/>
            </a:sp3d>
          </a:bodyPr>
          <a:lstStyle/>
          <a:p>
            <a:r>
              <a:rPr lang="en-US" b="1" dirty="0"/>
              <a:t>Agenda</a:t>
            </a:r>
          </a:p>
        </p:txBody>
      </p:sp>
      <p:sp>
        <p:nvSpPr>
          <p:cNvPr id="3" name="Content Placeholder 2">
            <a:extLst>
              <a:ext uri="{FF2B5EF4-FFF2-40B4-BE49-F238E27FC236}">
                <a16:creationId xmlns:a16="http://schemas.microsoft.com/office/drawing/2014/main" id="{2D348AC1-F76F-485E-BE74-03A84842AE62}"/>
              </a:ext>
            </a:extLst>
          </p:cNvPr>
          <p:cNvSpPr>
            <a:spLocks noGrp="1"/>
          </p:cNvSpPr>
          <p:nvPr>
            <p:ph idx="1"/>
          </p:nvPr>
        </p:nvSpPr>
        <p:spPr/>
        <p:txBody>
          <a:bodyPr/>
          <a:lstStyle/>
          <a:p>
            <a:pPr>
              <a:buClr>
                <a:srgbClr val="00B0F0"/>
              </a:buClr>
              <a:buFont typeface="Wingdings" panose="05000000000000000000" pitchFamily="2" charset="2"/>
              <a:buChar char="Ø"/>
            </a:pPr>
            <a:r>
              <a:rPr lang="en-US" dirty="0"/>
              <a:t>Introductions</a:t>
            </a:r>
          </a:p>
          <a:p>
            <a:pPr>
              <a:buClr>
                <a:srgbClr val="00B0F0"/>
              </a:buClr>
              <a:buFont typeface="Wingdings" panose="05000000000000000000" pitchFamily="2" charset="2"/>
              <a:buChar char="Ø"/>
            </a:pPr>
            <a:r>
              <a:rPr lang="en-US" dirty="0"/>
              <a:t>CFPB Examination Guide and Findings</a:t>
            </a:r>
          </a:p>
          <a:p>
            <a:pPr>
              <a:buClr>
                <a:srgbClr val="00B0F0"/>
              </a:buClr>
              <a:buFont typeface="Wingdings" panose="05000000000000000000" pitchFamily="2" charset="2"/>
              <a:buChar char="Ø"/>
            </a:pPr>
            <a:r>
              <a:rPr lang="en-US" dirty="0"/>
              <a:t>Transcript State Laws</a:t>
            </a:r>
          </a:p>
          <a:p>
            <a:pPr>
              <a:buClr>
                <a:srgbClr val="00B0F0"/>
              </a:buClr>
              <a:buFont typeface="Wingdings" panose="05000000000000000000" pitchFamily="2" charset="2"/>
              <a:buChar char="Ø"/>
            </a:pPr>
            <a:r>
              <a:rPr lang="en-US" dirty="0"/>
              <a:t>Other State Laws</a:t>
            </a:r>
          </a:p>
          <a:p>
            <a:pPr>
              <a:buClr>
                <a:srgbClr val="00B0F0"/>
              </a:buClr>
              <a:buFont typeface="Wingdings" panose="05000000000000000000" pitchFamily="2" charset="2"/>
              <a:buChar char="Ø"/>
            </a:pPr>
            <a:r>
              <a:rPr lang="en-US" dirty="0"/>
              <a:t>Policies</a:t>
            </a:r>
          </a:p>
          <a:p>
            <a:pPr>
              <a:buClr>
                <a:srgbClr val="00B0F0"/>
              </a:buClr>
              <a:buFont typeface="Wingdings" panose="05000000000000000000" pitchFamily="2" charset="2"/>
              <a:buChar char="Ø"/>
            </a:pPr>
            <a:r>
              <a:rPr lang="en-US" dirty="0"/>
              <a:t>Q&amp;A</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5F960D9-7FF6-4B72-A62B-FE87D2A6839C}"/>
              </a:ext>
            </a:extLst>
          </p:cNvPr>
          <p:cNvSpPr>
            <a:spLocks noGrp="1"/>
          </p:cNvSpPr>
          <p:nvPr>
            <p:ph type="sldNum" sz="quarter" idx="12"/>
          </p:nvPr>
        </p:nvSpPr>
        <p:spPr/>
        <p:txBody>
          <a:bodyPr/>
          <a:lstStyle/>
          <a:p>
            <a:fld id="{5C99F7B6-B6AC-4726-9291-5960819B7215}" type="slidenum">
              <a:rPr lang="en-US" smtClean="0"/>
              <a:pPr/>
              <a:t>5</a:t>
            </a:fld>
            <a:endParaRPr lang="en-US" dirty="0"/>
          </a:p>
        </p:txBody>
      </p:sp>
    </p:spTree>
    <p:extLst>
      <p:ext uri="{BB962C8B-B14F-4D97-AF65-F5344CB8AC3E}">
        <p14:creationId xmlns:p14="http://schemas.microsoft.com/office/powerpoint/2010/main" val="3127409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Best Practices for Writing Policies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Use clear &amp; specific language</a:t>
            </a:r>
          </a:p>
          <a:p>
            <a:pPr>
              <a:buFont typeface="Wingdings" panose="05000000000000000000" pitchFamily="2" charset="2"/>
              <a:buChar char="Ø"/>
            </a:pPr>
            <a:r>
              <a:rPr lang="en-US" dirty="0"/>
              <a:t>Not open to interpretation by individuals</a:t>
            </a:r>
          </a:p>
          <a:p>
            <a:pPr>
              <a:buFont typeface="Wingdings" panose="05000000000000000000" pitchFamily="2" charset="2"/>
              <a:buChar char="Ø"/>
            </a:pPr>
            <a:r>
              <a:rPr lang="en-US" dirty="0"/>
              <a:t>Spell out exactly the specifics</a:t>
            </a:r>
          </a:p>
          <a:p>
            <a:pPr lvl="1">
              <a:buFont typeface="Arial" panose="020B0604020202020204" pitchFamily="34" charset="0"/>
              <a:buChar char="•"/>
            </a:pPr>
            <a:r>
              <a:rPr lang="en-US" dirty="0"/>
              <a:t>Example:  “limited amount of personal e-mail use”</a:t>
            </a:r>
          </a:p>
          <a:p>
            <a:pPr lvl="1">
              <a:buFont typeface="Arial" panose="020B0604020202020204" pitchFamily="34" charset="0"/>
              <a:buChar char="•"/>
            </a:pPr>
            <a:r>
              <a:rPr lang="en-US" dirty="0"/>
              <a:t>Not specific enough could mean different things to different people.</a:t>
            </a:r>
          </a:p>
          <a:p>
            <a:pPr lvl="1">
              <a:buFont typeface="Arial" panose="020B0604020202020204" pitchFamily="34" charset="0"/>
              <a:buChar char="•"/>
            </a:pPr>
            <a:r>
              <a:rPr lang="en-US" dirty="0"/>
              <a:t>Should spell out how much personal messaging employees may engage in, to whom, and under what circumstances.</a:t>
            </a:r>
          </a:p>
          <a:p>
            <a:pPr>
              <a:buFont typeface="Wingdings" panose="05000000000000000000" pitchFamily="2" charset="2"/>
              <a:buChar char="Ø"/>
            </a:pPr>
            <a:r>
              <a:rPr lang="en-US" dirty="0"/>
              <a:t>Publish on public website for easy access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DE68C5-35C5-4CF7-81BE-D35F97349F59}"/>
              </a:ext>
            </a:extLst>
          </p:cNvPr>
          <p:cNvSpPr>
            <a:spLocks noGrp="1"/>
          </p:cNvSpPr>
          <p:nvPr>
            <p:ph type="title"/>
          </p:nvPr>
        </p:nvSpPr>
        <p:spPr>
          <a:xfrm>
            <a:off x="1485900" y="-36256"/>
            <a:ext cx="6172200" cy="857250"/>
          </a:xfrm>
        </p:spPr>
        <p:txBody>
          <a:bodyPr/>
          <a:lstStyle/>
          <a:p>
            <a:r>
              <a:rPr lang="en-US" b="1" dirty="0"/>
              <a:t>What's Next?</a:t>
            </a:r>
          </a:p>
        </p:txBody>
      </p:sp>
      <p:sp>
        <p:nvSpPr>
          <p:cNvPr id="12" name="Content Placeholder 11">
            <a:extLst>
              <a:ext uri="{FF2B5EF4-FFF2-40B4-BE49-F238E27FC236}">
                <a16:creationId xmlns:a16="http://schemas.microsoft.com/office/drawing/2014/main" id="{90E3E469-45A4-48AC-81DF-E530E9711D47}"/>
              </a:ext>
            </a:extLst>
          </p:cNvPr>
          <p:cNvSpPr txBox="1">
            <a:spLocks noGrp="1"/>
          </p:cNvSpPr>
          <p:nvPr>
            <p:ph idx="1"/>
          </p:nvPr>
        </p:nvSpPr>
        <p:spPr>
          <a:xfrm>
            <a:off x="1066800" y="979468"/>
            <a:ext cx="7315200" cy="5878532"/>
          </a:xfrm>
          <a:prstGeom prst="rect">
            <a:avLst/>
          </a:prstGeom>
          <a:noFill/>
        </p:spPr>
        <p:txBody>
          <a:bodyPr wrap="square" rtlCol="0">
            <a:spAutoFit/>
          </a:bodyPr>
          <a:lstStyle/>
          <a:p>
            <a:pPr marL="294894" lvl="1" indent="0">
              <a:buNone/>
            </a:pPr>
            <a:r>
              <a:rPr lang="en-US" sz="2000" b="1" u="sng" dirty="0">
                <a:solidFill>
                  <a:srgbClr val="FF0000"/>
                </a:solidFill>
              </a:rPr>
              <a:t>Consult with your institution’s Legal Counsel and Administration regarding all policies and potential changes</a:t>
            </a:r>
          </a:p>
          <a:p>
            <a:pPr lvl="1">
              <a:buClr>
                <a:srgbClr val="FFC000"/>
              </a:buClr>
              <a:buFont typeface="Wingdings" panose="05000000000000000000" pitchFamily="2" charset="2"/>
              <a:buChar char="Ø"/>
            </a:pPr>
            <a:endParaRPr lang="en-US" sz="2000" dirty="0"/>
          </a:p>
          <a:p>
            <a:pPr marL="171450" lvl="1" indent="-342900">
              <a:buClr>
                <a:srgbClr val="99CCFF"/>
              </a:buClr>
              <a:buFont typeface="Wingdings" panose="05000000000000000000" pitchFamily="2" charset="2"/>
              <a:buChar char="Ø"/>
            </a:pPr>
            <a:r>
              <a:rPr lang="en-US" sz="2000" dirty="0"/>
              <a:t>Consider your institution’s risk tolerance</a:t>
            </a:r>
          </a:p>
          <a:p>
            <a:pPr marL="857250" lvl="2" indent="-342900">
              <a:buClr>
                <a:srgbClr val="99CCFF"/>
              </a:buClr>
              <a:buFont typeface="Arial" panose="020B0604020202020204" pitchFamily="34" charset="0"/>
              <a:buChar char="•"/>
            </a:pPr>
            <a:r>
              <a:rPr lang="en-US" sz="2000" dirty="0"/>
              <a:t>Litigation</a:t>
            </a:r>
          </a:p>
          <a:p>
            <a:pPr marL="857250" lvl="2" indent="-342900">
              <a:buClr>
                <a:srgbClr val="99CCFF"/>
              </a:buClr>
              <a:buFont typeface="Arial" panose="020B0604020202020204" pitchFamily="34" charset="0"/>
              <a:buChar char="•"/>
            </a:pPr>
            <a:r>
              <a:rPr lang="en-US" sz="2000" dirty="0"/>
              <a:t>Media</a:t>
            </a:r>
          </a:p>
          <a:p>
            <a:pPr marL="857250" lvl="2" indent="-342900">
              <a:buClr>
                <a:srgbClr val="99CCFF"/>
              </a:buClr>
              <a:buFont typeface="Arial" panose="020B0604020202020204" pitchFamily="34" charset="0"/>
              <a:buChar char="•"/>
            </a:pPr>
            <a:r>
              <a:rPr lang="en-US" sz="2000" dirty="0"/>
              <a:t>Reputation</a:t>
            </a:r>
          </a:p>
          <a:p>
            <a:pPr lvl="2">
              <a:buClr>
                <a:srgbClr val="99CCFF"/>
              </a:buClr>
              <a:buFont typeface="Wingdings" panose="05000000000000000000" pitchFamily="2" charset="2"/>
              <a:buChar char="Ø"/>
            </a:pPr>
            <a:endParaRPr lang="en-US" sz="2000" dirty="0"/>
          </a:p>
          <a:p>
            <a:pPr marL="171450" lvl="2" indent="-342900">
              <a:buClr>
                <a:srgbClr val="99CCFF"/>
              </a:buClr>
              <a:buFont typeface="Wingdings" panose="05000000000000000000" pitchFamily="2" charset="2"/>
              <a:buChar char="Ø"/>
            </a:pPr>
            <a:r>
              <a:rPr lang="en-US" sz="2000" dirty="0"/>
              <a:t>Create, review, and/or amend formal transcript and diploma hold policies</a:t>
            </a:r>
          </a:p>
          <a:p>
            <a:pPr marL="720725" lvl="4" indent="-342900">
              <a:buClr>
                <a:srgbClr val="99CCFF"/>
              </a:buClr>
              <a:buFont typeface="Arial" panose="020B0604020202020204" pitchFamily="34" charset="0"/>
              <a:buChar char="•"/>
            </a:pPr>
            <a:r>
              <a:rPr lang="en-US" sz="2000" dirty="0"/>
              <a:t>Allow release for exceptions such as employment, degree completion and smaller balances.</a:t>
            </a:r>
          </a:p>
          <a:p>
            <a:pPr marL="720725" lvl="4" indent="-342900">
              <a:buClr>
                <a:srgbClr val="99CCFF"/>
              </a:buClr>
              <a:buFont typeface="Arial" panose="020B0604020202020204" pitchFamily="34" charset="0"/>
              <a:buChar char="•"/>
            </a:pPr>
            <a:r>
              <a:rPr lang="en-US" sz="2000" dirty="0"/>
              <a:t>Avoid being seen as having a “blanket” hold process</a:t>
            </a:r>
          </a:p>
          <a:p>
            <a:pPr marL="371475" lvl="2" indent="-342900">
              <a:buClr>
                <a:srgbClr val="0070C0"/>
              </a:buClr>
              <a:buFont typeface="Arial" panose="020B0604020202020204" pitchFamily="34" charset="0"/>
              <a:buChar char="•"/>
            </a:pPr>
            <a:endParaRPr lang="en-US" sz="2300" dirty="0"/>
          </a:p>
          <a:p>
            <a:pPr lvl="2"/>
            <a:endParaRPr lang="en-US" sz="1800" dirty="0"/>
          </a:p>
        </p:txBody>
      </p:sp>
    </p:spTree>
    <p:extLst>
      <p:ext uri="{BB962C8B-B14F-4D97-AF65-F5344CB8AC3E}">
        <p14:creationId xmlns:p14="http://schemas.microsoft.com/office/powerpoint/2010/main" val="3448508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686E4527-3FD6-443A-B5E0-BAF258D2E496}"/>
              </a:ext>
            </a:extLst>
          </p:cNvPr>
          <p:cNvSpPr>
            <a:spLocks noGrp="1"/>
          </p:cNvSpPr>
          <p:nvPr>
            <p:ph idx="1"/>
          </p:nvPr>
        </p:nvSpPr>
        <p:spPr>
          <a:xfrm>
            <a:off x="1219200" y="2286000"/>
            <a:ext cx="6172200" cy="1632347"/>
          </a:xfrm>
        </p:spPr>
        <p:txBody>
          <a:bodyPr>
            <a:noAutofit/>
          </a:bodyPr>
          <a:lstStyle/>
          <a:p>
            <a:pPr marL="82296" indent="0" algn="ctr">
              <a:buNone/>
            </a:pPr>
            <a:r>
              <a:rPr lang="en-US" sz="4500" b="1" dirty="0">
                <a:solidFill>
                  <a:schemeClr val="tx2"/>
                </a:solidFill>
                <a:latin typeface="+mj-lt"/>
                <a:ea typeface="+mj-ea"/>
                <a:cs typeface="+mj-cs"/>
              </a:rPr>
              <a:t>CALI IS AT AGAIN</a:t>
            </a:r>
            <a:endParaRPr lang="en-US" sz="2250" dirty="0">
              <a:latin typeface="Times New Roman" panose="02020603050405020304" pitchFamily="18" charset="0"/>
              <a:cs typeface="Times New Roman" panose="02020603050405020304" pitchFamily="18" charset="0"/>
            </a:endParaRPr>
          </a:p>
          <a:p>
            <a:endParaRPr lang="en-US" sz="1575"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852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 the foreshadowing..?</a:t>
            </a:r>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dirty="0"/>
              <a:t>CA – AB 1160 – protecting Students from Creditor Colleges Act. </a:t>
            </a:r>
          </a:p>
          <a:p>
            <a:pPr lvl="1">
              <a:buFont typeface="Arial" panose="020B0604020202020204" pitchFamily="34" charset="0"/>
              <a:buChar char="•"/>
            </a:pPr>
            <a:r>
              <a:rPr lang="en-US" dirty="0"/>
              <a:t>Introduced 3/2023 – Committee Hearing 4/18/2023</a:t>
            </a:r>
          </a:p>
          <a:p>
            <a:pPr lvl="1">
              <a:buFont typeface="Arial" panose="020B0604020202020204" pitchFamily="34" charset="0"/>
              <a:buChar char="•"/>
            </a:pPr>
            <a:endParaRPr lang="en-US" dirty="0"/>
          </a:p>
          <a:p>
            <a:pPr lvl="1">
              <a:buFont typeface="Arial" panose="020B0604020202020204" pitchFamily="34" charset="0"/>
              <a:buChar char="•"/>
            </a:pPr>
            <a:r>
              <a:rPr lang="en-US" dirty="0"/>
              <a:t>Prohibit IHE from barring students registration/re-enrollment because they owe institutional debt</a:t>
            </a:r>
          </a:p>
          <a:p>
            <a:pPr lvl="1">
              <a:buFont typeface="Arial" panose="020B0604020202020204" pitchFamily="34" charset="0"/>
              <a:buChar char="•"/>
            </a:pPr>
            <a:endParaRPr lang="en-US" dirty="0"/>
          </a:p>
          <a:p>
            <a:pPr lvl="1">
              <a:buFont typeface="Arial" panose="020B0604020202020204" pitchFamily="34" charset="0"/>
              <a:buChar char="•"/>
            </a:pPr>
            <a:r>
              <a:rPr lang="en-US" dirty="0"/>
              <a:t>Prohibit IHE from withholding degree or certificate because they owe institutional debt</a:t>
            </a:r>
          </a:p>
          <a:p>
            <a:pPr lvl="1">
              <a:buFont typeface="Arial" panose="020B0604020202020204" pitchFamily="34" charset="0"/>
              <a:buChar char="•"/>
            </a:pPr>
            <a:endParaRPr lang="en-US" dirty="0"/>
          </a:p>
        </p:txBody>
      </p:sp>
      <p:sp>
        <p:nvSpPr>
          <p:cNvPr id="4" name="Slide Number Placeholder 4">
            <a:extLst>
              <a:ext uri="{FF2B5EF4-FFF2-40B4-BE49-F238E27FC236}">
                <a16:creationId xmlns:a16="http://schemas.microsoft.com/office/drawing/2014/main" id="{D8B60C28-5D48-4796-BD03-178F7AE723DC}"/>
              </a:ext>
            </a:extLst>
          </p:cNvPr>
          <p:cNvSpPr>
            <a:spLocks noGrp="1"/>
          </p:cNvSpPr>
          <p:nvPr>
            <p:ph type="sldNum" sz="quarter" idx="12"/>
          </p:nvPr>
        </p:nvSpPr>
        <p:spPr>
          <a:xfrm>
            <a:off x="146050" y="6210300"/>
            <a:ext cx="457200" cy="457200"/>
          </a:xfrm>
        </p:spPr>
        <p:txBody>
          <a:bodyPr/>
          <a:lstStyle/>
          <a:p>
            <a:pPr>
              <a:defRPr/>
            </a:pPr>
            <a:fld id="{7266519A-92D4-4159-A451-DA5EFD1866BA}" type="slidenum">
              <a:rPr lang="en-US" smtClean="0"/>
              <a:pPr>
                <a:defRPr/>
              </a:pPr>
              <a:t>53</a:t>
            </a:fld>
            <a:endParaRPr lang="en-US" dirty="0"/>
          </a:p>
        </p:txBody>
      </p:sp>
    </p:spTree>
    <p:extLst>
      <p:ext uri="{BB962C8B-B14F-4D97-AF65-F5344CB8AC3E}">
        <p14:creationId xmlns:p14="http://schemas.microsoft.com/office/powerpoint/2010/main" val="390619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 AB 1160 Continued…</a:t>
            </a:r>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dirty="0"/>
              <a:t>Prohibit the placement of institutional debts with for-profit third-party debt collectors</a:t>
            </a:r>
          </a:p>
          <a:p>
            <a:pPr>
              <a:buFont typeface="Wingdings" panose="05000000000000000000" pitchFamily="2" charset="2"/>
              <a:buChar char="Ø"/>
            </a:pPr>
            <a:endParaRPr lang="en-US" dirty="0"/>
          </a:p>
          <a:p>
            <a:pPr>
              <a:buFont typeface="Wingdings" panose="05000000000000000000" pitchFamily="2" charset="2"/>
              <a:buChar char="Ø"/>
            </a:pPr>
            <a:r>
              <a:rPr lang="en-US" dirty="0"/>
              <a:t>Prohibits the state tax offset as a means to recoup monies owed to IHE</a:t>
            </a:r>
          </a:p>
        </p:txBody>
      </p:sp>
      <p:sp>
        <p:nvSpPr>
          <p:cNvPr id="4" name="Slide Number Placeholder 4">
            <a:extLst>
              <a:ext uri="{FF2B5EF4-FFF2-40B4-BE49-F238E27FC236}">
                <a16:creationId xmlns:a16="http://schemas.microsoft.com/office/drawing/2014/main" id="{E1FEE894-EE94-400A-B5F0-EB9C0C179051}"/>
              </a:ext>
            </a:extLst>
          </p:cNvPr>
          <p:cNvSpPr>
            <a:spLocks noGrp="1"/>
          </p:cNvSpPr>
          <p:nvPr>
            <p:ph type="sldNum" sz="quarter" idx="12"/>
          </p:nvPr>
        </p:nvSpPr>
        <p:spPr>
          <a:xfrm>
            <a:off x="146050" y="6210300"/>
            <a:ext cx="457200" cy="457200"/>
          </a:xfrm>
        </p:spPr>
        <p:txBody>
          <a:bodyPr/>
          <a:lstStyle/>
          <a:p>
            <a:pPr>
              <a:defRPr/>
            </a:pPr>
            <a:fld id="{7266519A-92D4-4159-A451-DA5EFD1866BA}" type="slidenum">
              <a:rPr lang="en-US" smtClean="0"/>
              <a:pPr>
                <a:defRPr/>
              </a:pPr>
              <a:t>54</a:t>
            </a:fld>
            <a:endParaRPr lang="en-US" dirty="0"/>
          </a:p>
        </p:txBody>
      </p:sp>
    </p:spTree>
    <p:extLst>
      <p:ext uri="{BB962C8B-B14F-4D97-AF65-F5344CB8AC3E}">
        <p14:creationId xmlns:p14="http://schemas.microsoft.com/office/powerpoint/2010/main" val="338582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What Now</a:t>
            </a:r>
          </a:p>
        </p:txBody>
      </p:sp>
      <p:sp>
        <p:nvSpPr>
          <p:cNvPr id="3" name="Text Placeholder 2"/>
          <p:cNvSpPr>
            <a:spLocks noGrp="1"/>
          </p:cNvSpPr>
          <p:nvPr>
            <p:ph type="body" idx="1"/>
          </p:nvPr>
        </p:nvSpPr>
        <p:spPr>
          <a:xfrm>
            <a:off x="628650" y="1600201"/>
            <a:ext cx="7886700" cy="4267200"/>
          </a:xfrm>
        </p:spPr>
        <p:txBody>
          <a:bodyPr>
            <a:normAutofit lnSpcReduction="10000"/>
          </a:bodyPr>
          <a:lstStyle/>
          <a:p>
            <a:pPr>
              <a:buFont typeface="Wingdings" panose="05000000000000000000" pitchFamily="2" charset="2"/>
              <a:buChar char="Ø"/>
            </a:pPr>
            <a:r>
              <a:rPr lang="en-US" dirty="0"/>
              <a:t>COHEAO/ACA and others to the rescue</a:t>
            </a:r>
          </a:p>
          <a:p>
            <a:pPr lvl="1">
              <a:buFont typeface="Arial" panose="020B0604020202020204" pitchFamily="34" charset="0"/>
              <a:buChar char="•"/>
            </a:pPr>
            <a:r>
              <a:rPr lang="en-US" dirty="0"/>
              <a:t>The bill has been cancelled for this year</a:t>
            </a:r>
          </a:p>
          <a:p>
            <a:pPr lvl="1">
              <a:buFont typeface="Arial" panose="020B0604020202020204" pitchFamily="34" charset="0"/>
              <a:buChar char="•"/>
            </a:pPr>
            <a:r>
              <a:rPr lang="en-US" dirty="0"/>
              <a:t>Possibility that bill will be reintroduced next legislation </a:t>
            </a:r>
          </a:p>
          <a:p>
            <a:pPr>
              <a:buFont typeface="Wingdings" panose="05000000000000000000" pitchFamily="2" charset="2"/>
              <a:buChar char="Ø"/>
            </a:pPr>
            <a:r>
              <a:rPr lang="en-US" dirty="0"/>
              <a:t>Need to keep the pressure on</a:t>
            </a:r>
          </a:p>
          <a:p>
            <a:pPr lvl="1">
              <a:buFont typeface="Arial" panose="020B0604020202020204" pitchFamily="34" charset="0"/>
              <a:buChar char="•"/>
            </a:pPr>
            <a:r>
              <a:rPr lang="en-US" dirty="0"/>
              <a:t>Stay informed – follow the progress of the CA bill</a:t>
            </a:r>
          </a:p>
          <a:p>
            <a:pPr lvl="1">
              <a:buFont typeface="Arial" panose="020B0604020202020204" pitchFamily="34" charset="0"/>
              <a:buChar char="•"/>
            </a:pPr>
            <a:r>
              <a:rPr lang="en-US" dirty="0"/>
              <a:t>Spread the word – share with your administration and government affairs what is happening in CA</a:t>
            </a:r>
          </a:p>
          <a:p>
            <a:pPr lvl="1">
              <a:buFont typeface="Arial" panose="020B0604020202020204" pitchFamily="34" charset="0"/>
              <a:buChar char="•"/>
            </a:pPr>
            <a:r>
              <a:rPr lang="en-US" dirty="0"/>
              <a:t>Follow your own state’s legislative actions – be prepared for bills like this to be introduced elsewhere</a:t>
            </a:r>
          </a:p>
          <a:p>
            <a:pPr marL="109728" indent="0">
              <a:buNone/>
            </a:pPr>
            <a:endParaRPr lang="en-US" dirty="0"/>
          </a:p>
          <a:p>
            <a:endParaRPr lang="en-US" dirty="0"/>
          </a:p>
        </p:txBody>
      </p:sp>
      <p:sp>
        <p:nvSpPr>
          <p:cNvPr id="4" name="Slide Number Placeholder 4">
            <a:extLst>
              <a:ext uri="{FF2B5EF4-FFF2-40B4-BE49-F238E27FC236}">
                <a16:creationId xmlns:a16="http://schemas.microsoft.com/office/drawing/2014/main" id="{200BA2AE-3CA8-40BE-96C9-1CDF1F0A38EC}"/>
              </a:ext>
            </a:extLst>
          </p:cNvPr>
          <p:cNvSpPr>
            <a:spLocks noGrp="1"/>
          </p:cNvSpPr>
          <p:nvPr>
            <p:ph type="sldNum" sz="quarter" idx="12"/>
          </p:nvPr>
        </p:nvSpPr>
        <p:spPr>
          <a:xfrm>
            <a:off x="146050" y="6210300"/>
            <a:ext cx="457200" cy="457200"/>
          </a:xfrm>
        </p:spPr>
        <p:txBody>
          <a:bodyPr/>
          <a:lstStyle/>
          <a:p>
            <a:pPr>
              <a:defRPr/>
            </a:pPr>
            <a:fld id="{7266519A-92D4-4159-A451-DA5EFD1866BA}" type="slidenum">
              <a:rPr lang="en-US" smtClean="0"/>
              <a:pPr>
                <a:defRPr/>
              </a:pPr>
              <a:t>55</a:t>
            </a:fld>
            <a:endParaRPr lang="en-US" dirty="0"/>
          </a:p>
        </p:txBody>
      </p:sp>
    </p:spTree>
    <p:extLst>
      <p:ext uri="{BB962C8B-B14F-4D97-AF65-F5344CB8AC3E}">
        <p14:creationId xmlns:p14="http://schemas.microsoft.com/office/powerpoint/2010/main" val="906505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 y="0"/>
            <a:ext cx="9125360" cy="6858000"/>
          </a:xfrm>
          <a:prstGeom prst="rect">
            <a:avLst/>
          </a:prstGeom>
        </p:spPr>
      </p:pic>
      <p:pic>
        <p:nvPicPr>
          <p:cNvPr id="5" name="Picture 4"/>
          <p:cNvPicPr>
            <a:picLocks noChangeAspect="1"/>
          </p:cNvPicPr>
          <p:nvPr/>
        </p:nvPicPr>
        <p:blipFill>
          <a:blip r:embed="rId4"/>
          <a:stretch>
            <a:fillRect/>
          </a:stretch>
        </p:blipFill>
        <p:spPr>
          <a:xfrm>
            <a:off x="516986" y="2837545"/>
            <a:ext cx="7766153" cy="1538804"/>
          </a:xfrm>
          <a:prstGeom prst="rect">
            <a:avLst/>
          </a:prstGeom>
        </p:spPr>
      </p:pic>
      <p:pic>
        <p:nvPicPr>
          <p:cNvPr id="7" name="Picture 6"/>
          <p:cNvPicPr>
            <a:picLocks noChangeAspect="1"/>
          </p:cNvPicPr>
          <p:nvPr/>
        </p:nvPicPr>
        <p:blipFill>
          <a:blip r:embed="rId5"/>
          <a:stretch>
            <a:fillRect/>
          </a:stretch>
        </p:blipFill>
        <p:spPr>
          <a:xfrm>
            <a:off x="2330413" y="1921435"/>
            <a:ext cx="673814" cy="1361494"/>
          </a:xfrm>
          <a:prstGeom prst="rect">
            <a:avLst/>
          </a:prstGeom>
        </p:spPr>
      </p:pic>
      <p:pic>
        <p:nvPicPr>
          <p:cNvPr id="10" name="Picture 9"/>
          <p:cNvPicPr>
            <a:picLocks noChangeAspect="1"/>
          </p:cNvPicPr>
          <p:nvPr/>
        </p:nvPicPr>
        <p:blipFill>
          <a:blip r:embed="rId6"/>
          <a:stretch>
            <a:fillRect/>
          </a:stretch>
        </p:blipFill>
        <p:spPr>
          <a:xfrm>
            <a:off x="7609324" y="1588262"/>
            <a:ext cx="673814" cy="1569461"/>
          </a:xfrm>
          <a:prstGeom prst="rect">
            <a:avLst/>
          </a:prstGeom>
        </p:spPr>
      </p:pic>
      <p:pic>
        <p:nvPicPr>
          <p:cNvPr id="11" name="Picture 10"/>
          <p:cNvPicPr>
            <a:picLocks noChangeAspect="1"/>
          </p:cNvPicPr>
          <p:nvPr/>
        </p:nvPicPr>
        <p:blipFill>
          <a:blip r:embed="rId6"/>
          <a:stretch>
            <a:fillRect/>
          </a:stretch>
        </p:blipFill>
        <p:spPr>
          <a:xfrm>
            <a:off x="4969869" y="1758708"/>
            <a:ext cx="673814" cy="1569461"/>
          </a:xfrm>
          <a:prstGeom prst="rect">
            <a:avLst/>
          </a:prstGeom>
        </p:spPr>
      </p:pic>
      <p:pic>
        <p:nvPicPr>
          <p:cNvPr id="12" name="Picture 11"/>
          <p:cNvPicPr>
            <a:picLocks noChangeAspect="1"/>
          </p:cNvPicPr>
          <p:nvPr/>
        </p:nvPicPr>
        <p:blipFill>
          <a:blip r:embed="rId6"/>
          <a:stretch>
            <a:fillRect/>
          </a:stretch>
        </p:blipFill>
        <p:spPr>
          <a:xfrm>
            <a:off x="212873" y="1680874"/>
            <a:ext cx="673814" cy="1569461"/>
          </a:xfrm>
          <a:prstGeom prst="rect">
            <a:avLst/>
          </a:prstGeom>
        </p:spPr>
      </p:pic>
      <p:pic>
        <p:nvPicPr>
          <p:cNvPr id="13" name="Picture 12"/>
          <p:cNvPicPr>
            <a:picLocks noChangeAspect="1"/>
          </p:cNvPicPr>
          <p:nvPr/>
        </p:nvPicPr>
        <p:blipFill>
          <a:blip r:embed="rId7"/>
          <a:stretch>
            <a:fillRect/>
          </a:stretch>
        </p:blipFill>
        <p:spPr>
          <a:xfrm>
            <a:off x="-228600" y="109128"/>
            <a:ext cx="9865702" cy="1258711"/>
          </a:xfrm>
          <a:prstGeom prst="rect">
            <a:avLst/>
          </a:prstGeom>
        </p:spPr>
      </p:pic>
      <p:pic>
        <p:nvPicPr>
          <p:cNvPr id="2" name="Picture 1"/>
          <p:cNvPicPr>
            <a:picLocks noChangeAspect="1"/>
          </p:cNvPicPr>
          <p:nvPr/>
        </p:nvPicPr>
        <p:blipFill>
          <a:blip r:embed="rId8"/>
          <a:stretch>
            <a:fillRect/>
          </a:stretch>
        </p:blipFill>
        <p:spPr>
          <a:xfrm>
            <a:off x="3094929" y="4748289"/>
            <a:ext cx="13865" cy="862372"/>
          </a:xfrm>
          <a:prstGeom prst="rect">
            <a:avLst/>
          </a:prstGeom>
        </p:spPr>
      </p:pic>
      <p:pic>
        <p:nvPicPr>
          <p:cNvPr id="3" name="Picture 2"/>
          <p:cNvPicPr>
            <a:picLocks noChangeAspect="1"/>
          </p:cNvPicPr>
          <p:nvPr/>
        </p:nvPicPr>
        <p:blipFill>
          <a:blip r:embed="rId8"/>
          <a:stretch>
            <a:fillRect/>
          </a:stretch>
        </p:blipFill>
        <p:spPr>
          <a:xfrm>
            <a:off x="5473114" y="4731519"/>
            <a:ext cx="13865" cy="862372"/>
          </a:xfrm>
          <a:prstGeom prst="rect">
            <a:avLst/>
          </a:prstGeom>
        </p:spPr>
      </p:pic>
      <p:pic>
        <p:nvPicPr>
          <p:cNvPr id="4" name="Picture 3"/>
          <p:cNvPicPr>
            <a:picLocks noChangeAspect="1"/>
          </p:cNvPicPr>
          <p:nvPr/>
        </p:nvPicPr>
        <p:blipFill>
          <a:blip r:embed="rId9"/>
          <a:stretch>
            <a:fillRect/>
          </a:stretch>
        </p:blipFill>
        <p:spPr>
          <a:xfrm>
            <a:off x="609600" y="4657674"/>
            <a:ext cx="1953081" cy="1490089"/>
          </a:xfrm>
          <a:prstGeom prst="rect">
            <a:avLst/>
          </a:prstGeom>
        </p:spPr>
      </p:pic>
      <p:pic>
        <p:nvPicPr>
          <p:cNvPr id="14" name="Picture 13"/>
          <p:cNvPicPr>
            <a:picLocks noChangeAspect="1"/>
          </p:cNvPicPr>
          <p:nvPr/>
        </p:nvPicPr>
        <p:blipFill>
          <a:blip r:embed="rId10"/>
          <a:stretch>
            <a:fillRect/>
          </a:stretch>
        </p:blipFill>
        <p:spPr>
          <a:xfrm>
            <a:off x="3505200" y="4672568"/>
            <a:ext cx="1591918" cy="1179652"/>
          </a:xfrm>
          <a:prstGeom prst="rect">
            <a:avLst/>
          </a:prstGeom>
        </p:spPr>
      </p:pic>
      <p:pic>
        <p:nvPicPr>
          <p:cNvPr id="15" name="Picture 14"/>
          <p:cNvPicPr>
            <a:picLocks noChangeAspect="1"/>
          </p:cNvPicPr>
          <p:nvPr/>
        </p:nvPicPr>
        <p:blipFill>
          <a:blip r:embed="rId11"/>
          <a:stretch>
            <a:fillRect/>
          </a:stretch>
        </p:blipFill>
        <p:spPr>
          <a:xfrm>
            <a:off x="6092344" y="4886326"/>
            <a:ext cx="2149569" cy="828674"/>
          </a:xfrm>
          <a:prstGeom prst="rect">
            <a:avLst/>
          </a:prstGeom>
        </p:spPr>
      </p:pic>
    </p:spTree>
    <p:extLst>
      <p:ext uri="{BB962C8B-B14F-4D97-AF65-F5344CB8AC3E}">
        <p14:creationId xmlns:p14="http://schemas.microsoft.com/office/powerpoint/2010/main" val="2432307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 y="0"/>
            <a:ext cx="9144321" cy="6934199"/>
          </a:xfrm>
          <a:prstGeom prst="rect">
            <a:avLst/>
          </a:prstGeom>
        </p:spPr>
      </p:pic>
      <p:pic>
        <p:nvPicPr>
          <p:cNvPr id="2" name="Picture 1"/>
          <p:cNvPicPr>
            <a:picLocks noChangeAspect="1"/>
          </p:cNvPicPr>
          <p:nvPr/>
        </p:nvPicPr>
        <p:blipFill>
          <a:blip r:embed="rId4"/>
          <a:stretch>
            <a:fillRect/>
          </a:stretch>
        </p:blipFill>
        <p:spPr>
          <a:xfrm>
            <a:off x="360829" y="4492191"/>
            <a:ext cx="4193648" cy="2002424"/>
          </a:xfrm>
          <a:prstGeom prst="rect">
            <a:avLst/>
          </a:prstGeom>
        </p:spPr>
      </p:pic>
      <p:pic>
        <p:nvPicPr>
          <p:cNvPr id="10" name="Picture 9"/>
          <p:cNvPicPr>
            <a:picLocks noChangeAspect="1"/>
          </p:cNvPicPr>
          <p:nvPr/>
        </p:nvPicPr>
        <p:blipFill>
          <a:blip r:embed="rId5"/>
          <a:stretch>
            <a:fillRect/>
          </a:stretch>
        </p:blipFill>
        <p:spPr>
          <a:xfrm>
            <a:off x="5334000" y="4803377"/>
            <a:ext cx="3314969" cy="1585420"/>
          </a:xfrm>
          <a:prstGeom prst="rect">
            <a:avLst/>
          </a:prstGeom>
        </p:spPr>
      </p:pic>
      <p:pic>
        <p:nvPicPr>
          <p:cNvPr id="11" name="Picture 10"/>
          <p:cNvPicPr>
            <a:picLocks noChangeAspect="1"/>
          </p:cNvPicPr>
          <p:nvPr/>
        </p:nvPicPr>
        <p:blipFill>
          <a:blip r:embed="rId6"/>
          <a:stretch>
            <a:fillRect/>
          </a:stretch>
        </p:blipFill>
        <p:spPr>
          <a:xfrm>
            <a:off x="2525334" y="2971800"/>
            <a:ext cx="4058286" cy="1368383"/>
          </a:xfrm>
          <a:prstGeom prst="rect">
            <a:avLst/>
          </a:prstGeom>
        </p:spPr>
      </p:pic>
      <p:pic>
        <p:nvPicPr>
          <p:cNvPr id="12" name="Picture 11"/>
          <p:cNvPicPr>
            <a:picLocks noChangeAspect="1"/>
          </p:cNvPicPr>
          <p:nvPr/>
        </p:nvPicPr>
        <p:blipFill>
          <a:blip r:embed="rId7"/>
          <a:stretch>
            <a:fillRect/>
          </a:stretch>
        </p:blipFill>
        <p:spPr>
          <a:xfrm>
            <a:off x="3221770" y="542758"/>
            <a:ext cx="3361850" cy="1703337"/>
          </a:xfrm>
          <a:prstGeom prst="rect">
            <a:avLst/>
          </a:prstGeom>
        </p:spPr>
      </p:pic>
    </p:spTree>
    <p:extLst>
      <p:ext uri="{BB962C8B-B14F-4D97-AF65-F5344CB8AC3E}">
        <p14:creationId xmlns:p14="http://schemas.microsoft.com/office/powerpoint/2010/main" val="383254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stretch>
            <a:fillRect/>
          </a:stretch>
        </p:blipFill>
        <p:spPr>
          <a:xfrm>
            <a:off x="1418100" y="1488138"/>
            <a:ext cx="6169167" cy="4392145"/>
          </a:xfrm>
          <a:prstGeom prst="rect">
            <a:avLst/>
          </a:prstGeom>
        </p:spPr>
      </p:pic>
    </p:spTree>
    <p:extLst>
      <p:ext uri="{BB962C8B-B14F-4D97-AF65-F5344CB8AC3E}">
        <p14:creationId xmlns:p14="http://schemas.microsoft.com/office/powerpoint/2010/main" val="243869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3299 -0.01019 L 0.23299 -0.01019 C 0.23594 -0.00695 0.23871 -0.00324 0.24184 -1.48148E-6 C 0.24306 0.00116 0.2441 0.00324 0.24566 0.00324 C 0.25399 0.00324 0.2625 0.00092 0.27083 -1.48148E-6 C 0.28264 -0.01574 0.26892 0.00139 0.28229 -0.01204 C 0.28368 -0.01343 0.28472 -0.01551 0.28611 -0.0169 C 0.28802 -0.01898 0.29028 -0.02037 0.29236 -0.02199 C 0.2941 -0.02338 0.29601 -0.02384 0.29757 -0.02546 C 0.30069 -0.02847 0.3033 -0.03241 0.30642 -0.03565 C 0.31163 -0.04097 0.31493 -0.04283 0.32031 -0.04746 C 0.32292 -0.04954 0.32552 -0.05162 0.32795 -0.05417 C 0.33351 -0.05996 0.33889 -0.06644 0.34427 -0.07269 C 0.34687 -0.07546 0.34931 -0.07847 0.35191 -0.08102 C 0.36441 -0.09421 0.35955 -0.08773 0.37083 -0.10139 C 0.37222 -0.10301 0.37361 -0.10463 0.37465 -0.10648 C 0.37569 -0.1081 0.37639 -0.10996 0.37726 -0.11158 C 0.37882 -0.11435 0.38056 -0.11713 0.38229 -0.11991 C 0.38264 -0.12269 0.38299 -0.1257 0.38351 -0.12847 C 0.3842 -0.13125 0.38611 -0.1338 0.38611 -0.13681 C 0.38646 -0.18079 0.38559 -0.22454 0.3849 -0.26852 C 0.38472 -0.27199 0.38194 -0.28102 0.38108 -0.28357 C 0.37951 -0.2882 0.37691 -0.29236 0.37604 -0.29722 C 0.37552 -0.29954 0.37535 -0.30185 0.37465 -0.30394 C 0.37378 -0.30695 0.37187 -0.30949 0.37083 -0.31227 C 0.36771 -0.32153 0.36806 -0.33148 0.36198 -0.33935 L 0.35694 -0.34607 C 0.35382 -0.36296 0.35885 -0.34352 0.35069 -0.35625 C 0.34913 -0.35857 0.34913 -0.36204 0.34809 -0.36458 C 0.34392 -0.3757 0.3474 -0.36366 0.34184 -0.37477 C 0.34028 -0.37801 0.33976 -0.38195 0.33802 -0.38496 C 0.33663 -0.38727 0.33455 -0.3882 0.33299 -0.39005 C 0.33108 -0.39213 0.32969 -0.39468 0.32795 -0.39676 C 0.32118 -0.40463 0.3224 -0.40255 0.31528 -0.40857 C 0.30556 -0.41667 0.31094 -0.41389 0.30382 -0.41713 C 0.29028 -0.43148 0.30312 -0.41829 0.29375 -0.42708 C 0.29201 -0.42871 0.29045 -0.43056 0.28871 -0.43218 C 0.2849 -0.43565 0.28125 -0.43958 0.27726 -0.44236 C 0.26042 -0.45347 0.28142 -0.44005 0.2684 -0.44746 C 0.26076 -0.45185 0.26458 -0.45139 0.25451 -0.45579 C 0.25243 -0.45671 0.25017 -0.45695 0.24809 -0.45764 C 0.2408 -0.46412 0.24687 -0.45972 0.23299 -0.4625 C 0.23125 -0.46296 0.22951 -0.46366 0.22795 -0.46435 C 0.22413 -0.46574 0.22049 -0.46875 0.21649 -0.46945 L 0.2026 -0.47107 C 0.20087 -0.47153 0.19913 -0.47246 0.19757 -0.47269 C 0.1941 -0.47338 0.19062 -0.47338 0.18733 -0.47431 C 0.18351 -0.4757 0.17986 -0.47801 0.17604 -0.4794 C 0.16753 -0.48264 0.16389 -0.48287 0.15573 -0.48449 L 0.06719 -0.48125 C 0.06076 -0.48079 0.05451 -0.48056 0.04809 -0.4794 C 0.04653 -0.47917 0.03455 -0.47616 0.03038 -0.47431 C 0.02778 -0.47338 0.02535 -0.47199 0.02274 -0.47107 C 0.02083 -0.47037 0.01858 -0.46991 0.01649 -0.46945 C 0.00868 -0.4625 0.01736 -0.46921 0.00642 -0.46435 C 0.00451 -0.46343 0.00312 -0.46181 0.00139 -0.46088 C 1.66667E-6 -0.46019 -0.00122 -0.45996 -0.00243 -0.45926 C -0.00382 -0.45833 -0.00504 -0.45695 -0.00625 -0.45579 C -0.01458 -0.44954 -0.00868 -0.45602 -0.01771 -0.4456 C -0.02083 -0.44213 -0.02205 -0.43935 -0.02396 -0.4338 C -0.02465 -0.43241 -0.02448 -0.43033 -0.02535 -0.42894 C -0.02743 -0.425 -0.03056 -0.42246 -0.03281 -0.41875 C -0.0349 -0.41528 -0.03715 -0.41204 -0.03924 -0.40857 C -0.0401 -0.40695 -0.04063 -0.40486 -0.04167 -0.40347 C -0.04358 -0.40093 -0.04601 -0.39908 -0.04809 -0.39676 C -0.04931 -0.39329 -0.05035 -0.38982 -0.05191 -0.38658 C -0.05278 -0.38472 -0.05451 -0.38333 -0.05573 -0.38148 C -0.06198 -0.37176 -0.0566 -0.37732 -0.06319 -0.37153 C -0.06962 -0.35463 -0.0717 -0.34746 -0.0809 -0.33102 C -0.08229 -0.32871 -0.08333 -0.32639 -0.08472 -0.32408 C -0.08681 -0.3213 -0.08924 -0.31898 -0.09115 -0.31574 C -0.09306 -0.31204 -0.0941 -0.30764 -0.09618 -0.30394 C -0.10139 -0.29398 -0.10521 -0.29074 -0.11129 -0.28195 C -0.11476 -0.27708 -0.11754 -0.2713 -0.12153 -0.2669 C -0.12361 -0.26435 -0.12656 -0.26366 -0.12899 -0.26181 C -0.1309 -0.26019 -0.13229 -0.25787 -0.1342 -0.25671 C -0.14323 -0.2507 -0.1526 -0.24491 -0.16198 -0.23982 C -0.17031 -0.23542 -0.17847 -0.22917 -0.18733 -0.22801 L -0.20122 -0.22639 C -0.24323 -0.22778 -0.2441 -0.22107 -0.27708 -0.24144 C -0.28021 -0.24329 -0.28194 -0.24746 -0.28472 -0.25 C -0.29375 -0.25764 -0.31267 -0.27176 -0.31267 -0.27176 C -0.31406 -0.27454 -0.32135 -0.2875 -0.32274 -0.29213 C -0.32361 -0.29468 -0.32361 -0.29769 -0.32396 -0.30046 C -0.32361 -0.30556 -0.32396 -0.31088 -0.32274 -0.31574 C -0.3184 -0.33333 -0.30781 -0.35023 -0.29861 -0.36296 C -0.29618 -0.36667 -0.2849 -0.37408 -0.28229 -0.37662 C -0.275 -0.3831 -0.26823 -0.39074 -0.26076 -0.39676 C -0.22882 -0.42222 -0.23681 -0.41458 -0.20243 -0.42546 C -0.18351 -0.43148 -0.16458 -0.43866 -0.14549 -0.44398 C -0.12465 -0.44977 -0.10972 -0.44931 -0.08854 -0.4507 C -0.04045 -0.45394 -0.09271 -0.45162 -0.01649 -0.45417 C 0.01094 -0.45255 0.03854 -0.45232 0.0658 -0.44908 C 0.06823 -0.44884 0.07031 -0.44607 0.07222 -0.44398 C 0.08281 -0.43218 0.08246 -0.42847 0.09115 -0.41204 C 0.09271 -0.40903 0.09479 -0.40671 0.09618 -0.40347 C 0.10903 -0.37477 0.10781 -0.37222 0.1191 -0.34097 C 0.12083 -0.33588 0.12326 -0.33102 0.12535 -0.32593 C 0.13628 -0.24954 0.13194 -0.29792 0.12031 -0.16204 C 0.11979 -0.15579 0.11944 -0.14954 0.11771 -0.14352 C 0.11493 -0.13333 0.0967 -0.06829 0.0849 -0.05255 C 0.08229 -0.04908 0.08021 -0.04491 0.07726 -0.04236 C 0.07431 -0.03982 0.07066 -0.03843 0.06719 -0.03727 C 0.05833 -0.03449 0.04948 -0.03241 0.04062 -0.03056 C 0.03559 -0.0294 0.03038 -0.02917 0.02535 -0.02871 L -0.03281 -0.02384 C -0.04931 -0.02685 -0.08819 -0.02801 -0.11007 -0.04236 C -0.13542 -0.0588 -0.14375 -0.06621 -0.1658 -0.08796 C -0.17014 -0.09213 -0.17465 -0.0963 -0.17847 -0.10139 C -0.18576 -0.11134 -0.19132 -0.12338 -0.19861 -0.13357 C -0.20781 -0.14607 -0.21788 -0.15741 -0.22778 -0.16898 C -0.23351 -0.17546 -0.24028 -0.18033 -0.24549 -0.1875 C -0.32569 -0.29421 -0.2783 -0.24514 -0.32014 -0.28704 C -0.34826 -0.34931 -0.33906 -0.3257 -0.35052 -0.35625 C -0.35486 -0.38472 -0.35434 -0.37824 -0.35694 -0.40695 C -0.35781 -0.4169 -0.35851 -0.42708 -0.35938 -0.43727 C -0.35972 -0.44121 -0.35972 -0.44537 -0.36076 -0.44908 C -0.36198 -0.4544 -0.36406 -0.45926 -0.3658 -0.46435 C -0.3658 -0.46435 -0.36701 -0.48889 -0.36823 -0.49306 C -0.36944 -0.49722 -0.3717 -0.50093 -0.37344 -0.50486 C -0.37379 -0.50695 -0.37379 -0.50949 -0.37465 -0.51158 C -0.37552 -0.51366 -0.38021 -0.51898 -0.38229 -0.51991 C -0.38507 -0.52153 -0.38819 -0.52222 -0.39115 -0.52338 C -0.39236 -0.52384 -0.39358 -0.52477 -0.39479 -0.525 C -0.40156 -0.52593 -0.40833 -0.52616 -0.4151 -0.52662 C -0.4316 -0.5257 -0.44809 -0.52593 -0.46441 -0.52338 C -0.47274 -0.52199 -0.48056 -0.51759 -0.48854 -0.51482 C -0.50191 -0.51019 -0.50052 -0.51181 -0.51632 -0.50301 C -0.52622 -0.49792 -0.53681 -0.49421 -0.54549 -0.48611 C -0.55781 -0.475 -0.57031 -0.46435 -0.58229 -0.45255 C -0.58889 -0.44583 -0.59688 -0.43796 -0.60243 -0.43056 C -0.60833 -0.42269 -0.61319 -0.4132 -0.61875 -0.40509 C -0.6283 -0.3919 -0.62431 -0.40232 -0.63142 -0.38843 C -0.6342 -0.38287 -0.63698 -0.37755 -0.63906 -0.37153 C -0.65347 -0.32708 -0.63733 -0.36435 -0.64792 -0.34097 C -0.64826 -0.3338 -0.64861 -0.32639 -0.64913 -0.31921 C -0.64948 -0.31528 -0.65 -0.31134 -0.65035 -0.30741 C -0.65087 -0.30116 -0.65122 -0.29491 -0.65174 -0.28866 C -0.6507 -0.26528 -0.65052 -0.18496 -0.64271 -0.14352 C -0.64115 -0.13496 -0.63837 -0.12685 -0.63646 -0.11829 C -0.63507 -0.11204 -0.63455 -0.10556 -0.63264 -0.09977 C -0.63021 -0.09213 -0.62656 -0.08519 -0.62379 -0.07778 C -0.6224 -0.07384 -0.6217 -0.06968 -0.61997 -0.06597 C -0.61701 -0.05903 -0.61319 -0.05278 -0.61007 -0.0456 C -0.6059 -0.03634 -0.6026 -0.02639 -0.59861 -0.0169 C -0.59757 -0.01412 -0.59653 -0.01088 -0.59479 -0.00857 C -0.59184 -0.00417 -0.58767 -0.00139 -0.58472 0.00324 C -0.5724 0.02245 -0.56701 0.04375 -0.55052 0.05903 C -0.54514 0.06412 -0.53993 0.06967 -0.53403 0.07407 C -0.52674 0.07986 -0.51806 0.08264 -0.51129 0.08935 C -0.50799 0.09282 -0.50504 0.09699 -0.50122 0.09954 C -0.49132 0.10602 -0.48073 0.11018 -0.47083 0.11643 C -0.46285 0.12153 -0.45521 0.12778 -0.4467 0.13148 C -0.43264 0.13796 -0.41788 0.14097 -0.40382 0.14676 C -0.34757 0.16921 -0.4033 0.14768 -0.36198 0.16204 C -0.32865 0.17338 -0.34774 0.16898 -0.30885 0.1787 C -0.30538 0.17963 -0.30208 0.18009 -0.29861 0.18055 L -0.26458 0.18565 C -0.24757 0.18796 -0.25694 0.18657 -0.23663 0.19051 L -0.18854 0.18565 C -0.18559 0.18518 -0.18264 0.18472 -0.17969 0.18379 C -0.17535 0.18264 -0.17135 0.18032 -0.16701 0.1787 C -0.1599 0.17639 -0.1526 0.17454 -0.14549 0.17199 C -0.12951 0.16667 -0.13264 0.16528 -0.11007 0.15347 C -0.1033 0.15 -0.09931 0.14977 -0.09236 0.14838 C -0.08854 0.14676 -0.0849 0.14491 -0.0809 0.14329 C -0.07726 0.1419 -0.07326 0.14143 -0.06962 0.14004 C -0.06771 0.13935 -0.06632 0.13727 -0.06458 0.13657 C -0.05955 0.13495 -0.05434 0.13495 -0.04931 0.13333 C -0.03247 0.12708 -0.0401 0.12917 -0.02656 0.12639 C -0.02188 0.12361 -0.01719 0.12106 -0.01267 0.11805 C -0.00868 0.11551 -0.00521 0.11204 -0.00122 0.10949 C 0.00208 0.10764 0.00556 0.10625 0.00885 0.10463 C 0.01024 0.10278 0.01128 0.10069 0.01267 0.09954 C 0.0151 0.09745 0.01823 0.09699 0.02031 0.09444 C 0.0217 0.09282 0.02205 0.08981 0.02274 0.08773 C 0.0224 0.08032 0.02344 0.07268 0.02153 0.06574 C 0.01979 0.05926 0.0158 0.0544 0.01267 0.04884 C 0.0125 0.04861 0.00382 0.03449 0.00139 0.03194 C -0.00226 0.02824 -0.00625 0.02523 -0.01007 0.02176 C -0.01181 0.02014 -0.01337 0.01805 -0.0151 0.01667 C -0.02014 0.01296 -0.02535 0.01042 -0.03038 0.00671 C -0.03767 0.00116 -0.04219 -0.00232 -0.04931 -0.00695 C -0.05313 -0.00926 -0.05694 -0.01134 -0.06076 -0.01366 C -0.06319 -0.01528 -0.06563 -0.01759 -0.06823 -0.01875 C -0.07691 -0.02246 -0.07934 -0.0213 -0.08733 -0.02384 C -0.11754 -0.03264 -0.09028 -0.02523 -0.11129 -0.03218 C -0.11997 -0.03519 -0.12708 -0.03496 -0.13663 -0.03727 C -0.17639 -0.04722 -0.14271 -0.0419 -0.17083 -0.0456 C -0.18438 -0.04514 -0.19792 -0.0456 -0.21129 -0.04398 C -0.21267 -0.04375 -0.21615 -0.03611 -0.21632 -0.03565 C -0.21892 -0.03102 -0.22135 -0.02639 -0.22396 -0.02199 C -0.22552 -0.01968 -0.22778 -0.01783 -0.22899 -0.01528 C -0.23073 -0.01227 -0.23108 -0.0081 -0.23281 -0.00509 C -0.25764 0.03796 -0.23403 -0.0088 -0.24427 0.0118 C -0.24549 0.01736 -0.24653 0.02315 -0.24809 0.02847 C -0.24983 0.03518 -0.25469 0.03935 -0.24809 0.04722 C -0.24549 0.05023 -0.24132 0.0493 -0.23785 0.05046 C -0.2151 0.04884 -0.19219 0.04954 -0.16962 0.04537 C -0.15104 0.04213 -0.14913 0.03426 -0.13542 0.02685 C -0.12465 0.02106 -0.12118 0.02083 -0.11129 0.01667 C -0.10885 0.01574 -0.10625 0.01435 -0.10382 0.01342 C -0.09792 0.01111 -0.09201 0.00787 -0.08611 0.00671 C -0.07847 0.00509 -0.07083 0.00555 -0.06319 0.00486 C -0.05139 0.00393 -0.03333 0.00139 -0.02274 -1.48148E-6 C -0.01927 -0.00116 -0.00729 -0.00371 -0.00122 -0.00695 C -0.00035 -0.00741 0.00052 -0.00787 0.00139 -0.00857 L 0.00503 0.00486 L 1.66667E-6 -1.48148E-6 " pathEditMode="relative" ptsTypes="AAAAAAAAAAAAAAAAAAAAAAAAAAAAAAAAAAAAAAAAAAAAAAAAAAAAAAAAAAAAAAAAAAAAAAAAAAAAAAAAAAAAAAAAAAAAAAAAAAAAAAAAAAAAAAAAAAAAAAAAAAAAAAAAAAAAAAAAAAAAAAAAAAAAAAAAAAAAAAAAAAAAAAAAAAAAAAAAAAAAAAAAAAAAAAA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CD0A-F3A3-4801-9A46-F445E9A12048}"/>
              </a:ext>
            </a:extLst>
          </p:cNvPr>
          <p:cNvSpPr>
            <a:spLocks noGrp="1"/>
          </p:cNvSpPr>
          <p:nvPr>
            <p:ph type="title"/>
          </p:nvPr>
        </p:nvSpPr>
        <p:spPr>
          <a:xfrm>
            <a:off x="838200" y="196851"/>
            <a:ext cx="7809072" cy="857250"/>
          </a:xfrm>
        </p:spPr>
        <p:txBody>
          <a:bodyPr vert="horz" wrap="square" lIns="68580" tIns="34290" rIns="68580" bIns="34290" numCol="1" rtlCol="0" anchor="ctr" anchorCtr="0" compatLnSpc="1">
            <a:prstTxWarp prst="textNoShape">
              <a:avLst/>
            </a:prstTxWarp>
            <a:noAutofit/>
            <a:scene3d>
              <a:camera prst="orthographicFront"/>
              <a:lightRig rig="soft" dir="t"/>
            </a:scene3d>
            <a:sp3d prstMaterial="softEdge">
              <a:bevelT w="25400" h="25400"/>
            </a:sp3d>
          </a:bodyPr>
          <a:lstStyle/>
          <a:p>
            <a:br>
              <a:rPr lang="en-US" sz="2775" dirty="0">
                <a:solidFill>
                  <a:srgbClr val="0070C0"/>
                </a:solidFill>
              </a:rPr>
            </a:br>
            <a:r>
              <a:rPr lang="en-US" sz="4800" b="1" dirty="0"/>
              <a:t>Why the Increase in Laws?</a:t>
            </a:r>
          </a:p>
        </p:txBody>
      </p:sp>
      <p:sp>
        <p:nvSpPr>
          <p:cNvPr id="3" name="Content Placeholder 2">
            <a:extLst>
              <a:ext uri="{FF2B5EF4-FFF2-40B4-BE49-F238E27FC236}">
                <a16:creationId xmlns:a16="http://schemas.microsoft.com/office/drawing/2014/main" id="{2D348AC1-F76F-485E-BE74-03A84842AE62}"/>
              </a:ext>
            </a:extLst>
          </p:cNvPr>
          <p:cNvSpPr>
            <a:spLocks noGrp="1"/>
          </p:cNvSpPr>
          <p:nvPr>
            <p:ph idx="1"/>
          </p:nvPr>
        </p:nvSpPr>
        <p:spPr>
          <a:xfrm>
            <a:off x="1295400" y="1219200"/>
            <a:ext cx="6286500" cy="4965698"/>
          </a:xfrm>
        </p:spPr>
        <p:txBody>
          <a:bodyPr>
            <a:normAutofit fontScale="55000" lnSpcReduction="20000"/>
          </a:bodyPr>
          <a:lstStyle/>
          <a:p>
            <a:pPr>
              <a:spcBef>
                <a:spcPts val="675"/>
              </a:spcBef>
              <a:buFont typeface="Wingdings" panose="05000000000000000000" pitchFamily="2" charset="2"/>
              <a:buChar char="Ø"/>
            </a:pPr>
            <a:r>
              <a:rPr lang="en-US" sz="3400" dirty="0"/>
              <a:t>Transcript withholding affects as many as 6.6 million students.</a:t>
            </a:r>
          </a:p>
          <a:p>
            <a:pPr>
              <a:spcBef>
                <a:spcPts val="675"/>
              </a:spcBef>
              <a:buFont typeface="Wingdings" panose="05000000000000000000" pitchFamily="2" charset="2"/>
              <a:buChar char="Ø"/>
            </a:pPr>
            <a:r>
              <a:rPr lang="en-US" sz="3400" dirty="0"/>
              <a:t>Students cannot re-enroll, complete credentials, and/or move into higher-paying jobs. </a:t>
            </a:r>
          </a:p>
          <a:p>
            <a:pPr>
              <a:spcBef>
                <a:spcPts val="675"/>
              </a:spcBef>
              <a:buFont typeface="Wingdings" panose="05000000000000000000" pitchFamily="2" charset="2"/>
              <a:buChar char="Ø"/>
            </a:pPr>
            <a:r>
              <a:rPr lang="en-US" sz="3400" dirty="0"/>
              <a:t>Students who cannot access their transcripts usually cannot transfer credits to a new school to continue their education unless they leave previous credits behind. </a:t>
            </a:r>
          </a:p>
          <a:p>
            <a:pPr>
              <a:spcBef>
                <a:spcPts val="675"/>
              </a:spcBef>
              <a:buFont typeface="Wingdings" panose="05000000000000000000" pitchFamily="2" charset="2"/>
              <a:buChar char="Ø"/>
            </a:pPr>
            <a:r>
              <a:rPr lang="en-US" sz="3400" dirty="0"/>
              <a:t>Many jobs also require proof of postsecondary education that students cannot provide if they cannot access their transcripts. </a:t>
            </a:r>
          </a:p>
          <a:p>
            <a:pPr>
              <a:spcBef>
                <a:spcPts val="675"/>
              </a:spcBef>
              <a:buFont typeface="Wingdings" panose="05000000000000000000" pitchFamily="2" charset="2"/>
              <a:buChar char="Ø"/>
            </a:pPr>
            <a:r>
              <a:rPr lang="en-US" sz="3400" dirty="0"/>
              <a:t>This reduces economic mobility for these students and paradoxically makes it harder for them to repay any debts owed to the institution, blocking their transcripts and creating inequitable situations.</a:t>
            </a:r>
          </a:p>
          <a:p>
            <a:endParaRPr lang="en-US" sz="1500" dirty="0"/>
          </a:p>
        </p:txBody>
      </p:sp>
      <p:sp>
        <p:nvSpPr>
          <p:cNvPr id="4" name="Slide Number Placeholder 3">
            <a:extLst>
              <a:ext uri="{FF2B5EF4-FFF2-40B4-BE49-F238E27FC236}">
                <a16:creationId xmlns:a16="http://schemas.microsoft.com/office/drawing/2014/main" id="{65F960D9-7FF6-4B72-A62B-FE87D2A6839C}"/>
              </a:ext>
            </a:extLst>
          </p:cNvPr>
          <p:cNvSpPr>
            <a:spLocks noGrp="1"/>
          </p:cNvSpPr>
          <p:nvPr>
            <p:ph type="sldNum" sz="quarter" idx="12"/>
          </p:nvPr>
        </p:nvSpPr>
        <p:spPr/>
        <p:txBody>
          <a:bodyPr/>
          <a:lstStyle/>
          <a:p>
            <a:fld id="{5C99F7B6-B6AC-4726-9291-5960819B7215}" type="slidenum">
              <a:rPr lang="en-US" smtClean="0"/>
              <a:pPr/>
              <a:t>6</a:t>
            </a:fld>
            <a:endParaRPr lang="en-US" dirty="0"/>
          </a:p>
        </p:txBody>
      </p:sp>
    </p:spTree>
    <p:extLst>
      <p:ext uri="{BB962C8B-B14F-4D97-AF65-F5344CB8AC3E}">
        <p14:creationId xmlns:p14="http://schemas.microsoft.com/office/powerpoint/2010/main" val="152164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CD0A-F3A3-4801-9A46-F445E9A12048}"/>
              </a:ext>
            </a:extLst>
          </p:cNvPr>
          <p:cNvSpPr>
            <a:spLocks noGrp="1"/>
          </p:cNvSpPr>
          <p:nvPr>
            <p:ph type="title"/>
          </p:nvPr>
        </p:nvSpPr>
        <p:spPr>
          <a:xfrm>
            <a:off x="381000" y="304800"/>
            <a:ext cx="8763000" cy="857250"/>
          </a:xfrm>
        </p:spPr>
        <p:txBody>
          <a:bodyPr vert="horz" wrap="square" lIns="68580" tIns="34290" rIns="68580" bIns="34290" numCol="1" rtlCol="0" anchor="ctr" anchorCtr="0" compatLnSpc="1">
            <a:prstTxWarp prst="textNoShape">
              <a:avLst/>
            </a:prstTxWarp>
            <a:noAutofit/>
            <a:scene3d>
              <a:camera prst="orthographicFront"/>
              <a:lightRig rig="soft" dir="t"/>
            </a:scene3d>
            <a:sp3d prstMaterial="softEdge">
              <a:bevelT w="25400" h="25400"/>
            </a:sp3d>
          </a:bodyPr>
          <a:lstStyle/>
          <a:p>
            <a:r>
              <a:rPr lang="en-US" b="1" dirty="0"/>
              <a:t>Why Do We Withhold Transcripts?</a:t>
            </a:r>
          </a:p>
        </p:txBody>
      </p:sp>
      <p:sp>
        <p:nvSpPr>
          <p:cNvPr id="3" name="Content Placeholder 2">
            <a:extLst>
              <a:ext uri="{FF2B5EF4-FFF2-40B4-BE49-F238E27FC236}">
                <a16:creationId xmlns:a16="http://schemas.microsoft.com/office/drawing/2014/main" id="{2D348AC1-F76F-485E-BE74-03A84842AE62}"/>
              </a:ext>
            </a:extLst>
          </p:cNvPr>
          <p:cNvSpPr>
            <a:spLocks noGrp="1"/>
          </p:cNvSpPr>
          <p:nvPr>
            <p:ph idx="1"/>
          </p:nvPr>
        </p:nvSpPr>
        <p:spPr>
          <a:xfrm>
            <a:off x="998220" y="1219200"/>
            <a:ext cx="7604760" cy="5334000"/>
          </a:xfrm>
        </p:spPr>
        <p:txBody>
          <a:bodyPr>
            <a:normAutofit fontScale="62500" lnSpcReduction="20000"/>
          </a:bodyPr>
          <a:lstStyle/>
          <a:p>
            <a:pPr>
              <a:buFont typeface="Wingdings" panose="05000000000000000000" pitchFamily="2" charset="2"/>
              <a:buChar char="Ø"/>
            </a:pPr>
            <a:r>
              <a:rPr lang="en-US" sz="2900" dirty="0"/>
              <a:t>Past Due Receivable Balance</a:t>
            </a:r>
          </a:p>
          <a:p>
            <a:pPr>
              <a:spcBef>
                <a:spcPts val="675"/>
              </a:spcBef>
              <a:buFont typeface="Wingdings" panose="05000000000000000000" pitchFamily="2" charset="2"/>
              <a:buChar char="Ø"/>
            </a:pPr>
            <a:r>
              <a:rPr lang="en-US" sz="2900" dirty="0"/>
              <a:t>Exit Counseling</a:t>
            </a:r>
          </a:p>
          <a:p>
            <a:pPr lvl="1">
              <a:buFont typeface="Arial" panose="020B0604020202020204" pitchFamily="34" charset="0"/>
              <a:buChar char="•"/>
            </a:pPr>
            <a:r>
              <a:rPr lang="en-US" sz="2900" dirty="0"/>
              <a:t>Section 485(b) of the Higher Education Act of 1965 requires colleges to make exit counseling available to borrowers, but borrowers are not required to participate.</a:t>
            </a:r>
          </a:p>
          <a:p>
            <a:pPr lvl="1">
              <a:buFont typeface="Arial" panose="020B0604020202020204" pitchFamily="34" charset="0"/>
              <a:buChar char="•"/>
            </a:pPr>
            <a:r>
              <a:rPr lang="en-US" sz="2900" dirty="0"/>
              <a:t>However, colleges have found that participation in exit counseling reduces the likelihood of default and would like to withhold academic transcripts and diplomas to ensure student participation in exit counseling.</a:t>
            </a:r>
          </a:p>
          <a:p>
            <a:pPr>
              <a:spcBef>
                <a:spcPts val="675"/>
              </a:spcBef>
              <a:buFont typeface="Wingdings" panose="05000000000000000000" pitchFamily="2" charset="2"/>
              <a:buChar char="Ø"/>
            </a:pPr>
            <a:r>
              <a:rPr lang="en-US" sz="2900" dirty="0"/>
              <a:t>Defaulted Title IV Loans</a:t>
            </a:r>
          </a:p>
          <a:p>
            <a:pPr lvl="1">
              <a:buFont typeface="Arial" panose="020B0604020202020204" pitchFamily="34" charset="0"/>
              <a:buChar char="•"/>
            </a:pPr>
            <a:r>
              <a:rPr lang="en-US" sz="2900" dirty="0"/>
              <a:t>Dear Colleague Letter CB-98-13 indicated that colleges were permitted, even encouraged, to withhold academic transcripts in cases involving defaults on Title IV loans but were not required to do so.</a:t>
            </a:r>
          </a:p>
          <a:p>
            <a:pPr lvl="1">
              <a:buFont typeface="Arial" panose="020B0604020202020204" pitchFamily="34" charset="0"/>
              <a:buChar char="•"/>
            </a:pPr>
            <a:r>
              <a:rPr lang="en-US" sz="2900" dirty="0"/>
              <a:t>As a result of a borrower’s default in the Title IV Student Loan Programs, the Department of Education encourages withholding academic transcripts. The withholding of academic transcripts is solely an institutional decision but has resulted in numerous loan repayments.</a:t>
            </a:r>
          </a:p>
          <a:p>
            <a:pPr lvl="1"/>
            <a:endParaRPr lang="en-US" sz="1950" dirty="0"/>
          </a:p>
          <a:p>
            <a:endParaRPr lang="en-US" dirty="0"/>
          </a:p>
        </p:txBody>
      </p:sp>
      <p:sp>
        <p:nvSpPr>
          <p:cNvPr id="4" name="Slide Number Placeholder 3">
            <a:extLst>
              <a:ext uri="{FF2B5EF4-FFF2-40B4-BE49-F238E27FC236}">
                <a16:creationId xmlns:a16="http://schemas.microsoft.com/office/drawing/2014/main" id="{65F960D9-7FF6-4B72-A62B-FE87D2A6839C}"/>
              </a:ext>
            </a:extLst>
          </p:cNvPr>
          <p:cNvSpPr>
            <a:spLocks noGrp="1"/>
          </p:cNvSpPr>
          <p:nvPr>
            <p:ph type="sldNum" sz="quarter" idx="12"/>
          </p:nvPr>
        </p:nvSpPr>
        <p:spPr/>
        <p:txBody>
          <a:bodyPr/>
          <a:lstStyle/>
          <a:p>
            <a:fld id="{5C99F7B6-B6AC-4726-9291-5960819B7215}" type="slidenum">
              <a:rPr lang="en-US" smtClean="0"/>
              <a:pPr/>
              <a:t>7</a:t>
            </a:fld>
            <a:endParaRPr lang="en-US" dirty="0"/>
          </a:p>
        </p:txBody>
      </p:sp>
    </p:spTree>
    <p:extLst>
      <p:ext uri="{BB962C8B-B14F-4D97-AF65-F5344CB8AC3E}">
        <p14:creationId xmlns:p14="http://schemas.microsoft.com/office/powerpoint/2010/main" val="259571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CD0A-F3A3-4801-9A46-F445E9A12048}"/>
              </a:ext>
            </a:extLst>
          </p:cNvPr>
          <p:cNvSpPr>
            <a:spLocks noGrp="1"/>
          </p:cNvSpPr>
          <p:nvPr>
            <p:ph type="title"/>
          </p:nvPr>
        </p:nvSpPr>
        <p:spPr>
          <a:xfrm>
            <a:off x="1371600" y="304800"/>
            <a:ext cx="6172200" cy="857250"/>
          </a:xfrm>
        </p:spPr>
        <p:txBody>
          <a:bodyPr vert="horz" wrap="square" lIns="68580" tIns="34290" rIns="68580" bIns="34290" numCol="1" rtlCol="0" anchor="ctr" anchorCtr="0" compatLnSpc="1">
            <a:prstTxWarp prst="textNoShape">
              <a:avLst/>
            </a:prstTxWarp>
            <a:normAutofit fontScale="90000"/>
            <a:scene3d>
              <a:camera prst="orthographicFront"/>
              <a:lightRig rig="soft" dir="t"/>
            </a:scene3d>
            <a:sp3d prstMaterial="softEdge">
              <a:bevelT w="25400" h="25400"/>
            </a:sp3d>
          </a:bodyPr>
          <a:lstStyle/>
          <a:p>
            <a:r>
              <a:rPr lang="en-US" b="1" dirty="0"/>
              <a:t>Can We Hold Transcripts?</a:t>
            </a:r>
          </a:p>
        </p:txBody>
      </p:sp>
      <p:sp>
        <p:nvSpPr>
          <p:cNvPr id="3" name="Content Placeholder 2">
            <a:extLst>
              <a:ext uri="{FF2B5EF4-FFF2-40B4-BE49-F238E27FC236}">
                <a16:creationId xmlns:a16="http://schemas.microsoft.com/office/drawing/2014/main" id="{2D348AC1-F76F-485E-BE74-03A84842AE62}"/>
              </a:ext>
            </a:extLst>
          </p:cNvPr>
          <p:cNvSpPr>
            <a:spLocks noGrp="1"/>
          </p:cNvSpPr>
          <p:nvPr>
            <p:ph idx="1"/>
          </p:nvPr>
        </p:nvSpPr>
        <p:spPr>
          <a:xfrm>
            <a:off x="1074420" y="1295401"/>
            <a:ext cx="6957060" cy="4263390"/>
          </a:xfrm>
        </p:spPr>
        <p:txBody>
          <a:bodyPr>
            <a:normAutofit fontScale="70000" lnSpcReduction="20000"/>
          </a:bodyPr>
          <a:lstStyle/>
          <a:p>
            <a:pPr>
              <a:buFont typeface="Wingdings" panose="05000000000000000000" pitchFamily="2" charset="2"/>
              <a:buChar char="Ø"/>
            </a:pPr>
            <a:r>
              <a:rPr lang="en-US" dirty="0"/>
              <a:t>Absence of State Law: technically, yes, </a:t>
            </a:r>
            <a:r>
              <a:rPr lang="en-US" i="1" dirty="0"/>
              <a:t>but </a:t>
            </a:r>
            <a:r>
              <a:rPr lang="en-US" dirty="0"/>
              <a:t>do we want to?</a:t>
            </a:r>
          </a:p>
          <a:p>
            <a:pPr>
              <a:spcBef>
                <a:spcPts val="675"/>
              </a:spcBef>
              <a:buFont typeface="Wingdings" panose="05000000000000000000" pitchFamily="2" charset="2"/>
              <a:buChar char="Ø"/>
            </a:pPr>
            <a:r>
              <a:rPr lang="en-US" dirty="0"/>
              <a:t>FERPA- although we are required to allow the inspection of educational records- it does not have to be an official paper/electronic transcript.</a:t>
            </a:r>
          </a:p>
          <a:p>
            <a:pPr lvl="1">
              <a:spcBef>
                <a:spcPts val="600"/>
              </a:spcBef>
            </a:pPr>
            <a:r>
              <a:rPr lang="en-US" dirty="0"/>
              <a:t>Per 34 CFR 99.11(a), the college may charge a fee for the copy of the academic transcript if it does not effectively prevent the student from exercising their right to inspect the records.</a:t>
            </a:r>
          </a:p>
          <a:p>
            <a:pPr>
              <a:spcBef>
                <a:spcPts val="675"/>
              </a:spcBef>
              <a:buFont typeface="Wingdings" panose="05000000000000000000" pitchFamily="2" charset="2"/>
              <a:buChar char="Ø"/>
            </a:pPr>
            <a:r>
              <a:rPr lang="en-US" dirty="0"/>
              <a:t>The Federal Freedom of Information Act (FOIA) [5 USC 552] does not speak to academic records, but many state versions of the FOIA exclude academic transcripts from disclosure. This prevents a student from using a FOIA request to obtain a copy of their academic transcripts from a public college. (The Freedom of Information Act does not apply to private colleges.)</a:t>
            </a:r>
          </a:p>
          <a:p>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5F960D9-7FF6-4B72-A62B-FE87D2A6839C}"/>
              </a:ext>
            </a:extLst>
          </p:cNvPr>
          <p:cNvSpPr>
            <a:spLocks noGrp="1"/>
          </p:cNvSpPr>
          <p:nvPr>
            <p:ph type="sldNum" sz="quarter" idx="12"/>
          </p:nvPr>
        </p:nvSpPr>
        <p:spPr/>
        <p:txBody>
          <a:bodyPr/>
          <a:lstStyle/>
          <a:p>
            <a:fld id="{5C99F7B6-B6AC-4726-9291-5960819B7215}" type="slidenum">
              <a:rPr lang="en-US" smtClean="0"/>
              <a:pPr/>
              <a:t>8</a:t>
            </a:fld>
            <a:endParaRPr lang="en-US" dirty="0"/>
          </a:p>
        </p:txBody>
      </p:sp>
    </p:spTree>
    <p:extLst>
      <p:ext uri="{BB962C8B-B14F-4D97-AF65-F5344CB8AC3E}">
        <p14:creationId xmlns:p14="http://schemas.microsoft.com/office/powerpoint/2010/main" val="289915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686E4527-3FD6-443A-B5E0-BAF258D2E496}"/>
              </a:ext>
            </a:extLst>
          </p:cNvPr>
          <p:cNvSpPr>
            <a:spLocks noGrp="1"/>
          </p:cNvSpPr>
          <p:nvPr>
            <p:ph idx="1"/>
          </p:nvPr>
        </p:nvSpPr>
        <p:spPr>
          <a:xfrm>
            <a:off x="1485900" y="2286000"/>
            <a:ext cx="6172200" cy="2286000"/>
          </a:xfrm>
        </p:spPr>
        <p:txBody>
          <a:bodyPr vert="horz" wrap="square" lIns="68580" tIns="34290" rIns="68580" bIns="34290" numCol="1" rtlCol="0" anchor="t" anchorCtr="0" compatLnSpc="1">
            <a:prstTxWarp prst="textNoShape">
              <a:avLst/>
            </a:prstTxWarp>
            <a:noAutofit/>
          </a:bodyPr>
          <a:lstStyle/>
          <a:p>
            <a:pPr marL="81915" indent="0" algn="ctr">
              <a:buNone/>
            </a:pPr>
            <a:r>
              <a:rPr lang="en-US" sz="4000" b="1" dirty="0">
                <a:solidFill>
                  <a:schemeClr val="tx2"/>
                </a:solidFill>
                <a:latin typeface="+mj-lt"/>
                <a:ea typeface="+mj-ea"/>
                <a:cs typeface="+mj-cs"/>
              </a:rPr>
              <a:t>CFPB &amp; Increased Scrutiny of Transcript Withholding</a:t>
            </a:r>
            <a:br>
              <a:rPr lang="en-US" sz="4000" b="1" dirty="0">
                <a:solidFill>
                  <a:schemeClr val="tx2"/>
                </a:solidFill>
                <a:latin typeface="+mj-lt"/>
                <a:ea typeface="+mj-ea"/>
                <a:cs typeface="+mj-cs"/>
              </a:rPr>
            </a:br>
            <a:endParaRPr lang="en-US" sz="4000" b="1" dirty="0">
              <a:solidFill>
                <a:schemeClr val="tx2"/>
              </a:solidFill>
              <a:latin typeface="+mj-lt"/>
              <a:ea typeface="+mj-ea"/>
              <a:cs typeface="+mj-cs"/>
            </a:endParaRPr>
          </a:p>
          <a:p>
            <a:pPr indent="-191929" algn="ctr"/>
            <a:endParaRPr lang="en-US" sz="1575" dirty="0">
              <a:latin typeface="Times New Roman" panose="02020603050405020304" pitchFamily="18" charset="0"/>
              <a:cs typeface="Times New Roman" panose="02020603050405020304" pitchFamily="18" charset="0"/>
            </a:endParaRPr>
          </a:p>
          <a:p>
            <a:pPr indent="-191929"/>
            <a:endParaRPr lang="en-US" sz="1575"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562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1dad065-1201-43df-9b0d-b45c065b332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8B235E67B3BA45A50842E41CF11C7A" ma:contentTypeVersion="14" ma:contentTypeDescription="Create a new document." ma:contentTypeScope="" ma:versionID="835add9880769bfb77e92992b531eb8a">
  <xsd:schema xmlns:xsd="http://www.w3.org/2001/XMLSchema" xmlns:xs="http://www.w3.org/2001/XMLSchema" xmlns:p="http://schemas.microsoft.com/office/2006/metadata/properties" xmlns:ns3="e1dad065-1201-43df-9b0d-b45c065b332b" xmlns:ns4="a468e69c-d5a1-42f7-b844-ccbba299692a" targetNamespace="http://schemas.microsoft.com/office/2006/metadata/properties" ma:root="true" ma:fieldsID="15db822b9169e5f674f02717e01cfe5a" ns3:_="" ns4:_="">
    <xsd:import namespace="e1dad065-1201-43df-9b0d-b45c065b332b"/>
    <xsd:import namespace="a468e69c-d5a1-42f7-b844-ccbba299692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ad065-1201-43df-9b0d-b45c065b33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68e69c-d5a1-42f7-b844-ccbba299692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4655D6-C753-43E7-9005-24C70E88D6F1}">
  <ds:schemaRefs>
    <ds:schemaRef ds:uri="http://schemas.microsoft.com/office/2006/metadata/properties"/>
    <ds:schemaRef ds:uri="http://schemas.microsoft.com/office/infopath/2007/PartnerControls"/>
    <ds:schemaRef ds:uri="e1dad065-1201-43df-9b0d-b45c065b332b"/>
  </ds:schemaRefs>
</ds:datastoreItem>
</file>

<file path=customXml/itemProps2.xml><?xml version="1.0" encoding="utf-8"?>
<ds:datastoreItem xmlns:ds="http://schemas.openxmlformats.org/officeDocument/2006/customXml" ds:itemID="{BA7CE71C-67A0-4253-810F-F0FBF356B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ad065-1201-43df-9b0d-b45c065b332b"/>
    <ds:schemaRef ds:uri="a468e69c-d5a1-42f7-b844-ccbba29969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A8BB37-2858-4A3E-84EB-9B0F876DB8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11428</TotalTime>
  <Words>5336</Words>
  <Application>Microsoft Office PowerPoint</Application>
  <PresentationFormat>On-screen Show (4:3)</PresentationFormat>
  <Paragraphs>567</Paragraphs>
  <Slides>58</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Calibri</vt:lpstr>
      <vt:lpstr>Calisto MT</vt:lpstr>
      <vt:lpstr>Franklin Gothic Book</vt:lpstr>
      <vt:lpstr>Lucida Sans Unicode</vt:lpstr>
      <vt:lpstr>Times New Roman</vt:lpstr>
      <vt:lpstr>Verdana</vt:lpstr>
      <vt:lpstr>Wingdings</vt:lpstr>
      <vt:lpstr>Wingdings 2</vt:lpstr>
      <vt:lpstr>Wingdings 3</vt:lpstr>
      <vt:lpstr>Wingdings,Sans-Serif</vt:lpstr>
      <vt:lpstr>Concourse</vt:lpstr>
      <vt:lpstr>PowerPoint Presentation</vt:lpstr>
      <vt:lpstr>PowerPoint Presentation</vt:lpstr>
      <vt:lpstr>Legal Disclaimer</vt:lpstr>
      <vt:lpstr>ASK YOUR LEGAL COUNSEL</vt:lpstr>
      <vt:lpstr>Agenda</vt:lpstr>
      <vt:lpstr> Why the Increase in Laws?</vt:lpstr>
      <vt:lpstr>Why Do We Withhold Transcripts?</vt:lpstr>
      <vt:lpstr>Can We Hold Transcripts?</vt:lpstr>
      <vt:lpstr>PowerPoint Presentation</vt:lpstr>
      <vt:lpstr>Consumer Financial Protection Bureau (CFPB)</vt:lpstr>
      <vt:lpstr>CFPB – Examination Guide</vt:lpstr>
      <vt:lpstr>CFPB Examination Guide</vt:lpstr>
      <vt:lpstr>CFPB Examination</vt:lpstr>
      <vt:lpstr>CFPB Examination</vt:lpstr>
      <vt:lpstr>Withholding Transcripts – DOE</vt:lpstr>
      <vt:lpstr>Withholding Transcripts – Federal Efforts</vt:lpstr>
      <vt:lpstr>PowerPoint Presentation</vt:lpstr>
      <vt:lpstr>State Transcript Laws – Enacted</vt:lpstr>
      <vt:lpstr>Withholding Transcripts - CA</vt:lpstr>
      <vt:lpstr>Withholding Transcripts - WA</vt:lpstr>
      <vt:lpstr>Withholding Transcripts - WA</vt:lpstr>
      <vt:lpstr>Withholding Transcripts - LA</vt:lpstr>
      <vt:lpstr>Withholding Transcripts - LA</vt:lpstr>
      <vt:lpstr>Withholding Transcripts - MN</vt:lpstr>
      <vt:lpstr>Withholding Transcripts - MN</vt:lpstr>
      <vt:lpstr>Withholding Transcripts - OH</vt:lpstr>
      <vt:lpstr>Withholding Transcripts - CO</vt:lpstr>
      <vt:lpstr>Withholding Transcripts - CO</vt:lpstr>
      <vt:lpstr>Withholding Transcripts - CO</vt:lpstr>
      <vt:lpstr>Withholding Transcripts - CO</vt:lpstr>
      <vt:lpstr>Withholding Transcripts - ME</vt:lpstr>
      <vt:lpstr>Withholding Transcripts - NY</vt:lpstr>
      <vt:lpstr>Withholding Transcripts - NY</vt:lpstr>
      <vt:lpstr>Withholding Transcripts - IL</vt:lpstr>
      <vt:lpstr>Withholding Transcripts - IL</vt:lpstr>
      <vt:lpstr>IL Amendments</vt:lpstr>
      <vt:lpstr>IL Amendments</vt:lpstr>
      <vt:lpstr>IL Amendments</vt:lpstr>
      <vt:lpstr>Newest Law- IN</vt:lpstr>
      <vt:lpstr>State Transcript Laws - Pending</vt:lpstr>
      <vt:lpstr>PowerPoint Presentation</vt:lpstr>
      <vt:lpstr>Now What? </vt:lpstr>
      <vt:lpstr>Advocate </vt:lpstr>
      <vt:lpstr>Create Non Blanket Policies</vt:lpstr>
      <vt:lpstr>Admin Withdrawal/ Enrollment Cancellation</vt:lpstr>
      <vt:lpstr>Consider Administrative Withdrawal/Enrollment Cancellation </vt:lpstr>
      <vt:lpstr>Alternative Collection Methods</vt:lpstr>
      <vt:lpstr>Benefits to Students</vt:lpstr>
      <vt:lpstr>Benefits to the Institution</vt:lpstr>
      <vt:lpstr>Best Practices for Writing Policies </vt:lpstr>
      <vt:lpstr>What's Next?</vt:lpstr>
      <vt:lpstr>PowerPoint Presentation</vt:lpstr>
      <vt:lpstr>Remember the foreshadowing..?</vt:lpstr>
      <vt:lpstr>CA AB 1160 Continued…</vt:lpstr>
      <vt:lpstr>Outcome- What Now</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Illinois University October 11, 2006</dc:title>
  <dc:creator>Karen Reddick</dc:creator>
  <cp:lastModifiedBy>Riczo, Heather E.</cp:lastModifiedBy>
  <cp:revision>1180</cp:revision>
  <dcterms:modified xsi:type="dcterms:W3CDTF">2023-05-01T12:45:32Z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0x010100358B235E67B3BA45A50842E41CF11C7A</vt:lpwstr>
  </property>
</Properties>
</file>